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7"/>
  </p:notesMasterIdLst>
  <p:handoutMasterIdLst>
    <p:handoutMasterId r:id="rId48"/>
  </p:handoutMasterIdLst>
  <p:sldIdLst>
    <p:sldId id="1097" r:id="rId2"/>
    <p:sldId id="1588" r:id="rId3"/>
    <p:sldId id="2351" r:id="rId4"/>
    <p:sldId id="1299" r:id="rId5"/>
    <p:sldId id="2352" r:id="rId6"/>
    <p:sldId id="2353" r:id="rId7"/>
    <p:sldId id="2354" r:id="rId8"/>
    <p:sldId id="2355" r:id="rId9"/>
    <p:sldId id="2356" r:id="rId10"/>
    <p:sldId id="2357" r:id="rId11"/>
    <p:sldId id="2358" r:id="rId12"/>
    <p:sldId id="805" r:id="rId13"/>
    <p:sldId id="2325" r:id="rId14"/>
    <p:sldId id="2359" r:id="rId15"/>
    <p:sldId id="1781" r:id="rId16"/>
    <p:sldId id="696" r:id="rId17"/>
    <p:sldId id="806" r:id="rId18"/>
    <p:sldId id="1059" r:id="rId19"/>
    <p:sldId id="2137" r:id="rId20"/>
    <p:sldId id="2360" r:id="rId21"/>
    <p:sldId id="2361" r:id="rId22"/>
    <p:sldId id="2362" r:id="rId23"/>
    <p:sldId id="2363" r:id="rId24"/>
    <p:sldId id="2372" r:id="rId25"/>
    <p:sldId id="1773" r:id="rId26"/>
    <p:sldId id="2373" r:id="rId27"/>
    <p:sldId id="2376" r:id="rId28"/>
    <p:sldId id="2374" r:id="rId29"/>
    <p:sldId id="2192" r:id="rId30"/>
    <p:sldId id="2364" r:id="rId31"/>
    <p:sldId id="2365" r:id="rId32"/>
    <p:sldId id="2366" r:id="rId33"/>
    <p:sldId id="2245" r:id="rId34"/>
    <p:sldId id="2367" r:id="rId35"/>
    <p:sldId id="2368" r:id="rId36"/>
    <p:sldId id="1752" r:id="rId37"/>
    <p:sldId id="975" r:id="rId38"/>
    <p:sldId id="818" r:id="rId39"/>
    <p:sldId id="819" r:id="rId40"/>
    <p:sldId id="2312" r:id="rId41"/>
    <p:sldId id="2369" r:id="rId42"/>
    <p:sldId id="2370" r:id="rId43"/>
    <p:sldId id="284" r:id="rId44"/>
    <p:sldId id="1067" r:id="rId45"/>
    <p:sldId id="2371" r:id="rId4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40404"/>
    <a:srgbClr val="CC0099"/>
    <a:srgbClr val="800000"/>
    <a:srgbClr val="00FFFF"/>
    <a:srgbClr val="000000"/>
    <a:srgbClr val="0664BA"/>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74"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45</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gif"/><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gif"/><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D9B85-264C-41A0-BB5E-2C3915D2A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152400"/>
            <a:ext cx="13546667" cy="7620000"/>
          </a:xfrm>
          <a:prstGeom prst="rect">
            <a:avLst/>
          </a:prstGeom>
        </p:spPr>
      </p:pic>
      <p:sp>
        <p:nvSpPr>
          <p:cNvPr id="4098" name="Rectangle 2"/>
          <p:cNvSpPr>
            <a:spLocks noGrp="1" noChangeArrowheads="1"/>
          </p:cNvSpPr>
          <p:nvPr>
            <p:ph type="ctrTitle"/>
          </p:nvPr>
        </p:nvSpPr>
        <p:spPr>
          <a:xfrm>
            <a:off x="723900" y="533400"/>
            <a:ext cx="7696200" cy="679511"/>
          </a:xfrm>
          <a:noFill/>
        </p:spPr>
        <p:txBody>
          <a:bodyPr/>
          <a:lstStyle/>
          <a:p>
            <a:pPr algn="r"/>
            <a:r>
              <a:rPr lang="en-US" altLang="en-US" sz="2800" i="1" dirty="0" err="1">
                <a:solidFill>
                  <a:srgbClr val="FFFF00"/>
                </a:solidFill>
                <a:effectLst>
                  <a:outerShdw blurRad="38100" dist="38100" dir="2700000" algn="tl">
                    <a:srgbClr val="000000">
                      <a:alpha val="43137"/>
                    </a:srgbClr>
                  </a:outerShdw>
                </a:effectLst>
                <a:latin typeface="+mn-lt"/>
              </a:rPr>
              <a:t>Homecrest</a:t>
            </a:r>
            <a:r>
              <a:rPr lang="en-US" altLang="en-US" sz="2800" i="1" dirty="0">
                <a:solidFill>
                  <a:srgbClr val="FFFF00"/>
                </a:solidFill>
                <a:effectLst>
                  <a:outerShdw blurRad="38100" dist="38100" dir="2700000" algn="tl">
                    <a:srgbClr val="000000">
                      <a:alpha val="43137"/>
                    </a:srgbClr>
                  </a:outerShdw>
                </a:effectLst>
                <a:latin typeface="+mn-lt"/>
              </a:rPr>
              <a:t> Presbyterian Church</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rgbClr val="FF0000"/>
                </a:solidFill>
                <a:effectLst>
                  <a:outerShdw blurRad="38100" dist="38100" dir="2700000" algn="tl">
                    <a:srgbClr val="000000">
                      <a:alpha val="43137"/>
                    </a:srgbClr>
                  </a:outerShdw>
                </a:effectLst>
                <a:latin typeface="Arial" charset="0"/>
              </a:rPr>
              <a:t>15th Sunday in Ordinary Time</a:t>
            </a:r>
            <a:br>
              <a:rPr lang="en-US" altLang="en-US" sz="2800" i="1" dirty="0">
                <a:solidFill>
                  <a:srgbClr val="FF0000"/>
                </a:solidFill>
                <a:effectLst>
                  <a:outerShdw blurRad="38100" dist="38100" dir="2700000" algn="tl">
                    <a:srgbClr val="000000">
                      <a:alpha val="43137"/>
                    </a:srgbClr>
                  </a:outerShdw>
                </a:effectLst>
                <a:latin typeface="Arial" charset="0"/>
              </a:rPr>
            </a:br>
            <a:r>
              <a:rPr lang="en-US" altLang="en-US" sz="2800" i="1" dirty="0">
                <a:solidFill>
                  <a:srgbClr val="66FF33"/>
                </a:solidFill>
                <a:effectLst>
                  <a:outerShdw blurRad="38100" dist="38100" dir="2700000" algn="tl">
                    <a:srgbClr val="000000">
                      <a:alpha val="43137"/>
                    </a:srgbClr>
                  </a:outerShdw>
                </a:effectLst>
                <a:latin typeface="Arial" charset="0"/>
              </a:rPr>
              <a:t>July 15th, 2018</a:t>
            </a:r>
            <a:br>
              <a:rPr lang="en-US" altLang="en-US" sz="2800" i="1" dirty="0">
                <a:solidFill>
                  <a:srgbClr val="FF0000"/>
                </a:solidFill>
                <a:effectLst>
                  <a:outerShdw blurRad="38100" dist="38100" dir="2700000" algn="tl">
                    <a:srgbClr val="000000">
                      <a:alpha val="43137"/>
                    </a:srgbClr>
                  </a:outerShdw>
                </a:effectLst>
                <a:latin typeface="Arial" charset="0"/>
              </a:rPr>
            </a:br>
            <a:endParaRPr lang="en-US" altLang="en-US" sz="28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225989"/>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F236F-E2F4-49B3-9F5D-12A2D3D8F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gave us eyes to see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lips that we might tell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how great is God Almighty,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has made all things well.</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9552042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All things bright and beautiful,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creatures great and small,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things wise and wonderful,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God made them all.</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2195497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62913" cy="6858000"/>
          </a:xfrm>
          <a:prstGeom prst="rect">
            <a:avLst/>
          </a:prstGeom>
        </p:spPr>
      </p:pic>
      <p:sp>
        <p:nvSpPr>
          <p:cNvPr id="841730" name="Rectangle 2"/>
          <p:cNvSpPr>
            <a:spLocks noGrp="1" noChangeArrowheads="1"/>
          </p:cNvSpPr>
          <p:nvPr>
            <p:ph type="ctrTitle"/>
          </p:nvPr>
        </p:nvSpPr>
        <p:spPr>
          <a:xfrm>
            <a:off x="630194" y="533400"/>
            <a:ext cx="7904205"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solidFill>
                  <a:srgbClr val="00FFFF"/>
                </a:solidFill>
                <a:effectLst>
                  <a:outerShdw blurRad="38100" dist="38100" dir="2700000" algn="tl">
                    <a:srgbClr val="000000">
                      <a:alpha val="43137"/>
                    </a:srgbClr>
                  </a:outerShdw>
                </a:effectLst>
                <a:latin typeface="+mn-lt"/>
              </a:rPr>
              <a:t>Call to Confession </a:t>
            </a:r>
            <a:r>
              <a:rPr lang="en-US" altLang="en-US" sz="1800" i="1" dirty="0">
                <a:solidFill>
                  <a:srgbClr val="00FFFF"/>
                </a:solidFill>
                <a:effectLst>
                  <a:outerShdw blurRad="38100" dist="38100" dir="2700000" algn="tl">
                    <a:srgbClr val="000000">
                      <a:alpha val="43137"/>
                    </a:srgbClr>
                  </a:outerShdw>
                </a:effectLst>
                <a:latin typeface="+mn-lt"/>
              </a:rPr>
              <a:t> </a:t>
            </a:r>
            <a:r>
              <a:rPr lang="en-US" sz="1800" i="1" dirty="0">
                <a:solidFill>
                  <a:srgbClr val="00FFFF"/>
                </a:solidFill>
                <a:effectLst>
                  <a:outerShdw blurRad="38100" dist="38100" dir="2700000" algn="tl">
                    <a:srgbClr val="000000">
                      <a:alpha val="43137"/>
                    </a:srgbClr>
                  </a:outerShdw>
                </a:effectLst>
                <a:latin typeface="+mn-lt"/>
              </a:rPr>
              <a:t> </a:t>
            </a:r>
            <a:br>
              <a:rPr lang="en-US" sz="2000" dirty="0">
                <a:effectLst/>
                <a:latin typeface="+mn-lt"/>
              </a:rPr>
            </a:br>
            <a:r>
              <a:rPr lang="en-US" sz="2000" b="0" i="1" dirty="0">
                <a:effectLst>
                  <a:outerShdw blurRad="38100" dist="38100" dir="2700000" algn="tl">
                    <a:srgbClr val="000000">
                      <a:alpha val="43137"/>
                    </a:srgbClr>
                  </a:outerShdw>
                </a:effectLst>
                <a:latin typeface="+mn-lt"/>
              </a:rPr>
              <a:t>When things are going well, we often take credit and neglect about God’s providence and care.  God calls us and humbles us through our confession.  In humility and faith, let us confess our sins before God and our neighbors.  </a:t>
            </a:r>
            <a:br>
              <a:rPr lang="en-US" sz="2000" b="0" dirty="0">
                <a:effectLst>
                  <a:outerShdw blurRad="38100" dist="38100" dir="2700000" algn="tl">
                    <a:srgbClr val="000000">
                      <a:alpha val="43137"/>
                    </a:srgbClr>
                  </a:outerShdw>
                </a:effectLst>
                <a:latin typeface="+mn-lt"/>
              </a:rPr>
            </a:br>
            <a:endParaRPr lang="en-US" altLang="en-US" sz="2000" b="0" i="1" u="sng"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72530" y="1371600"/>
            <a:ext cx="7047470" cy="3539430"/>
          </a:xfrm>
          <a:prstGeom prst="rect">
            <a:avLst/>
          </a:prstGeom>
        </p:spPr>
        <p:txBody>
          <a:bodyPr wrap="square">
            <a:spAutoFit/>
          </a:bodyPr>
          <a:lstStyle/>
          <a:p>
            <a:r>
              <a:rPr lang="en-US" sz="2800" b="1" i="1" dirty="0">
                <a:solidFill>
                  <a:srgbClr val="040404"/>
                </a:solidFill>
              </a:rPr>
              <a:t>Holy, holy, holy God, you are the God of glory.  We confess that we often forget that your holiness is dangerous.  We take our impurities for granted, make excuses for the sins we commit, and expect you to overlook the harm we cause while still demanding justice from others.  We do not deserve your mercy.</a:t>
            </a:r>
            <a:endParaRPr lang="en-US" sz="3200" b="1" i="1" dirty="0">
              <a:solidFill>
                <a:srgbClr val="040404"/>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67356981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72530" y="1371600"/>
            <a:ext cx="6742670" cy="4093428"/>
          </a:xfrm>
          <a:prstGeom prst="rect">
            <a:avLst/>
          </a:prstGeom>
        </p:spPr>
        <p:txBody>
          <a:bodyPr wrap="square">
            <a:spAutoFit/>
          </a:bodyPr>
          <a:lstStyle/>
          <a:p>
            <a:r>
              <a:rPr lang="en-US" sz="2800" b="1" i="1" dirty="0">
                <a:solidFill>
                  <a:srgbClr val="040404"/>
                </a:solidFill>
              </a:rPr>
              <a:t>Forgive us, and return us to a right relationship with you for the sake of your Son, Jesus Christ.  You made us for the purpose of praising you; enliven us with the Holy Spirit so that we can fulfill our calling in the name of our Lord Jesus Christ, Amen.</a:t>
            </a:r>
            <a:endParaRPr lang="en-US" sz="2800" dirty="0">
              <a:solidFill>
                <a:srgbClr val="040404"/>
              </a:solidFill>
            </a:endParaRPr>
          </a:p>
          <a:p>
            <a:endParaRPr lang="en-US" sz="3200" dirty="0">
              <a:solidFill>
                <a:srgbClr val="FF0000"/>
              </a:solidFill>
              <a:effectLst>
                <a:outerShdw blurRad="38100" dist="38100" dir="2700000" algn="tl">
                  <a:srgbClr val="000000">
                    <a:alpha val="43137"/>
                  </a:srgbClr>
                </a:outerShdw>
              </a:effectLst>
            </a:endParaRPr>
          </a:p>
          <a:p>
            <a:r>
              <a:rPr lang="en-US" sz="3200" b="1" i="1" dirty="0">
                <a:solidFill>
                  <a:srgbClr val="C00000"/>
                </a:solidFill>
                <a:effectLst>
                  <a:outerShdw blurRad="38100" dist="38100" dir="2700000" algn="tl">
                    <a:srgbClr val="000000">
                      <a:alpha val="43137"/>
                    </a:srgbClr>
                  </a:outerShdw>
                </a:effectLst>
              </a:rPr>
              <a:t>  </a:t>
            </a:r>
            <a:endParaRPr lang="en-US" sz="3200" b="1" i="1" dirty="0">
              <a:solidFill>
                <a:srgbClr val="800000"/>
              </a:solidFill>
              <a:effectLst>
                <a:outerShdw blurRad="38100" dist="38100" dir="2700000" algn="tl">
                  <a:srgbClr val="000000">
                    <a:alpha val="43137"/>
                  </a:srgbClr>
                </a:outerShdw>
              </a:effectLst>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7273486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73671" y="495729"/>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rPr>
              <a:t>Declaration of Forgiveness</a:t>
            </a:r>
            <a:r>
              <a:rPr lang="en-US" altLang="en-US" sz="2000" i="1" dirty="0">
                <a:solidFill>
                  <a:srgbClr val="800000"/>
                </a:solidFill>
                <a:effectLst/>
                <a:latin typeface="+mn-lt"/>
              </a:rPr>
              <a:t>  </a:t>
            </a:r>
            <a:endParaRPr lang="en-US" altLang="en-US" sz="2400" b="0" i="1" dirty="0">
              <a:solidFill>
                <a:srgbClr val="800000"/>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818" y="1772690"/>
            <a:ext cx="7394831" cy="2308324"/>
          </a:xfrm>
          <a:prstGeom prst="rect">
            <a:avLst/>
          </a:prstGeom>
        </p:spPr>
        <p:txBody>
          <a:bodyPr wrap="square">
            <a:spAutoFit/>
          </a:bodyPr>
          <a:lstStyle/>
          <a:p>
            <a:r>
              <a:rPr lang="en-US" sz="2800" i="1" dirty="0">
                <a:solidFill>
                  <a:srgbClr val="040404"/>
                </a:solidFill>
              </a:rPr>
              <a:t>According to the riches of his grace, which God has lavished upon us and sealed for us by the promised Holy Spirit, hear this good news: in Jesus Christ, you are forgiven, </a:t>
            </a:r>
            <a:endParaRPr lang="en-US" sz="2800" dirty="0">
              <a:solidFill>
                <a:srgbClr val="040404"/>
              </a:solidFill>
            </a:endParaRPr>
          </a:p>
          <a:p>
            <a:r>
              <a:rPr lang="en-US" sz="3200" b="1" i="1" dirty="0">
                <a:solidFill>
                  <a:srgbClr val="FFFF00"/>
                </a:solidFill>
                <a:effectLst>
                  <a:outerShdw blurRad="38100" dist="38100" dir="2700000" algn="tl">
                    <a:srgbClr val="000000">
                      <a:alpha val="43137"/>
                    </a:srgbClr>
                  </a:outerShdw>
                </a:effectLst>
              </a:rPr>
              <a:t>Thanks be to God, Amen.</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E581C1-04C4-441B-89D5-F53E85DC3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9398000" cy="7048500"/>
          </a:xfrm>
          <a:prstGeom prst="rect">
            <a:avLst/>
          </a:prstGeom>
        </p:spPr>
      </p:pic>
      <p:sp>
        <p:nvSpPr>
          <p:cNvPr id="755714" name="Rectangle 2"/>
          <p:cNvSpPr>
            <a:spLocks noGrp="1" noChangeArrowheads="1"/>
          </p:cNvSpPr>
          <p:nvPr>
            <p:ph type="ctrTitle"/>
          </p:nvPr>
        </p:nvSpPr>
        <p:spPr>
          <a:xfrm>
            <a:off x="846438" y="1181100"/>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823784" y="1752600"/>
            <a:ext cx="664381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endParaRPr lang="en-US" sz="2400" dirty="0">
              <a:solidFill>
                <a:srgbClr val="FFFF00"/>
              </a:solidFill>
              <a:effectLst>
                <a:outerShdw blurRad="38100" dist="38100" dir="2700000" algn="tl">
                  <a:srgbClr val="000000">
                    <a:alpha val="43137"/>
                  </a:srgbClr>
                </a:outerShdw>
              </a:effectLst>
              <a:latin typeface="+mn-lt"/>
            </a:endParaRPr>
          </a:p>
          <a:p>
            <a:endParaRPr lang="en-US" sz="240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DF2B0-745E-4C9E-B8B5-7B5EE2198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0"/>
            <a:ext cx="10896600" cy="6958914"/>
          </a:xfrm>
          <a:prstGeom prst="rect">
            <a:avLst/>
          </a:prstGeom>
        </p:spPr>
      </p:pic>
      <p:sp>
        <p:nvSpPr>
          <p:cNvPr id="28674" name="Rectangle 2"/>
          <p:cNvSpPr>
            <a:spLocks noGrp="1" noChangeArrowheads="1"/>
          </p:cNvSpPr>
          <p:nvPr>
            <p:ph type="ctrTitle"/>
          </p:nvPr>
        </p:nvSpPr>
        <p:spPr>
          <a:xfrm>
            <a:off x="1042201" y="9906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Samuel 6:1-5, 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4524315"/>
          </a:xfrm>
          <a:prstGeom prst="rect">
            <a:avLst/>
          </a:prstGeom>
        </p:spPr>
        <p:txBody>
          <a:bodyPr wrap="square">
            <a:spAutoFit/>
          </a:bodyPr>
          <a:lstStyle/>
          <a:p>
            <a:r>
              <a:rPr lang="en-US" i="1" baseline="30000" dirty="0"/>
              <a:t>	</a:t>
            </a:r>
            <a:r>
              <a:rPr lang="en-US" sz="3200" i="1" baseline="30000" dirty="0">
                <a:effectLst>
                  <a:outerShdw blurRad="38100" dist="38100" dir="2700000" algn="tl">
                    <a:srgbClr val="000000">
                      <a:alpha val="43137"/>
                    </a:srgbClr>
                  </a:outerShdw>
                </a:effectLst>
              </a:rPr>
              <a:t>1</a:t>
            </a:r>
            <a:r>
              <a:rPr lang="en-US" sz="3200" i="1" dirty="0">
                <a:effectLst>
                  <a:outerShdw blurRad="38100" dist="38100" dir="2700000" algn="tl">
                    <a:srgbClr val="000000">
                      <a:alpha val="43137"/>
                    </a:srgbClr>
                  </a:outerShdw>
                </a:effectLst>
              </a:rPr>
              <a:t>David again gathered all the chosen men of Israel, thirty thousand. </a:t>
            </a:r>
            <a:r>
              <a:rPr lang="en-US" sz="3200" i="1" baseline="30000" dirty="0">
                <a:effectLst>
                  <a:outerShdw blurRad="38100" dist="38100" dir="2700000" algn="tl">
                    <a:srgbClr val="000000">
                      <a:alpha val="43137"/>
                    </a:srgbClr>
                  </a:outerShdw>
                </a:effectLst>
              </a:rPr>
              <a:t>2</a:t>
            </a:r>
            <a:r>
              <a:rPr lang="en-US" sz="3200" i="1" dirty="0">
                <a:effectLst>
                  <a:outerShdw blurRad="38100" dist="38100" dir="2700000" algn="tl">
                    <a:srgbClr val="000000">
                      <a:alpha val="43137"/>
                    </a:srgbClr>
                  </a:outerShdw>
                </a:effectLst>
              </a:rPr>
              <a:t>David and all the people with him set out and went from </a:t>
            </a:r>
            <a:r>
              <a:rPr lang="en-US" sz="3200" i="1" dirty="0" err="1">
                <a:effectLst>
                  <a:outerShdw blurRad="38100" dist="38100" dir="2700000" algn="tl">
                    <a:srgbClr val="000000">
                      <a:alpha val="43137"/>
                    </a:srgbClr>
                  </a:outerShdw>
                </a:effectLst>
              </a:rPr>
              <a:t>Baale-judah</a:t>
            </a:r>
            <a:r>
              <a:rPr lang="en-US" sz="3200" i="1" dirty="0">
                <a:effectLst>
                  <a:outerShdw blurRad="38100" dist="38100" dir="2700000" algn="tl">
                    <a:srgbClr val="000000">
                      <a:alpha val="43137"/>
                    </a:srgbClr>
                  </a:outerShdw>
                </a:effectLst>
              </a:rPr>
              <a:t>, to bring up from there the ark of God, which is called by the name of the LORD of hosts who is enthroned on the cherubim.</a:t>
            </a:r>
            <a:r>
              <a:rPr lang="en-US" sz="3200" i="1" baseline="30000" dirty="0">
                <a:effectLst>
                  <a:outerShdw blurRad="38100" dist="38100" dir="2700000" algn="tl">
                    <a:srgbClr val="000000">
                      <a:alpha val="43137"/>
                    </a:srgbClr>
                  </a:outerShdw>
                </a:effectLst>
              </a:rPr>
              <a:t>3</a:t>
            </a:r>
            <a:r>
              <a:rPr lang="en-US" sz="3200" i="1" dirty="0">
                <a:effectLst>
                  <a:outerShdw blurRad="38100" dist="38100" dir="2700000" algn="tl">
                    <a:srgbClr val="000000">
                      <a:alpha val="43137"/>
                    </a:srgbClr>
                  </a:outerShdw>
                </a:effectLst>
              </a:rPr>
              <a:t>They carried the ark of God on a new cart, and brought it out of the house of </a:t>
            </a:r>
            <a:r>
              <a:rPr lang="en-US" sz="3200" i="1" dirty="0" err="1">
                <a:effectLst>
                  <a:outerShdw blurRad="38100" dist="38100" dir="2700000" algn="tl">
                    <a:srgbClr val="000000">
                      <a:alpha val="43137"/>
                    </a:srgbClr>
                  </a:outerShdw>
                </a:effectLst>
              </a:rPr>
              <a:t>Abinadab</a:t>
            </a:r>
            <a:r>
              <a:rPr lang="en-US" sz="3200" i="1" dirty="0">
                <a:effectLst>
                  <a:outerShdw blurRad="38100" dist="38100" dir="2700000" algn="tl">
                    <a:srgbClr val="000000">
                      <a:alpha val="43137"/>
                    </a:srgbClr>
                  </a:outerShdw>
                </a:effectLst>
              </a:rPr>
              <a:t>, which was on the hill.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36009" y="25558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61409" y="1031656"/>
            <a:ext cx="8226991" cy="5570756"/>
          </a:xfrm>
          <a:prstGeom prst="rect">
            <a:avLst/>
          </a:prstGeom>
        </p:spPr>
        <p:txBody>
          <a:bodyPr wrap="square">
            <a:spAutoFit/>
          </a:bodyPr>
          <a:lstStyle/>
          <a:p>
            <a:r>
              <a:rPr lang="en-US" sz="2000" b="1" dirty="0">
                <a:effectLst>
                  <a:outerShdw blurRad="38100" dist="38100" dir="2700000" algn="tl">
                    <a:srgbClr val="000000">
                      <a:alpha val="43137"/>
                    </a:srgbClr>
                  </a:outerShdw>
                </a:effectLst>
              </a:rPr>
              <a:t>				(Based on </a:t>
            </a:r>
            <a:r>
              <a:rPr lang="en-US" sz="2000" b="1" dirty="0"/>
              <a:t>2 Samuel 6:5, 14)</a:t>
            </a:r>
            <a:endParaRPr lang="en-US" sz="2000" dirty="0"/>
          </a:p>
          <a:p>
            <a:r>
              <a:rPr lang="en-US" sz="2800" i="1" dirty="0"/>
              <a:t>Come, let us worship God with the passion and joy of King David and all the people who sang and danced before the ark of the covenant.</a:t>
            </a:r>
            <a:endParaRPr lang="en-US" sz="2800" dirty="0"/>
          </a:p>
          <a:p>
            <a:r>
              <a:rPr lang="en-US" sz="2800" i="1" dirty="0"/>
              <a:t>	</a:t>
            </a:r>
            <a:r>
              <a:rPr lang="en-US" sz="2800" b="1" i="1" dirty="0">
                <a:solidFill>
                  <a:srgbClr val="FFFF00"/>
                </a:solidFill>
              </a:rPr>
              <a:t>Let us worship our Savior with the songs 	of praise and thanksgiving of the 	apostle Paul and all who are blessed with 	every spiritual blessing.</a:t>
            </a:r>
            <a:endParaRPr lang="en-US" sz="2800" dirty="0">
              <a:solidFill>
                <a:srgbClr val="FFFF00"/>
              </a:solidFill>
            </a:endParaRPr>
          </a:p>
          <a:p>
            <a:r>
              <a:rPr lang="en-US" sz="2800" i="1" dirty="0"/>
              <a:t> God has blessed us in our Lord Jesus Christ, destined us to be children of God, and sealed us in the Holy Spirit.</a:t>
            </a:r>
            <a:endParaRPr lang="en-US" sz="2800" dirty="0"/>
          </a:p>
          <a:p>
            <a:r>
              <a:rPr lang="en-US" sz="2800" b="1" i="1" dirty="0"/>
              <a:t>	</a:t>
            </a:r>
            <a:r>
              <a:rPr lang="en-US" sz="2800" b="1" i="1" dirty="0">
                <a:solidFill>
                  <a:srgbClr val="FFFF00"/>
                </a:solidFill>
              </a:rPr>
              <a:t>In gratitude of our hearts, </a:t>
            </a:r>
          </a:p>
          <a:p>
            <a:r>
              <a:rPr lang="en-US" sz="2800" b="1" i="1" dirty="0">
                <a:solidFill>
                  <a:srgbClr val="FFFF00"/>
                </a:solidFill>
              </a:rPr>
              <a:t>	let us worship God.</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Samuel 6:1-5, 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3970318"/>
          </a:xfrm>
          <a:prstGeom prst="rect">
            <a:avLst/>
          </a:prstGeom>
        </p:spPr>
        <p:txBody>
          <a:bodyPr wrap="square">
            <a:spAutoFit/>
          </a:bodyPr>
          <a:lstStyle/>
          <a:p>
            <a:r>
              <a:rPr lang="en-US" sz="3200" i="1" dirty="0">
                <a:effectLst>
                  <a:outerShdw blurRad="38100" dist="38100" dir="2700000" algn="tl">
                    <a:srgbClr val="000000">
                      <a:alpha val="43137"/>
                    </a:srgbClr>
                  </a:outerShdw>
                </a:effectLst>
              </a:rPr>
              <a:t>Uzzah and </a:t>
            </a:r>
            <a:r>
              <a:rPr lang="en-US" sz="3200" i="1" dirty="0" err="1">
                <a:effectLst>
                  <a:outerShdw blurRad="38100" dist="38100" dir="2700000" algn="tl">
                    <a:srgbClr val="000000">
                      <a:alpha val="43137"/>
                    </a:srgbClr>
                  </a:outerShdw>
                </a:effectLst>
              </a:rPr>
              <a:t>Ahio</a:t>
            </a:r>
            <a:r>
              <a:rPr lang="en-US" sz="3200" i="1" dirty="0">
                <a:effectLst>
                  <a:outerShdw blurRad="38100" dist="38100" dir="2700000" algn="tl">
                    <a:srgbClr val="000000">
                      <a:alpha val="43137"/>
                    </a:srgbClr>
                  </a:outerShdw>
                </a:effectLst>
              </a:rPr>
              <a:t>, the sons of </a:t>
            </a:r>
            <a:r>
              <a:rPr lang="en-US" sz="3200" i="1" dirty="0" err="1">
                <a:effectLst>
                  <a:outerShdw blurRad="38100" dist="38100" dir="2700000" algn="tl">
                    <a:srgbClr val="000000">
                      <a:alpha val="43137"/>
                    </a:srgbClr>
                  </a:outerShdw>
                </a:effectLst>
              </a:rPr>
              <a:t>Abinadab</a:t>
            </a:r>
            <a:r>
              <a:rPr lang="en-US" sz="3200" i="1" dirty="0">
                <a:effectLst>
                  <a:outerShdw blurRad="38100" dist="38100" dir="2700000" algn="tl">
                    <a:srgbClr val="000000">
                      <a:alpha val="43137"/>
                    </a:srgbClr>
                  </a:outerShdw>
                </a:effectLst>
              </a:rPr>
              <a:t>, were driving the new cart </a:t>
            </a:r>
            <a:r>
              <a:rPr lang="en-US" sz="3200" i="1" baseline="30000" dirty="0">
                <a:effectLst>
                  <a:outerShdw blurRad="38100" dist="38100" dir="2700000" algn="tl">
                    <a:srgbClr val="000000">
                      <a:alpha val="43137"/>
                    </a:srgbClr>
                  </a:outerShdw>
                </a:effectLst>
              </a:rPr>
              <a:t>4</a:t>
            </a:r>
            <a:r>
              <a:rPr lang="en-US" sz="3200" i="1" dirty="0">
                <a:effectLst>
                  <a:outerShdw blurRad="38100" dist="38100" dir="2700000" algn="tl">
                    <a:srgbClr val="000000">
                      <a:alpha val="43137"/>
                    </a:srgbClr>
                  </a:outerShdw>
                </a:effectLst>
              </a:rPr>
              <a:t>with the ark of God; and </a:t>
            </a:r>
            <a:r>
              <a:rPr lang="en-US" sz="3200" i="1" dirty="0" err="1">
                <a:effectLst>
                  <a:outerShdw blurRad="38100" dist="38100" dir="2700000" algn="tl">
                    <a:srgbClr val="000000">
                      <a:alpha val="43137"/>
                    </a:srgbClr>
                  </a:outerShdw>
                </a:effectLst>
              </a:rPr>
              <a:t>Ahio</a:t>
            </a:r>
            <a:r>
              <a:rPr lang="en-US" sz="3200" i="1" dirty="0">
                <a:effectLst>
                  <a:outerShdw blurRad="38100" dist="38100" dir="2700000" algn="tl">
                    <a:srgbClr val="000000">
                      <a:alpha val="43137"/>
                    </a:srgbClr>
                  </a:outerShdw>
                </a:effectLst>
              </a:rPr>
              <a:t> went in front of the ark. </a:t>
            </a:r>
            <a:r>
              <a:rPr lang="en-US" sz="3200" i="1" baseline="30000" dirty="0">
                <a:effectLst>
                  <a:outerShdw blurRad="38100" dist="38100" dir="2700000" algn="tl">
                    <a:srgbClr val="000000">
                      <a:alpha val="43137"/>
                    </a:srgbClr>
                  </a:outerShdw>
                </a:effectLst>
              </a:rPr>
              <a:t>5</a:t>
            </a:r>
            <a:r>
              <a:rPr lang="en-US" sz="3200" i="1" dirty="0">
                <a:effectLst>
                  <a:outerShdw blurRad="38100" dist="38100" dir="2700000" algn="tl">
                    <a:srgbClr val="000000">
                      <a:alpha val="43137"/>
                    </a:srgbClr>
                  </a:outerShdw>
                </a:effectLst>
              </a:rPr>
              <a:t>David and all the house of Israel were dancing before the LORD with all their might, with songs and lyres and harps and tambourines and castanets and cymbals. </a:t>
            </a:r>
            <a:endParaRPr lang="en-US" sz="32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23530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Samuel 6:1-5, 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5016758"/>
          </a:xfrm>
          <a:prstGeom prst="rect">
            <a:avLst/>
          </a:prstGeom>
        </p:spPr>
        <p:txBody>
          <a:bodyPr wrap="square">
            <a:spAutoFit/>
          </a:bodyPr>
          <a:lstStyle/>
          <a:p>
            <a:r>
              <a:rPr lang="en-US" sz="3200" i="1" dirty="0">
                <a:effectLst>
                  <a:outerShdw blurRad="38100" dist="38100" dir="2700000" algn="tl">
                    <a:srgbClr val="000000">
                      <a:alpha val="43137"/>
                    </a:srgbClr>
                  </a:outerShdw>
                </a:effectLst>
              </a:rPr>
              <a:t>	12 So David went and brought up the ark of God from the house of Obed-</a:t>
            </a:r>
            <a:r>
              <a:rPr lang="en-US" sz="3200" i="1" dirty="0" err="1">
                <a:effectLst>
                  <a:outerShdw blurRad="38100" dist="38100" dir="2700000" algn="tl">
                    <a:srgbClr val="000000">
                      <a:alpha val="43137"/>
                    </a:srgbClr>
                  </a:outerShdw>
                </a:effectLst>
              </a:rPr>
              <a:t>edom</a:t>
            </a:r>
            <a:r>
              <a:rPr lang="en-US" sz="3200" i="1" dirty="0">
                <a:effectLst>
                  <a:outerShdw blurRad="38100" dist="38100" dir="2700000" algn="tl">
                    <a:srgbClr val="000000">
                      <a:alpha val="43137"/>
                    </a:srgbClr>
                  </a:outerShdw>
                </a:effectLst>
              </a:rPr>
              <a:t> to the city of David with rejoicing; </a:t>
            </a:r>
            <a:r>
              <a:rPr lang="en-US" sz="3200" i="1" baseline="30000" dirty="0">
                <a:effectLst>
                  <a:outerShdw blurRad="38100" dist="38100" dir="2700000" algn="tl">
                    <a:srgbClr val="000000">
                      <a:alpha val="43137"/>
                    </a:srgbClr>
                  </a:outerShdw>
                </a:effectLst>
              </a:rPr>
              <a:t>13</a:t>
            </a:r>
            <a:r>
              <a:rPr lang="en-US" sz="3200" i="1" dirty="0">
                <a:effectLst>
                  <a:outerShdw blurRad="38100" dist="38100" dir="2700000" algn="tl">
                    <a:srgbClr val="000000">
                      <a:alpha val="43137"/>
                    </a:srgbClr>
                  </a:outerShdw>
                </a:effectLst>
              </a:rPr>
              <a:t>and when those who bore the ark of the LORD had gone six paces, he sacrificed an ox and a fatling. </a:t>
            </a:r>
            <a:r>
              <a:rPr lang="en-US" sz="3200" i="1" baseline="30000" dirty="0">
                <a:effectLst>
                  <a:outerShdw blurRad="38100" dist="38100" dir="2700000" algn="tl">
                    <a:srgbClr val="000000">
                      <a:alpha val="43137"/>
                    </a:srgbClr>
                  </a:outerShdw>
                </a:effectLst>
              </a:rPr>
              <a:t>14</a:t>
            </a:r>
            <a:r>
              <a:rPr lang="en-US" sz="3200" i="1" dirty="0">
                <a:effectLst>
                  <a:outerShdw blurRad="38100" dist="38100" dir="2700000" algn="tl">
                    <a:srgbClr val="000000">
                      <a:alpha val="43137"/>
                    </a:srgbClr>
                  </a:outerShdw>
                </a:effectLst>
              </a:rPr>
              <a:t>David danced before the LORD with all his might; David was girded with a linen ephod. </a:t>
            </a:r>
            <a:r>
              <a:rPr lang="en-US" sz="3200" i="1" baseline="30000" dirty="0">
                <a:effectLst>
                  <a:outerShdw blurRad="38100" dist="38100" dir="2700000" algn="tl">
                    <a:srgbClr val="000000">
                      <a:alpha val="43137"/>
                    </a:srgbClr>
                  </a:outerShdw>
                </a:effectLst>
              </a:rPr>
              <a:t>15</a:t>
            </a:r>
            <a:r>
              <a:rPr lang="en-US" sz="3200" i="1" dirty="0">
                <a:effectLst>
                  <a:outerShdw blurRad="38100" dist="38100" dir="2700000" algn="tl">
                    <a:srgbClr val="000000">
                      <a:alpha val="43137"/>
                    </a:srgbClr>
                  </a:outerShdw>
                </a:effectLst>
              </a:rPr>
              <a:t>So David and all the house of Israel brought up the ark of the LORD with shouting, and with the sound of the trumpet.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56863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Samuel 6:1-5, 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5016758"/>
          </a:xfrm>
          <a:prstGeom prst="rect">
            <a:avLst/>
          </a:prstGeom>
        </p:spPr>
        <p:txBody>
          <a:bodyPr wrap="square">
            <a:spAutoFit/>
          </a:bodyPr>
          <a:lstStyle/>
          <a:p>
            <a:r>
              <a:rPr lang="en-US" sz="3200" i="1" baseline="30000" dirty="0">
                <a:effectLst>
                  <a:outerShdw blurRad="38100" dist="38100" dir="2700000" algn="tl">
                    <a:srgbClr val="000000">
                      <a:alpha val="43137"/>
                    </a:srgbClr>
                  </a:outerShdw>
                </a:effectLst>
              </a:rPr>
              <a:t>	16</a:t>
            </a:r>
            <a:r>
              <a:rPr lang="en-US" sz="3200" i="1" dirty="0">
                <a:effectLst>
                  <a:outerShdw blurRad="38100" dist="38100" dir="2700000" algn="tl">
                    <a:srgbClr val="000000">
                      <a:alpha val="43137"/>
                    </a:srgbClr>
                  </a:outerShdw>
                </a:effectLst>
              </a:rPr>
              <a:t>As the ark of the LORD came into the city of David, Michal daughter of Saul looked out of the window, and saw King David leaping and dancing before the LORD; and she despised him in her heart. </a:t>
            </a:r>
            <a:endParaRPr lang="en-US" sz="3200" dirty="0">
              <a:effectLst>
                <a:outerShdw blurRad="38100" dist="38100" dir="2700000" algn="tl">
                  <a:srgbClr val="000000">
                    <a:alpha val="43137"/>
                  </a:srgbClr>
                </a:outerShdw>
              </a:effectLst>
            </a:endParaRPr>
          </a:p>
          <a:p>
            <a:r>
              <a:rPr lang="en-US" sz="3200" i="1" baseline="30000" dirty="0">
                <a:effectLst>
                  <a:outerShdw blurRad="38100" dist="38100" dir="2700000" algn="tl">
                    <a:srgbClr val="000000">
                      <a:alpha val="43137"/>
                    </a:srgbClr>
                  </a:outerShdw>
                </a:effectLst>
              </a:rPr>
              <a:t>	17</a:t>
            </a:r>
            <a:r>
              <a:rPr lang="en-US" sz="3200" i="1" dirty="0">
                <a:effectLst>
                  <a:outerShdw blurRad="38100" dist="38100" dir="2700000" algn="tl">
                    <a:srgbClr val="000000">
                      <a:alpha val="43137"/>
                    </a:srgbClr>
                  </a:outerShdw>
                </a:effectLst>
              </a:rPr>
              <a:t>They brought in the ark of the LORD, and set it in its place, inside the tent that David had pitched for it; and David offered burnt offerings and offerings of well-being before the LORD.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711621"/>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Samuel 6:1-5, 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4955203"/>
          </a:xfrm>
          <a:prstGeom prst="rect">
            <a:avLst/>
          </a:prstGeom>
        </p:spPr>
        <p:txBody>
          <a:bodyPr wrap="square">
            <a:spAutoFit/>
          </a:bodyPr>
          <a:lstStyle/>
          <a:p>
            <a:r>
              <a:rPr lang="en-US" sz="3200" i="1" baseline="30000" dirty="0">
                <a:effectLst>
                  <a:outerShdw blurRad="38100" dist="38100" dir="2700000" algn="tl">
                    <a:srgbClr val="000000">
                      <a:alpha val="43137"/>
                    </a:srgbClr>
                  </a:outerShdw>
                </a:effectLst>
              </a:rPr>
              <a:t>18</a:t>
            </a:r>
            <a:r>
              <a:rPr lang="en-US" sz="3200" i="1" dirty="0">
                <a:effectLst>
                  <a:outerShdw blurRad="38100" dist="38100" dir="2700000" algn="tl">
                    <a:srgbClr val="000000">
                      <a:alpha val="43137"/>
                    </a:srgbClr>
                  </a:outerShdw>
                </a:effectLst>
              </a:rPr>
              <a:t>When David had finished offering the burnt offerings and the offerings of well-being, he blessed the people in the name of the LORD of hosts, </a:t>
            </a:r>
            <a:r>
              <a:rPr lang="en-US" sz="3200" i="1" baseline="30000" dirty="0">
                <a:effectLst>
                  <a:outerShdw blurRad="38100" dist="38100" dir="2700000" algn="tl">
                    <a:srgbClr val="000000">
                      <a:alpha val="43137"/>
                    </a:srgbClr>
                  </a:outerShdw>
                </a:effectLst>
              </a:rPr>
              <a:t>19</a:t>
            </a:r>
            <a:r>
              <a:rPr lang="en-US" sz="3200" i="1" dirty="0">
                <a:effectLst>
                  <a:outerShdw blurRad="38100" dist="38100" dir="2700000" algn="tl">
                    <a:srgbClr val="000000">
                      <a:alpha val="43137"/>
                    </a:srgbClr>
                  </a:outerShdw>
                </a:effectLst>
              </a:rPr>
              <a:t>and distributed food among all the people, the whole multitude of Israel, both men and women, to each a cake of bread, a portion of meat, and a cake of raisins. Then all the people went back to their homes. </a:t>
            </a:r>
            <a:endParaRPr lang="en-US" sz="3200"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88686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447800" y="1060422"/>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(2 Samuel 6:1-5, 12-19)</a:t>
            </a:r>
            <a:r>
              <a:rPr lang="en-US" i="1" dirty="0">
                <a:solidFill>
                  <a:srgbClr val="00FFFF"/>
                </a:solidFill>
                <a:effectLst>
                  <a:outerShdw blurRad="38100" dist="38100" dir="2700000" algn="tl">
                    <a:srgbClr val="000000">
                      <a:alpha val="43137"/>
                    </a:srgbClr>
                  </a:outerShdw>
                </a:effectLst>
              </a:rPr>
              <a:t> </a:t>
            </a:r>
          </a:p>
          <a:p>
            <a:pPr algn="r"/>
            <a:r>
              <a:rPr lang="en-US" sz="2800" i="1" dirty="0">
                <a:solidFill>
                  <a:schemeClr val="tx1"/>
                </a:solidFill>
                <a:effectLst>
                  <a:outerShdw blurRad="38100" dist="38100" dir="2700000" algn="tl">
                    <a:srgbClr val="000000">
                      <a:alpha val="43137"/>
                    </a:srgbClr>
                  </a:outerShdw>
                </a:effectLst>
              </a:rPr>
              <a:t>It Takes a Village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05DED008-E70A-4A19-A979-2457AE3BC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667633"/>
            <a:ext cx="4942468" cy="3669154"/>
          </a:xfrm>
          <a:prstGeom prst="rect">
            <a:avLst/>
          </a:prstGeom>
        </p:spPr>
      </p:pic>
      <p:pic>
        <p:nvPicPr>
          <p:cNvPr id="7" name="Picture 6">
            <a:extLst>
              <a:ext uri="{FF2B5EF4-FFF2-40B4-BE49-F238E27FC236}">
                <a16:creationId xmlns:a16="http://schemas.microsoft.com/office/drawing/2014/main" id="{341C2A02-C5EE-4D21-BC5A-035C221A2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748" y="3886200"/>
            <a:ext cx="5261125" cy="3156675"/>
          </a:xfrm>
          <a:prstGeom prst="rect">
            <a:avLst/>
          </a:prstGeom>
        </p:spPr>
      </p:pic>
    </p:spTree>
    <p:extLst>
      <p:ext uri="{BB962C8B-B14F-4D97-AF65-F5344CB8AC3E}">
        <p14:creationId xmlns:p14="http://schemas.microsoft.com/office/powerpoint/2010/main" val="5471043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314324" y="378619"/>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(2 Samuel 6:1-5, 12-19)</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It Takes a Village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11" name="Picture 10">
            <a:extLst>
              <a:ext uri="{FF2B5EF4-FFF2-40B4-BE49-F238E27FC236}">
                <a16:creationId xmlns:a16="http://schemas.microsoft.com/office/drawing/2014/main" id="{15254726-F797-4F7E-89F2-AC617D693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786" y="914400"/>
            <a:ext cx="4744392" cy="3558294"/>
          </a:xfrm>
          <a:prstGeom prst="rect">
            <a:avLst/>
          </a:prstGeom>
        </p:spPr>
      </p:pic>
      <p:pic>
        <p:nvPicPr>
          <p:cNvPr id="13" name="Picture 12">
            <a:extLst>
              <a:ext uri="{FF2B5EF4-FFF2-40B4-BE49-F238E27FC236}">
                <a16:creationId xmlns:a16="http://schemas.microsoft.com/office/drawing/2014/main" id="{4BBF9F93-C1C3-458F-AF46-FA4438FEA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6" y="3667125"/>
            <a:ext cx="5665431" cy="319087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314324" y="378619"/>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(2 Samuel 6:1-5, 12-19)</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It Takes a Village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7" name="Picture 6">
            <a:extLst>
              <a:ext uri="{FF2B5EF4-FFF2-40B4-BE49-F238E27FC236}">
                <a16:creationId xmlns:a16="http://schemas.microsoft.com/office/drawing/2014/main" id="{33B07EE3-02A9-4B09-A795-341537DCD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424237"/>
            <a:ext cx="6405651" cy="3751697"/>
          </a:xfrm>
          <a:prstGeom prst="rect">
            <a:avLst/>
          </a:prstGeom>
        </p:spPr>
      </p:pic>
      <p:pic>
        <p:nvPicPr>
          <p:cNvPr id="4" name="Picture 3">
            <a:extLst>
              <a:ext uri="{FF2B5EF4-FFF2-40B4-BE49-F238E27FC236}">
                <a16:creationId xmlns:a16="http://schemas.microsoft.com/office/drawing/2014/main" id="{46B5EE05-A15A-4077-B3B0-6A3264A3D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689" y="990600"/>
            <a:ext cx="5139485" cy="3429000"/>
          </a:xfrm>
          <a:prstGeom prst="rect">
            <a:avLst/>
          </a:prstGeom>
        </p:spPr>
      </p:pic>
    </p:spTree>
    <p:extLst>
      <p:ext uri="{BB962C8B-B14F-4D97-AF65-F5344CB8AC3E}">
        <p14:creationId xmlns:p14="http://schemas.microsoft.com/office/powerpoint/2010/main" val="13361460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631516-8A5B-4215-9E5A-EC30D1717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961" y="-22237"/>
            <a:ext cx="3943352" cy="5886286"/>
          </a:xfrm>
          <a:prstGeom prst="rect">
            <a:avLst/>
          </a:prstGeom>
        </p:spPr>
      </p:pic>
      <p:sp>
        <p:nvSpPr>
          <p:cNvPr id="801794" name="Rectangle 2"/>
          <p:cNvSpPr>
            <a:spLocks noChangeArrowheads="1"/>
          </p:cNvSpPr>
          <p:nvPr/>
        </p:nvSpPr>
        <p:spPr bwMode="auto">
          <a:xfrm>
            <a:off x="533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(2 Samuel 6:1-5, 12-19)</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It Takes a Village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pic>
        <p:nvPicPr>
          <p:cNvPr id="11" name="Picture 10">
            <a:extLst>
              <a:ext uri="{FF2B5EF4-FFF2-40B4-BE49-F238E27FC236}">
                <a16:creationId xmlns:a16="http://schemas.microsoft.com/office/drawing/2014/main" id="{46860777-BA8A-4D39-B6CA-B57610607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 y="1981200"/>
            <a:ext cx="5370910" cy="8064240"/>
          </a:xfrm>
          <a:prstGeom prst="rect">
            <a:avLst/>
          </a:prstGeom>
        </p:spPr>
      </p:pic>
      <p:pic>
        <p:nvPicPr>
          <p:cNvPr id="13" name="Picture 12">
            <a:extLst>
              <a:ext uri="{FF2B5EF4-FFF2-40B4-BE49-F238E27FC236}">
                <a16:creationId xmlns:a16="http://schemas.microsoft.com/office/drawing/2014/main" id="{60B195DB-43A2-4E44-AF03-8EE4D27B0A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124" y="3733800"/>
            <a:ext cx="4876800" cy="4876800"/>
          </a:xfrm>
          <a:prstGeom prst="rect">
            <a:avLst/>
          </a:prstGeom>
        </p:spPr>
      </p:pic>
    </p:spTree>
    <p:extLst>
      <p:ext uri="{BB962C8B-B14F-4D97-AF65-F5344CB8AC3E}">
        <p14:creationId xmlns:p14="http://schemas.microsoft.com/office/powerpoint/2010/main" val="41208951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8CEEFE-221C-4AE9-BB44-D6BEB76E9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763"/>
            <a:ext cx="5141893" cy="6858000"/>
          </a:xfrm>
          <a:prstGeom prst="rect">
            <a:avLst/>
          </a:prstGeom>
        </p:spPr>
      </p:pic>
      <p:sp>
        <p:nvSpPr>
          <p:cNvPr id="801794" name="Rectangle 2"/>
          <p:cNvSpPr>
            <a:spLocks noChangeArrowheads="1"/>
          </p:cNvSpPr>
          <p:nvPr/>
        </p:nvSpPr>
        <p:spPr bwMode="auto">
          <a:xfrm>
            <a:off x="466725" y="1188112"/>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(2 Samuel 6:1-5, 12-19)</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It Takes a Village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45FC00E3-AB6C-4C21-B8BE-CB9139FBD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37" y="3799955"/>
            <a:ext cx="5316218" cy="3058045"/>
          </a:xfrm>
          <a:prstGeom prst="rect">
            <a:avLst/>
          </a:prstGeom>
        </p:spPr>
      </p:pic>
    </p:spTree>
    <p:extLst>
      <p:ext uri="{BB962C8B-B14F-4D97-AF65-F5344CB8AC3E}">
        <p14:creationId xmlns:p14="http://schemas.microsoft.com/office/powerpoint/2010/main" val="4012639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1066800"/>
            <a:ext cx="8305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329 “God Is Our Refuge and Our Strength”</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100" y="2245411"/>
            <a:ext cx="9220200" cy="2246769"/>
          </a:xfrm>
          <a:prstGeom prst="rect">
            <a:avLst/>
          </a:prstGeom>
        </p:spPr>
        <p:txBody>
          <a:bodyPr wrap="square">
            <a:spAutoFit/>
          </a:bodyPr>
          <a:lstStyle/>
          <a:p>
            <a:pPr algn="ctr"/>
            <a:r>
              <a:rPr lang="en-US" sz="3500" b="1" i="1" dirty="0">
                <a:effectLst>
                  <a:outerShdw blurRad="38100" dist="38100" dir="2700000" algn="tl">
                    <a:srgbClr val="000000">
                      <a:alpha val="43137"/>
                    </a:srgbClr>
                  </a:outerShdw>
                </a:effectLst>
              </a:rPr>
              <a:t>God is our refuge and our strength,</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our ever-present aid,</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and therefore, though the earth be moved,</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we will not be afraid;</a:t>
            </a:r>
          </a:p>
        </p:txBody>
      </p:sp>
    </p:spTree>
    <p:extLst>
      <p:ext uri="{BB962C8B-B14F-4D97-AF65-F5344CB8AC3E}">
        <p14:creationId xmlns:p14="http://schemas.microsoft.com/office/powerpoint/2010/main" val="312946559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All things bright and beautiful,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creatures great and small,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things wise and wonderful,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God made them all.</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9306529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1066800"/>
            <a:ext cx="8305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329 “God Is Our Refuge and Our Strength”</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100" y="2245411"/>
            <a:ext cx="9220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Though hills amid the seas be cast,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though foaming waters roar,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yea, though the mighty billows shake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mountains on the shore.</a:t>
            </a: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8964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1066800"/>
            <a:ext cx="8305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329 “God Is Our Refuge and Our Strength”</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100" y="2245411"/>
            <a:ext cx="9220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Where God abides a river flows;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city will rejoice.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nations fear and kingdoms shake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before God's thundering voice.</a:t>
            </a: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268480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1066800"/>
            <a:ext cx="83058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329 “God Is Our Refuge and Our Strength”</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100" y="2245411"/>
            <a:ext cx="9220200" cy="284693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Since God is in the midst of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city walls shall stand,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secure and safe with God's sure help,</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trouble is at hand.</a:t>
            </a:r>
            <a:br>
              <a:rPr lang="en-US" sz="3600" b="1" i="1" dirty="0">
                <a:effectLst>
                  <a:outerShdw blurRad="38100" dist="38100" dir="2700000" algn="tl">
                    <a:srgbClr val="000000">
                      <a:alpha val="43137"/>
                    </a:srgbClr>
                  </a:outerShdw>
                </a:effectLst>
              </a:rPr>
            </a:b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68110"/>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p>
          <a:p>
            <a:r>
              <a:rPr lang="en-US" altLang="en-US" sz="2400" b="0" i="1" dirty="0"/>
              <a:t>Ephesians 1:3-14 (To be read responsively)</a:t>
            </a:r>
          </a:p>
        </p:txBody>
      </p:sp>
      <p:sp>
        <p:nvSpPr>
          <p:cNvPr id="5" name="Rectangle 4">
            <a:extLst>
              <a:ext uri="{FF2B5EF4-FFF2-40B4-BE49-F238E27FC236}">
                <a16:creationId xmlns:a16="http://schemas.microsoft.com/office/drawing/2014/main" id="{2E3F41B3-0D5B-4D8D-ACC8-CCFD629F72D9}"/>
              </a:ext>
            </a:extLst>
          </p:cNvPr>
          <p:cNvSpPr/>
          <p:nvPr/>
        </p:nvSpPr>
        <p:spPr>
          <a:xfrm>
            <a:off x="457200" y="2141838"/>
            <a:ext cx="8229600" cy="4832092"/>
          </a:xfrm>
          <a:prstGeom prst="rect">
            <a:avLst/>
          </a:prstGeom>
        </p:spPr>
        <p:txBody>
          <a:bodyPr wrap="square">
            <a:spAutoFit/>
          </a:bodyPr>
          <a:lstStyle/>
          <a:p>
            <a:r>
              <a:rPr lang="en-US" b="1" i="1" baseline="30000" dirty="0">
                <a:effectLst>
                  <a:outerShdw blurRad="38100" dist="38100" dir="2700000" algn="tl">
                    <a:srgbClr val="000000">
                      <a:alpha val="43137"/>
                    </a:srgbClr>
                  </a:outerShdw>
                </a:effectLst>
              </a:rPr>
              <a:t>	</a:t>
            </a:r>
            <a:r>
              <a:rPr lang="en-US" sz="2800" i="1" baseline="30000" dirty="0">
                <a:effectLst>
                  <a:outerShdw blurRad="38100" dist="38100" dir="2700000" algn="tl">
                    <a:srgbClr val="000000">
                      <a:alpha val="43137"/>
                    </a:srgbClr>
                  </a:outerShdw>
                </a:effectLst>
              </a:rPr>
              <a:t>3</a:t>
            </a:r>
            <a:r>
              <a:rPr lang="en-US" sz="2800" i="1" dirty="0">
                <a:effectLst>
                  <a:outerShdw blurRad="38100" dist="38100" dir="2700000" algn="tl">
                    <a:srgbClr val="000000">
                      <a:alpha val="43137"/>
                    </a:srgbClr>
                  </a:outerShdw>
                </a:effectLst>
              </a:rPr>
              <a:t>Blessed be the God and Father of our Lord Jesus Christ, who has blessed us in Christ with every spiritual blessing in the heavenly places, </a:t>
            </a:r>
            <a:r>
              <a:rPr lang="en-US" sz="2800" i="1" baseline="30000" dirty="0">
                <a:effectLst>
                  <a:outerShdw blurRad="38100" dist="38100" dir="2700000" algn="tl">
                    <a:srgbClr val="000000">
                      <a:alpha val="43137"/>
                    </a:srgbClr>
                  </a:outerShdw>
                </a:effectLst>
              </a:rPr>
              <a:t>4</a:t>
            </a:r>
            <a:r>
              <a:rPr lang="en-US" sz="2800" i="1" dirty="0">
                <a:effectLst>
                  <a:outerShdw blurRad="38100" dist="38100" dir="2700000" algn="tl">
                    <a:srgbClr val="000000">
                      <a:alpha val="43137"/>
                    </a:srgbClr>
                  </a:outerShdw>
                </a:effectLst>
              </a:rPr>
              <a:t>just as he chose us in Christ before the foundation of the world to be holy and blameless before him in love. </a:t>
            </a:r>
            <a:endParaRPr lang="en-US" sz="28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r>
              <a:rPr lang="en-US" sz="2800" b="1" i="1" baseline="30000" dirty="0">
                <a:solidFill>
                  <a:srgbClr val="FFFF00"/>
                </a:solidFill>
                <a:effectLst>
                  <a:outerShdw blurRad="38100" dist="38100" dir="2700000" algn="tl">
                    <a:srgbClr val="000000">
                      <a:alpha val="43137"/>
                    </a:srgbClr>
                  </a:outerShdw>
                </a:effectLst>
              </a:rPr>
              <a:t>5</a:t>
            </a:r>
            <a:r>
              <a:rPr lang="en-US" sz="2800" b="1" i="1" dirty="0">
                <a:solidFill>
                  <a:srgbClr val="FFFF00"/>
                </a:solidFill>
                <a:effectLst>
                  <a:outerShdw blurRad="38100" dist="38100" dir="2700000" algn="tl">
                    <a:srgbClr val="000000">
                      <a:alpha val="43137"/>
                    </a:srgbClr>
                  </a:outerShdw>
                </a:effectLst>
              </a:rPr>
              <a:t>He destined us for adoption as his children through Jesus Christ, according to the good pleasure of his will, </a:t>
            </a:r>
            <a:r>
              <a:rPr lang="en-US" sz="2800" b="1" i="1" baseline="30000" dirty="0">
                <a:solidFill>
                  <a:srgbClr val="FFFF00"/>
                </a:solidFill>
                <a:effectLst>
                  <a:outerShdw blurRad="38100" dist="38100" dir="2700000" algn="tl">
                    <a:srgbClr val="000000">
                      <a:alpha val="43137"/>
                    </a:srgbClr>
                  </a:outerShdw>
                </a:effectLst>
              </a:rPr>
              <a:t>6</a:t>
            </a:r>
            <a:r>
              <a:rPr lang="en-US" sz="2800" b="1" i="1" dirty="0">
                <a:solidFill>
                  <a:srgbClr val="FFFF00"/>
                </a:solidFill>
                <a:effectLst>
                  <a:outerShdw blurRad="38100" dist="38100" dir="2700000" algn="tl">
                    <a:srgbClr val="000000">
                      <a:alpha val="43137"/>
                    </a:srgbClr>
                  </a:outerShdw>
                </a:effectLst>
              </a:rPr>
              <a:t>to the praise of his glorious grace that he freely bestowed on us in the Beloved. </a:t>
            </a:r>
            <a:endParaRPr 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198638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p>
          <a:p>
            <a:r>
              <a:rPr lang="en-US" altLang="en-US" sz="2400" b="0" i="1" dirty="0"/>
              <a:t>Ephesians 1:3-14 (To be read responsively)</a:t>
            </a:r>
          </a:p>
        </p:txBody>
      </p:sp>
      <p:sp>
        <p:nvSpPr>
          <p:cNvPr id="5" name="Rectangle 4">
            <a:extLst>
              <a:ext uri="{FF2B5EF4-FFF2-40B4-BE49-F238E27FC236}">
                <a16:creationId xmlns:a16="http://schemas.microsoft.com/office/drawing/2014/main" id="{2E3F41B3-0D5B-4D8D-ACC8-CCFD629F72D9}"/>
              </a:ext>
            </a:extLst>
          </p:cNvPr>
          <p:cNvSpPr/>
          <p:nvPr/>
        </p:nvSpPr>
        <p:spPr>
          <a:xfrm>
            <a:off x="457200" y="2141838"/>
            <a:ext cx="8229600"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7</a:t>
            </a:r>
            <a:r>
              <a:rPr lang="en-US" sz="2800" b="1" i="1" dirty="0">
                <a:effectLst>
                  <a:outerShdw blurRad="38100" dist="38100" dir="2700000" algn="tl">
                    <a:srgbClr val="000000">
                      <a:alpha val="43137"/>
                    </a:srgbClr>
                  </a:outerShdw>
                </a:effectLst>
              </a:rPr>
              <a:t>In him we have redemption through his blood, the forgiveness of our trespasses, according to the riches of his grace </a:t>
            </a:r>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that he lavished on us.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With all wisdom and insight </a:t>
            </a:r>
            <a:r>
              <a:rPr lang="en-US" sz="2800" b="1" i="1" baseline="30000" dirty="0">
                <a:solidFill>
                  <a:srgbClr val="FFFF00"/>
                </a:solidFill>
                <a:effectLst>
                  <a:outerShdw blurRad="38100" dist="38100" dir="2700000" algn="tl">
                    <a:srgbClr val="000000">
                      <a:alpha val="43137"/>
                    </a:srgbClr>
                  </a:outerShdw>
                </a:effectLst>
              </a:rPr>
              <a:t>9</a:t>
            </a:r>
            <a:r>
              <a:rPr lang="en-US" sz="2800" b="1" i="1" dirty="0">
                <a:solidFill>
                  <a:srgbClr val="FFFF00"/>
                </a:solidFill>
                <a:effectLst>
                  <a:outerShdw blurRad="38100" dist="38100" dir="2700000" algn="tl">
                    <a:srgbClr val="000000">
                      <a:alpha val="43137"/>
                    </a:srgbClr>
                  </a:outerShdw>
                </a:effectLst>
              </a:rPr>
              <a:t>he has made known to us the mystery of his will, according to his good pleasure that he set forth in Christ, </a:t>
            </a:r>
            <a:r>
              <a:rPr lang="en-US" sz="2800" b="1" i="1" baseline="30000" dirty="0">
                <a:solidFill>
                  <a:srgbClr val="FFFF00"/>
                </a:solidFill>
                <a:effectLst>
                  <a:outerShdw blurRad="38100" dist="38100" dir="2700000" algn="tl">
                    <a:srgbClr val="000000">
                      <a:alpha val="43137"/>
                    </a:srgbClr>
                  </a:outerShdw>
                </a:effectLst>
              </a:rPr>
              <a:t>10</a:t>
            </a:r>
            <a:r>
              <a:rPr lang="en-US" sz="2800" b="1" i="1" dirty="0">
                <a:solidFill>
                  <a:srgbClr val="FFFF00"/>
                </a:solidFill>
                <a:effectLst>
                  <a:outerShdw blurRad="38100" dist="38100" dir="2700000" algn="tl">
                    <a:srgbClr val="000000">
                      <a:alpha val="43137"/>
                    </a:srgbClr>
                  </a:outerShdw>
                </a:effectLst>
              </a:rPr>
              <a:t>as a plan for the fullness of time, to gather up all things in him, things in heaven and things</a:t>
            </a: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on earth. </a:t>
            </a:r>
            <a:endParaRPr 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1762880"/>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p>
          <a:p>
            <a:r>
              <a:rPr lang="en-US" altLang="en-US" sz="2400" b="0" i="1" dirty="0"/>
              <a:t>Ephesians 1:3-14 (To be read responsively)</a:t>
            </a:r>
          </a:p>
        </p:txBody>
      </p:sp>
      <p:sp>
        <p:nvSpPr>
          <p:cNvPr id="5" name="Rectangle 4">
            <a:extLst>
              <a:ext uri="{FF2B5EF4-FFF2-40B4-BE49-F238E27FC236}">
                <a16:creationId xmlns:a16="http://schemas.microsoft.com/office/drawing/2014/main" id="{2E3F41B3-0D5B-4D8D-ACC8-CCFD629F72D9}"/>
              </a:ext>
            </a:extLst>
          </p:cNvPr>
          <p:cNvSpPr/>
          <p:nvPr/>
        </p:nvSpPr>
        <p:spPr>
          <a:xfrm>
            <a:off x="609600" y="1981200"/>
            <a:ext cx="7772400" cy="4893647"/>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a:t>
            </a:r>
            <a:r>
              <a:rPr lang="en-US" sz="2600" b="1" i="1" baseline="30000" dirty="0">
                <a:effectLst>
                  <a:outerShdw blurRad="38100" dist="38100" dir="2700000" algn="tl">
                    <a:srgbClr val="000000">
                      <a:alpha val="43137"/>
                    </a:srgbClr>
                  </a:outerShdw>
                </a:effectLst>
              </a:rPr>
              <a:t>11</a:t>
            </a:r>
            <a:r>
              <a:rPr lang="en-US" sz="2600" b="1" i="1" dirty="0">
                <a:effectLst>
                  <a:outerShdw blurRad="38100" dist="38100" dir="2700000" algn="tl">
                    <a:srgbClr val="000000">
                      <a:alpha val="43137"/>
                    </a:srgbClr>
                  </a:outerShdw>
                </a:effectLst>
              </a:rPr>
              <a:t>In Christ we have also obtained an inheritance, having been destined according to the purpose of him who accomplishes all things according to his counsel and will, </a:t>
            </a:r>
            <a:r>
              <a:rPr lang="en-US" sz="2600" b="1" i="1" baseline="30000" dirty="0">
                <a:effectLst>
                  <a:outerShdw blurRad="38100" dist="38100" dir="2700000" algn="tl">
                    <a:srgbClr val="000000">
                      <a:alpha val="43137"/>
                    </a:srgbClr>
                  </a:outerShdw>
                </a:effectLst>
              </a:rPr>
              <a:t>12</a:t>
            </a:r>
            <a:r>
              <a:rPr lang="en-US" sz="2600" b="1" i="1" dirty="0">
                <a:effectLst>
                  <a:outerShdw blurRad="38100" dist="38100" dir="2700000" algn="tl">
                    <a:srgbClr val="000000">
                      <a:alpha val="43137"/>
                    </a:srgbClr>
                  </a:outerShdw>
                </a:effectLst>
              </a:rPr>
              <a:t>so that we, who were the first to set our hope on Christ, might live for the praise of his glory.</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r>
              <a:rPr lang="en-US" sz="2600" b="1" i="1" baseline="30000" dirty="0">
                <a:solidFill>
                  <a:srgbClr val="FFFF00"/>
                </a:solidFill>
                <a:effectLst>
                  <a:outerShdw blurRad="38100" dist="38100" dir="2700000" algn="tl">
                    <a:srgbClr val="000000">
                      <a:alpha val="43137"/>
                    </a:srgbClr>
                  </a:outerShdw>
                </a:effectLst>
              </a:rPr>
              <a:t>13</a:t>
            </a:r>
            <a:r>
              <a:rPr lang="en-US" sz="2600" b="1" i="1" dirty="0">
                <a:solidFill>
                  <a:srgbClr val="FFFF00"/>
                </a:solidFill>
                <a:effectLst>
                  <a:outerShdw blurRad="38100" dist="38100" dir="2700000" algn="tl">
                    <a:srgbClr val="000000">
                      <a:alpha val="43137"/>
                    </a:srgbClr>
                  </a:outerShdw>
                </a:effectLst>
              </a:rPr>
              <a:t>In him you also, when you had heard the word of truth, the gospel of your salvation, and had believed in him, were marked with the seal of the promised Holy Spirit; </a:t>
            </a:r>
            <a:r>
              <a:rPr lang="en-US" sz="2600" b="1" i="1" baseline="30000" dirty="0">
                <a:solidFill>
                  <a:srgbClr val="FFFF00"/>
                </a:solidFill>
                <a:effectLst>
                  <a:outerShdw blurRad="38100" dist="38100" dir="2700000" algn="tl">
                    <a:srgbClr val="000000">
                      <a:alpha val="43137"/>
                    </a:srgbClr>
                  </a:outerShdw>
                </a:effectLst>
              </a:rPr>
              <a:t>14</a:t>
            </a:r>
            <a:r>
              <a:rPr lang="en-US" sz="2600" b="1" i="1" dirty="0">
                <a:solidFill>
                  <a:srgbClr val="FFFF00"/>
                </a:solidFill>
                <a:effectLst>
                  <a:outerShdw blurRad="38100" dist="38100" dir="2700000" algn="tl">
                    <a:srgbClr val="000000">
                      <a:alpha val="43137"/>
                    </a:srgbClr>
                  </a:outerShdw>
                </a:effectLst>
              </a:rPr>
              <a:t>this is the pledge of our inheritance toward redemption as God's own people, to the praise of his glory.</a:t>
            </a:r>
            <a:endParaRPr lang="en-US" sz="2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508831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1938992"/>
          </a:xfrm>
          <a:prstGeom prst="rect">
            <a:avLst/>
          </a:prstGeom>
        </p:spPr>
        <p:txBody>
          <a:bodyPr wrap="square">
            <a:spAutoFit/>
          </a:bodyPr>
          <a:lstStyle/>
          <a:p>
            <a:pPr marL="342900" lvl="0" indent="-342900">
              <a:buFont typeface="Arial" panose="020B0604020202020204" pitchFamily="34" charset="0"/>
              <a:buChar char="•"/>
            </a:pPr>
            <a:r>
              <a:rPr lang="en-US" sz="2400" dirty="0"/>
              <a:t>The Sunday afternoon </a:t>
            </a:r>
            <a:r>
              <a:rPr lang="en-US" sz="2400" b="1" dirty="0">
                <a:solidFill>
                  <a:srgbClr val="FFFF00"/>
                </a:solidFill>
              </a:rPr>
              <a:t>Bible Study</a:t>
            </a:r>
            <a:r>
              <a:rPr lang="en-US" sz="2400" dirty="0">
                <a:solidFill>
                  <a:srgbClr val="FFFF00"/>
                </a:solidFill>
              </a:rPr>
              <a:t> </a:t>
            </a:r>
            <a:r>
              <a:rPr lang="en-US" sz="2400" dirty="0"/>
              <a:t>and the </a:t>
            </a:r>
            <a:r>
              <a:rPr lang="en-US" sz="2400" b="1" dirty="0">
                <a:solidFill>
                  <a:srgbClr val="FFFF00"/>
                </a:solidFill>
              </a:rPr>
              <a:t>Women's Group</a:t>
            </a:r>
            <a:r>
              <a:rPr lang="en-US" sz="2400" dirty="0">
                <a:solidFill>
                  <a:srgbClr val="FFFF00"/>
                </a:solidFill>
              </a:rPr>
              <a:t> </a:t>
            </a:r>
            <a:r>
              <a:rPr lang="en-US" sz="2400" dirty="0"/>
              <a:t>are on summer break. They will resume in September.</a:t>
            </a:r>
          </a:p>
          <a:p>
            <a:r>
              <a:rPr lang="en-US" sz="2400" b="1" dirty="0"/>
              <a:t> </a:t>
            </a:r>
            <a:endParaRPr lang="en-US" sz="2400" dirty="0"/>
          </a:p>
          <a:p>
            <a:pPr marL="285750" indent="-285750">
              <a:buFont typeface="Arial" panose="020B0604020202020204" pitchFamily="34" charset="0"/>
              <a:buChar char="•"/>
            </a:pPr>
            <a:r>
              <a:rPr lang="en-US" sz="2400" dirty="0"/>
              <a:t>Special thanks to those who participated and contributed in our  </a:t>
            </a:r>
            <a:r>
              <a:rPr lang="en-US" sz="2400" b="1" i="1" dirty="0">
                <a:solidFill>
                  <a:srgbClr val="FFFF00"/>
                </a:solidFill>
              </a:rPr>
              <a:t>Pot-Luck fellowship lunch gathering</a:t>
            </a:r>
            <a:r>
              <a:rPr lang="en-US" sz="2400" i="1" dirty="0">
                <a:solidFill>
                  <a:srgbClr val="FFFF00"/>
                </a:solidFill>
              </a:rPr>
              <a:t> </a:t>
            </a:r>
            <a:r>
              <a:rPr lang="en-US" sz="2400" dirty="0"/>
              <a:t>yesterday.  Thank you. </a:t>
            </a:r>
            <a:endParaRPr lang="en-US" sz="2750" dirty="0"/>
          </a:p>
        </p:txBody>
      </p:sp>
    </p:spTree>
    <p:extLst>
      <p:ext uri="{BB962C8B-B14F-4D97-AF65-F5344CB8AC3E}">
        <p14:creationId xmlns:p14="http://schemas.microsoft.com/office/powerpoint/2010/main" val="3454461101"/>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D33D76-5196-41C5-AEC0-9B7612730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Each little flower that opens,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each little bird that sings,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made their glowing colors;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made their tiny wings.</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80042" y="430649"/>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#327 </a:t>
            </a:r>
            <a:r>
              <a:rPr lang="en-US" altLang="en-US" sz="2600" i="1" kern="0" dirty="0">
                <a:solidFill>
                  <a:srgbClr val="66FF33"/>
                </a:solidFill>
                <a:effectLst>
                  <a:outerShdw blurRad="38100" dist="38100" dir="2700000" algn="tl">
                    <a:srgbClr val="000000">
                      <a:alpha val="43137"/>
                    </a:srgbClr>
                  </a:outerShdw>
                </a:effectLst>
              </a:rPr>
              <a:t>“From All That Dwell Below the Skies”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7378" y="1571009"/>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chemeClr val="tx1"/>
                </a:solidFill>
                <a:effectLst>
                  <a:outerShdw blurRad="38100" dist="38100" dir="2700000" algn="tl">
                    <a:srgbClr val="000000">
                      <a:alpha val="43137"/>
                    </a:srgbClr>
                  </a:outerShdw>
                </a:effectLst>
                <a:latin typeface="+mn-lt"/>
              </a:rPr>
              <a:t>From all that dwell below the skies</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let the Creator's praise arise:</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Alleluia! Alleluia! </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Let the Redeemer's name be sung</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through every land, in every tongue.</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Alleluia! Alleluia! Alleluia! </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Alleluia! Alleluia!</a:t>
            </a:r>
            <a:endParaRPr lang="en-US" altLang="en-US" sz="3600" i="1" kern="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57064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80042" y="430649"/>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#327 </a:t>
            </a:r>
            <a:r>
              <a:rPr lang="en-US" altLang="en-US" sz="2600" i="1" kern="0" dirty="0">
                <a:solidFill>
                  <a:srgbClr val="66FF33"/>
                </a:solidFill>
                <a:effectLst>
                  <a:outerShdw blurRad="38100" dist="38100" dir="2700000" algn="tl">
                    <a:srgbClr val="000000">
                      <a:alpha val="43137"/>
                    </a:srgbClr>
                  </a:outerShdw>
                </a:effectLst>
              </a:rPr>
              <a:t>“From All That Dwell Below the Skies”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7378" y="1571009"/>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chemeClr val="tx1"/>
                </a:solidFill>
                <a:effectLst>
                  <a:outerShdw blurRad="38100" dist="38100" dir="2700000" algn="tl">
                    <a:srgbClr val="000000">
                      <a:alpha val="43137"/>
                    </a:srgbClr>
                  </a:outerShdw>
                </a:effectLst>
                <a:latin typeface="+mn-lt"/>
              </a:rPr>
              <a:t>In every land begin the song;</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to every land the strains belong:</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Alleluia! Alleluia!</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In cheerful sound all voices raise</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and fill the world with joyful praise.</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Alleluia! Alleluia! Alleluia!</a:t>
            </a:r>
            <a:br>
              <a:rPr lang="en-US" sz="3600" i="1" dirty="0">
                <a:solidFill>
                  <a:schemeClr val="tx1"/>
                </a:solidFill>
                <a:effectLst>
                  <a:outerShdw blurRad="38100" dist="38100" dir="2700000" algn="tl">
                    <a:srgbClr val="000000">
                      <a:alpha val="43137"/>
                    </a:srgbClr>
                  </a:outerShdw>
                </a:effectLst>
                <a:latin typeface="+mn-lt"/>
              </a:rPr>
            </a:br>
            <a:r>
              <a:rPr lang="en-US" sz="3600" i="1" dirty="0">
                <a:solidFill>
                  <a:schemeClr val="tx1"/>
                </a:solidFill>
                <a:effectLst>
                  <a:outerShdw blurRad="38100" dist="38100" dir="2700000" algn="tl">
                    <a:srgbClr val="000000">
                      <a:alpha val="43137"/>
                    </a:srgbClr>
                  </a:outerShdw>
                </a:effectLst>
                <a:latin typeface="+mn-lt"/>
              </a:rPr>
              <a:t>Alleluia! Alleluia!</a:t>
            </a:r>
            <a:endParaRPr lang="en-US" altLang="en-US" sz="3600" i="1" kern="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9440219"/>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80042" y="430649"/>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#327 </a:t>
            </a:r>
            <a:r>
              <a:rPr lang="en-US" altLang="en-US" sz="2600" i="1" kern="0" dirty="0">
                <a:solidFill>
                  <a:srgbClr val="66FF33"/>
                </a:solidFill>
                <a:effectLst>
                  <a:outerShdw blurRad="38100" dist="38100" dir="2700000" algn="tl">
                    <a:srgbClr val="000000">
                      <a:alpha val="43137"/>
                    </a:srgbClr>
                  </a:outerShdw>
                </a:effectLst>
              </a:rPr>
              <a:t>“From All That Dwell Below the Skies”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7378" y="1571009"/>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Eternal are thy mercies, Lord;</a:t>
            </a:r>
            <a:b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eternal truth attends thy word:</a:t>
            </a:r>
            <a:b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Alleluia! Alleluia!</a:t>
            </a:r>
            <a:b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Thy praise shall sound from shore to shore,</a:t>
            </a:r>
            <a:b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till suns shall rise and set no more.</a:t>
            </a:r>
            <a:b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Alleluia! Alleluia! Alleluia!</a:t>
            </a:r>
            <a:b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Alleluia! Alleluia!</a:t>
            </a:r>
            <a:endParaRPr lang="en-US" altLang="en-US" sz="3600" i="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7230323"/>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1CB49-4C64-4659-97C3-337417F85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39938" name="Rectangle 2"/>
          <p:cNvSpPr>
            <a:spLocks noGrp="1" noChangeArrowheads="1"/>
          </p:cNvSpPr>
          <p:nvPr>
            <p:ph type="ctrTitle"/>
          </p:nvPr>
        </p:nvSpPr>
        <p:spPr>
          <a:xfrm>
            <a:off x="990600" y="435769"/>
            <a:ext cx="7772400" cy="1431925"/>
          </a:xfrm>
        </p:spPr>
        <p:txBody>
          <a:bodyPr/>
          <a:lstStyle/>
          <a:p>
            <a:r>
              <a:rPr lang="en-US" altLang="en-US" sz="3600" b="0" i="1" u="sng" dirty="0">
                <a:solidFill>
                  <a:srgbClr val="00FFFF"/>
                </a:solidFill>
                <a:cs typeface="Times New Roman" pitchFamily="18" charset="0"/>
              </a:rPr>
              <a:t>Bearing and Following </a:t>
            </a:r>
            <a:br>
              <a:rPr lang="en-US" altLang="en-US" sz="3600" b="0" i="1" u="sng" dirty="0">
                <a:solidFill>
                  <a:srgbClr val="00FFFF"/>
                </a:solidFill>
                <a:cs typeface="Times New Roman" pitchFamily="18" charset="0"/>
              </a:rPr>
            </a:br>
            <a:r>
              <a:rPr lang="en-US" altLang="en-US" sz="3600" b="0" i="1" u="sng" dirty="0">
                <a:solidFill>
                  <a:srgbClr val="00FFFF"/>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685800" y="2062956"/>
            <a:ext cx="102650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0000"/>
                </a:solidFill>
                <a:effectLst>
                  <a:outerShdw blurRad="38100" dist="38100" dir="2700000" algn="tl">
                    <a:srgbClr val="000000">
                      <a:alpha val="43137"/>
                    </a:srgbClr>
                  </a:outerShdw>
                </a:effectLst>
              </a:rPr>
              <a:t># </a:t>
            </a:r>
            <a:r>
              <a:rPr lang="en-US" sz="2800" b="1" i="1" dirty="0">
                <a:solidFill>
                  <a:srgbClr val="FF0000"/>
                </a:solidFill>
                <a:effectLst>
                  <a:outerShdw blurRad="38100" dist="38100" dir="2700000" algn="tl">
                    <a:srgbClr val="000000">
                      <a:alpha val="43137"/>
                    </a:srgbClr>
                  </a:outerShdw>
                </a:effectLst>
              </a:rPr>
              <a:t>547 “Go, My Children, with My Blessing” </a:t>
            </a:r>
          </a:p>
          <a:p>
            <a:pPr algn="ctr">
              <a:lnSpc>
                <a:spcPct val="80000"/>
              </a:lnSpc>
            </a:pPr>
            <a:r>
              <a:rPr lang="en-US" sz="2400" b="1" i="1" dirty="0">
                <a:solidFill>
                  <a:srgbClr val="FF0000"/>
                </a:solidFill>
                <a:effectLst>
                  <a:outerShdw blurRad="38100" dist="38100" dir="2700000" algn="tl">
                    <a:srgbClr val="000000">
                      <a:alpha val="43137"/>
                    </a:srgbClr>
                  </a:outerShdw>
                </a:effectLst>
              </a:rPr>
              <a:t>(Stanza 3)</a:t>
            </a:r>
            <a:endParaRPr lang="en-US" sz="2400" dirty="0">
              <a:solidFill>
                <a:srgbClr val="FF0000"/>
              </a:solidFill>
              <a:effectLst>
                <a:outerShdw blurRad="38100" dist="38100" dir="2700000" algn="tl">
                  <a:srgbClr val="000000">
                    <a:alpha val="43137"/>
                  </a:srgbClr>
                </a:outerShdw>
              </a:effectLst>
            </a:endParaRPr>
          </a:p>
          <a:p>
            <a:pPr algn="ctr"/>
            <a:r>
              <a:rPr lang="en-US" sz="2800" b="1" i="1" dirty="0">
                <a:effectLst>
                  <a:outerShdw blurRad="38100" dist="38100" dir="2700000" algn="tl">
                    <a:srgbClr val="000000">
                      <a:alpha val="43137"/>
                    </a:srgbClr>
                  </a:outerShdw>
                </a:effectLst>
              </a:rPr>
              <a:t>“Go, my children, fed and nourished, closer to me.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Grow in love and love by serving, joyful and free.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Here my Spirit’s power filled you;</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here my tender comfort stilled you.</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Go, my children, fed and nourished, joyful and free.”</a:t>
            </a:r>
            <a:endParaRPr lang="en-US" sz="2800" dirty="0">
              <a:effectLst>
                <a:outerShdw blurRad="38100" dist="38100" dir="2700000" algn="tl">
                  <a:srgbClr val="000000">
                    <a:alpha val="43137"/>
                  </a:srgbClr>
                </a:outerShdw>
              </a:effectLst>
            </a:endParaRPr>
          </a:p>
          <a:p>
            <a:pPr algn="ctr"/>
            <a:endParaRPr lang="en-US" altLang="en-US" sz="2800"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D9B85-264C-41A0-BB5E-2C3915D2A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152400"/>
            <a:ext cx="13546667" cy="7620000"/>
          </a:xfrm>
          <a:prstGeom prst="rect">
            <a:avLst/>
          </a:prstGeom>
        </p:spPr>
      </p:pic>
      <p:sp>
        <p:nvSpPr>
          <p:cNvPr id="4098" name="Rectangle 2"/>
          <p:cNvSpPr>
            <a:spLocks noGrp="1" noChangeArrowheads="1"/>
          </p:cNvSpPr>
          <p:nvPr>
            <p:ph type="ctrTitle"/>
          </p:nvPr>
        </p:nvSpPr>
        <p:spPr>
          <a:xfrm>
            <a:off x="723900" y="533400"/>
            <a:ext cx="7696200" cy="679511"/>
          </a:xfrm>
          <a:noFill/>
        </p:spPr>
        <p:txBody>
          <a:bodyPr/>
          <a:lstStyle/>
          <a:p>
            <a:pPr algn="r"/>
            <a:r>
              <a:rPr lang="en-US" altLang="en-US" sz="2800" i="1" dirty="0" err="1">
                <a:solidFill>
                  <a:srgbClr val="FFFF00"/>
                </a:solidFill>
                <a:effectLst>
                  <a:outerShdw blurRad="38100" dist="38100" dir="2700000" algn="tl">
                    <a:srgbClr val="000000">
                      <a:alpha val="43137"/>
                    </a:srgbClr>
                  </a:outerShdw>
                </a:effectLst>
                <a:latin typeface="+mn-lt"/>
              </a:rPr>
              <a:t>Homecrest</a:t>
            </a:r>
            <a:r>
              <a:rPr lang="en-US" altLang="en-US" sz="2800" i="1" dirty="0">
                <a:solidFill>
                  <a:srgbClr val="FFFF00"/>
                </a:solidFill>
                <a:effectLst>
                  <a:outerShdw blurRad="38100" dist="38100" dir="2700000" algn="tl">
                    <a:srgbClr val="000000">
                      <a:alpha val="43137"/>
                    </a:srgbClr>
                  </a:outerShdw>
                </a:effectLst>
                <a:latin typeface="+mn-lt"/>
              </a:rPr>
              <a:t> Presbyterian Church</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rgbClr val="FF0000"/>
                </a:solidFill>
                <a:effectLst>
                  <a:outerShdw blurRad="38100" dist="38100" dir="2700000" algn="tl">
                    <a:srgbClr val="000000">
                      <a:alpha val="43137"/>
                    </a:srgbClr>
                  </a:outerShdw>
                </a:effectLst>
                <a:latin typeface="Arial" charset="0"/>
              </a:rPr>
              <a:t>15th Sunday in Ordinary Time</a:t>
            </a:r>
            <a:br>
              <a:rPr lang="en-US" altLang="en-US" sz="2800" i="1" dirty="0">
                <a:solidFill>
                  <a:srgbClr val="FF0000"/>
                </a:solidFill>
                <a:effectLst>
                  <a:outerShdw blurRad="38100" dist="38100" dir="2700000" algn="tl">
                    <a:srgbClr val="000000">
                      <a:alpha val="43137"/>
                    </a:srgbClr>
                  </a:outerShdw>
                </a:effectLst>
                <a:latin typeface="Arial" charset="0"/>
              </a:rPr>
            </a:br>
            <a:r>
              <a:rPr lang="en-US" altLang="en-US" sz="2800" i="1" dirty="0">
                <a:solidFill>
                  <a:srgbClr val="66FF33"/>
                </a:solidFill>
                <a:effectLst>
                  <a:outerShdw blurRad="38100" dist="38100" dir="2700000" algn="tl">
                    <a:srgbClr val="000000">
                      <a:alpha val="43137"/>
                    </a:srgbClr>
                  </a:outerShdw>
                </a:effectLst>
                <a:latin typeface="Arial" charset="0"/>
              </a:rPr>
              <a:t>July 15th, 2018</a:t>
            </a:r>
            <a:br>
              <a:rPr lang="en-US" altLang="en-US" sz="2800" i="1" dirty="0">
                <a:solidFill>
                  <a:srgbClr val="FF0000"/>
                </a:solidFill>
                <a:effectLst>
                  <a:outerShdw blurRad="38100" dist="38100" dir="2700000" algn="tl">
                    <a:srgbClr val="000000">
                      <a:alpha val="43137"/>
                    </a:srgbClr>
                  </a:outerShdw>
                </a:effectLst>
                <a:latin typeface="Arial" charset="0"/>
              </a:rPr>
            </a:br>
            <a:endParaRPr lang="en-US" altLang="en-US" sz="28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225989"/>
            <a:ext cx="1905000" cy="1905000"/>
          </a:xfrm>
          <a:prstGeom prst="rect">
            <a:avLst/>
          </a:prstGeom>
        </p:spPr>
      </p:pic>
    </p:spTree>
    <p:extLst>
      <p:ext uri="{BB962C8B-B14F-4D97-AF65-F5344CB8AC3E}">
        <p14:creationId xmlns:p14="http://schemas.microsoft.com/office/powerpoint/2010/main" val="347539148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All things bright and beautiful,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creatures great and small,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things wise and wonderful,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God made them all.</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9734828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AF45EB-585D-4765-AB6E-E29116171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purple-headed mountain,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river running by,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sunset, and the morning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brightens up the sky:</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2316891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All things bright and beautiful,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creatures great and small,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things wise and wonderful,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God made them all.</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7620487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CB045C-ED3A-4C8F-B2B3-2CD1E44AE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cold wind in the winter,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pleasant summer sun,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ripe fruits in the garden,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made them every one.</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0025619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20 “All Things Bright and Beautiful”</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All things bright and beautiful,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creatures great and small,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things wise and wonderful,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God made them all.</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42355405"/>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51453</TotalTime>
  <Words>649</Words>
  <Application>Microsoft Office PowerPoint</Application>
  <PresentationFormat>On-screen Show (4:3)</PresentationFormat>
  <Paragraphs>149</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Helvetica</vt:lpstr>
      <vt:lpstr>Times New Roman</vt:lpstr>
      <vt:lpstr>Wingdings</vt:lpstr>
      <vt:lpstr>Glass Layers</vt:lpstr>
      <vt:lpstr>Homecrest Presbyterian Church Worship of the Lord’s Day 15th Sunday in Ordinary Time July 15th, 2018 </vt:lpstr>
      <vt:lpstr>Gathering Around the WORD Call to Worship </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Gathering Hymn   # 20 “All Things Bright and Beautiful”</vt:lpstr>
      <vt:lpstr>Gathering Around the WORD Call to Confession    When things are going well, we often take credit and neglect about God’s providence and care.  God calls us and humbles us through our confession.  In humility and faith, let us confess our sins before God and our neighbors.   </vt:lpstr>
      <vt:lpstr>Gathering Around the WORD Prayer of Confession (in unison)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(2 Samuel 6:1-5, 12-19)</vt:lpstr>
      <vt:lpstr>Proclaiming the WORD  Scripture Reading (2 Samuel 6:1-5, 12-19)</vt:lpstr>
      <vt:lpstr>Proclaiming the WORD  Scripture Reading (2 Samuel 6:1-5, 12-19)</vt:lpstr>
      <vt:lpstr>Proclaiming the WORD  Scripture Reading (2 Samuel 6:1-5, 12-19)</vt:lpstr>
      <vt:lpstr>Proclaiming the WORD  Scripture Reading (2 Samuel 6:1-5, 12-19)</vt:lpstr>
      <vt:lpstr>PowerPoint Presentation</vt:lpstr>
      <vt:lpstr>PowerPoint Presentation</vt:lpstr>
      <vt:lpstr>PowerPoint Presentation</vt:lpstr>
      <vt:lpstr>PowerPoint Presentation</vt:lpstr>
      <vt:lpstr>PowerPoint Presentation</vt:lpstr>
      <vt:lpstr>Responding Hymn # 329 “God Is Our Refuge and Our Strength”</vt:lpstr>
      <vt:lpstr>Responding Hymn # 329 “God Is Our Refuge and Our Strength”</vt:lpstr>
      <vt:lpstr>Responding Hymn # 329 “God Is Our Refuge and Our Strength”</vt:lpstr>
      <vt:lpstr>Responding Hymn # 329 “God Is Our Refuge and Our Strength”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15th Sunday in Ordinary Time July 15th,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1410</cp:revision>
  <cp:lastPrinted>2018-05-24T00:13:39Z</cp:lastPrinted>
  <dcterms:created xsi:type="dcterms:W3CDTF">1601-01-01T00:00:00Z</dcterms:created>
  <dcterms:modified xsi:type="dcterms:W3CDTF">2018-07-12T21:08:39Z</dcterms:modified>
</cp:coreProperties>
</file>