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1097" r:id="rId2"/>
    <p:sldId id="1588" r:id="rId3"/>
    <p:sldId id="2336" r:id="rId4"/>
    <p:sldId id="1299" r:id="rId5"/>
    <p:sldId id="2337" r:id="rId6"/>
    <p:sldId id="2338" r:id="rId7"/>
    <p:sldId id="2339" r:id="rId8"/>
    <p:sldId id="805" r:id="rId9"/>
    <p:sldId id="2325" r:id="rId10"/>
    <p:sldId id="1781" r:id="rId11"/>
    <p:sldId id="696" r:id="rId12"/>
    <p:sldId id="806" r:id="rId13"/>
    <p:sldId id="1059" r:id="rId14"/>
    <p:sldId id="2137" r:id="rId15"/>
    <p:sldId id="2340" r:id="rId16"/>
    <p:sldId id="2341" r:id="rId17"/>
    <p:sldId id="2342" r:id="rId18"/>
    <p:sldId id="1773" r:id="rId19"/>
    <p:sldId id="2192" r:id="rId20"/>
    <p:sldId id="2343" r:id="rId21"/>
    <p:sldId id="2344" r:id="rId22"/>
    <p:sldId id="2345" r:id="rId23"/>
    <p:sldId id="2346" r:id="rId24"/>
    <p:sldId id="2245" r:id="rId25"/>
    <p:sldId id="2285" r:id="rId26"/>
    <p:sldId id="2286" r:id="rId27"/>
    <p:sldId id="2288" r:id="rId28"/>
    <p:sldId id="1752" r:id="rId29"/>
    <p:sldId id="975" r:id="rId30"/>
    <p:sldId id="818" r:id="rId31"/>
    <p:sldId id="819" r:id="rId32"/>
    <p:sldId id="2312" r:id="rId33"/>
    <p:sldId id="2347" r:id="rId34"/>
    <p:sldId id="2348" r:id="rId35"/>
    <p:sldId id="2349" r:id="rId36"/>
    <p:sldId id="284" r:id="rId37"/>
    <p:sldId id="1067" r:id="rId38"/>
    <p:sldId id="2350"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CC0099"/>
    <a:srgbClr val="040404"/>
    <a:srgbClr val="800000"/>
    <a:srgbClr val="00FFFF"/>
    <a:srgbClr val="000000"/>
    <a:srgbClr val="0664BA"/>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5" d="100"/>
          <a:sy n="75" d="100"/>
        </p:scale>
        <p:origin x="120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216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F095AF-8AE0-4AAE-A4C6-ED995FDA4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381" y="-190500"/>
            <a:ext cx="14095361" cy="7239000"/>
          </a:xfrm>
          <a:prstGeom prst="rect">
            <a:avLst/>
          </a:prstGeom>
        </p:spPr>
      </p:pic>
      <p:sp>
        <p:nvSpPr>
          <p:cNvPr id="4098" name="Rectangle 2"/>
          <p:cNvSpPr>
            <a:spLocks noGrp="1" noChangeArrowheads="1"/>
          </p:cNvSpPr>
          <p:nvPr>
            <p:ph type="ctrTitle"/>
          </p:nvPr>
        </p:nvSpPr>
        <p:spPr>
          <a:xfrm>
            <a:off x="838200" y="1342934"/>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14th Sunday in Ordinary Time</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July 8th,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9530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73671" y="495729"/>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rPr>
              <a:t>Declaration of Forgiveness</a:t>
            </a:r>
            <a:r>
              <a:rPr lang="en-US" altLang="en-US" sz="2000" i="1" dirty="0">
                <a:solidFill>
                  <a:srgbClr val="800000"/>
                </a:solidFill>
                <a:effectLst/>
                <a:latin typeface="+mn-lt"/>
              </a:rPr>
              <a:t>  </a:t>
            </a:r>
            <a:endParaRPr lang="en-US" altLang="en-US" sz="2400" b="0" i="1" dirty="0">
              <a:solidFill>
                <a:srgbClr val="800000"/>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818" y="1772690"/>
            <a:ext cx="7394831" cy="4339650"/>
          </a:xfrm>
          <a:prstGeom prst="rect">
            <a:avLst/>
          </a:prstGeom>
        </p:spPr>
        <p:txBody>
          <a:bodyPr wrap="square">
            <a:spAutoFit/>
          </a:bodyPr>
          <a:lstStyle/>
          <a:p>
            <a:r>
              <a:rPr lang="en-US" sz="2800" i="1" dirty="0">
                <a:solidFill>
                  <a:srgbClr val="040404"/>
                </a:solidFill>
              </a:rPr>
              <a:t>Sisters and brothers, God loves us, forgives us, and frees us from our sins; therefore be at peace and love with boldness and generosity.  </a:t>
            </a:r>
          </a:p>
          <a:p>
            <a:r>
              <a:rPr lang="en-US" sz="3200" b="1" i="1" dirty="0">
                <a:solidFill>
                  <a:srgbClr val="FFFF00"/>
                </a:solidFill>
                <a:effectLst>
                  <a:outerShdw blurRad="38100" dist="38100" dir="2700000" algn="tl">
                    <a:srgbClr val="000000">
                      <a:alpha val="43137"/>
                    </a:srgbClr>
                  </a:outerShdw>
                </a:effectLst>
              </a:rPr>
              <a:t>God has forgiven us in spite of who we are and what we have done, so therefore let us forgive our brothers and sisters too.  Thanks be to God, Amen.</a:t>
            </a:r>
            <a:endParaRPr lang="en-US" sz="3200"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E581C1-04C4-441B-89D5-F53E85DC3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9398000" cy="7048500"/>
          </a:xfrm>
          <a:prstGeom prst="rect">
            <a:avLst/>
          </a:prstGeom>
        </p:spPr>
      </p:pic>
      <p:sp>
        <p:nvSpPr>
          <p:cNvPr id="755714" name="Rectangle 2"/>
          <p:cNvSpPr>
            <a:spLocks noGrp="1" noChangeArrowheads="1"/>
          </p:cNvSpPr>
          <p:nvPr>
            <p:ph type="ctrTitle"/>
          </p:nvPr>
        </p:nvSpPr>
        <p:spPr>
          <a:xfrm>
            <a:off x="846438" y="1181100"/>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823784" y="1752600"/>
            <a:ext cx="664381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endParaRPr lang="en-US" sz="2400" dirty="0">
              <a:solidFill>
                <a:srgbClr val="FFFF00"/>
              </a:solidFill>
              <a:effectLst>
                <a:outerShdw blurRad="38100" dist="38100" dir="2700000" algn="tl">
                  <a:srgbClr val="000000">
                    <a:alpha val="43137"/>
                  </a:srgbClr>
                </a:outerShdw>
              </a:effectLst>
              <a:latin typeface="+mn-lt"/>
            </a:endParaRPr>
          </a:p>
          <a:p>
            <a:endParaRPr lang="en-US" sz="240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DF2B0-745E-4C9E-B8B5-7B5EE2198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0"/>
            <a:ext cx="10896600" cy="6958914"/>
          </a:xfrm>
          <a:prstGeom prst="rect">
            <a:avLst/>
          </a:prstGeom>
        </p:spPr>
      </p:pic>
      <p:sp>
        <p:nvSpPr>
          <p:cNvPr id="28674" name="Rectangle 2"/>
          <p:cNvSpPr>
            <a:spLocks noGrp="1" noChangeArrowheads="1"/>
          </p:cNvSpPr>
          <p:nvPr>
            <p:ph type="ctrTitle"/>
          </p:nvPr>
        </p:nvSpPr>
        <p:spPr>
          <a:xfrm>
            <a:off x="1042201" y="9906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6:1-13)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4832092"/>
          </a:xfrm>
          <a:prstGeom prst="rect">
            <a:avLst/>
          </a:prstGeom>
        </p:spPr>
        <p:txBody>
          <a:bodyPr wrap="square">
            <a:spAutoFit/>
          </a:bodyPr>
          <a:lstStyle/>
          <a:p>
            <a:r>
              <a:rPr lang="en-US" i="1" baseline="30000" dirty="0"/>
              <a:t>	</a:t>
            </a:r>
            <a:r>
              <a:rPr lang="en-US" sz="2800" i="1" baseline="30000" dirty="0"/>
              <a:t>1</a:t>
            </a:r>
            <a:r>
              <a:rPr lang="en-US" sz="2800" i="1" dirty="0"/>
              <a:t>He left that place and came to his hometown, and his disciples followed him. </a:t>
            </a:r>
            <a:r>
              <a:rPr lang="en-US" sz="2800" i="1" baseline="30000" dirty="0"/>
              <a:t>2</a:t>
            </a:r>
            <a:r>
              <a:rPr lang="en-US" sz="2800" i="1" dirty="0"/>
              <a:t>On the sabbath he began to teach in the synagogue, and many who heard him were astounded. They said, "Where did this man get all this? What is this wisdom that has been given to him? What deeds of power are being done by his hands! </a:t>
            </a:r>
            <a:r>
              <a:rPr lang="en-US" sz="2800" i="1" baseline="30000" dirty="0"/>
              <a:t>3</a:t>
            </a:r>
            <a:r>
              <a:rPr lang="en-US" sz="2800" i="1" dirty="0"/>
              <a:t>Is not this the carpenter, the son of Mary and brother of James and </a:t>
            </a:r>
            <a:r>
              <a:rPr lang="en-US" sz="2800" i="1" dirty="0" err="1"/>
              <a:t>Joses</a:t>
            </a:r>
            <a:r>
              <a:rPr lang="en-US" sz="2800" i="1" dirty="0"/>
              <a:t> and Judas and Simon, and are not his sisters here with us?" And they took offense at him.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6:1-13)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3108543"/>
          </a:xfrm>
          <a:prstGeom prst="rect">
            <a:avLst/>
          </a:prstGeom>
        </p:spPr>
        <p:txBody>
          <a:bodyPr wrap="square">
            <a:spAutoFit/>
          </a:bodyPr>
          <a:lstStyle/>
          <a:p>
            <a:r>
              <a:rPr lang="en-US" sz="2800" i="1" baseline="30000" dirty="0"/>
              <a:t>4</a:t>
            </a:r>
            <a:r>
              <a:rPr lang="en-US" sz="2800" i="1" dirty="0"/>
              <a:t>Then Jesus said to them, "Prophets are not without honor, except in their hometown, and among their own kin, and in their own house." </a:t>
            </a:r>
            <a:r>
              <a:rPr lang="en-US" sz="2800" i="1" baseline="30000" dirty="0"/>
              <a:t>5</a:t>
            </a:r>
            <a:r>
              <a:rPr lang="en-US" sz="2800" i="1" dirty="0"/>
              <a:t>And he could do no deed of power there, except that he laid his hands on a few sick people and cured them. </a:t>
            </a:r>
            <a:r>
              <a:rPr lang="en-US" sz="2800" i="1" baseline="30000" dirty="0"/>
              <a:t>6</a:t>
            </a:r>
            <a:r>
              <a:rPr lang="en-US" sz="2800" i="1" dirty="0"/>
              <a:t>And he was amazed at their unbelief. </a:t>
            </a:r>
            <a:endParaRPr lang="en-US" sz="2800" dirty="0"/>
          </a:p>
          <a:p>
            <a:r>
              <a:rPr lang="en-US" sz="2800" i="1" dirty="0"/>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91739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6:1-13)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5262979"/>
          </a:xfrm>
          <a:prstGeom prst="rect">
            <a:avLst/>
          </a:prstGeom>
        </p:spPr>
        <p:txBody>
          <a:bodyPr wrap="square">
            <a:spAutoFit/>
          </a:bodyPr>
          <a:lstStyle/>
          <a:p>
            <a:r>
              <a:rPr lang="en-US" sz="2800" i="1" dirty="0"/>
              <a:t>	Then he went about among the villages teaching. </a:t>
            </a:r>
            <a:r>
              <a:rPr lang="en-US" sz="2800" i="1" baseline="30000" dirty="0"/>
              <a:t>7</a:t>
            </a:r>
            <a:r>
              <a:rPr lang="en-US" sz="2800" i="1" dirty="0"/>
              <a:t>He called the twelve and began to send them out two by two, and gave them authority over the unclean spirits. </a:t>
            </a:r>
            <a:r>
              <a:rPr lang="en-US" sz="2800" i="1" baseline="30000" dirty="0"/>
              <a:t>8</a:t>
            </a:r>
            <a:r>
              <a:rPr lang="en-US" sz="2800" i="1" dirty="0"/>
              <a:t>He ordered them to take nothing for their journey except a staff; no bread, no bag, no money in their belts; </a:t>
            </a:r>
            <a:r>
              <a:rPr lang="en-US" sz="2800" i="1" baseline="30000" dirty="0"/>
              <a:t>9</a:t>
            </a:r>
            <a:r>
              <a:rPr lang="en-US" sz="2800" i="1" dirty="0"/>
              <a:t>but to wear sandals and not to put on two tunics. </a:t>
            </a:r>
            <a:r>
              <a:rPr lang="en-US" sz="2800" i="1" baseline="30000" dirty="0"/>
              <a:t>10</a:t>
            </a:r>
            <a:r>
              <a:rPr lang="en-US" sz="2800" i="1" dirty="0"/>
              <a:t>He said to them, "Wherever you enter a house, stay there until you leave the place. </a:t>
            </a:r>
            <a:r>
              <a:rPr lang="en-US" sz="2800" i="1" baseline="30000" dirty="0"/>
              <a:t>11</a:t>
            </a:r>
            <a:r>
              <a:rPr lang="en-US" sz="2800" i="1" dirty="0"/>
              <a:t>If any place will not welcome you and they refuse to hear you, as you leave, shake off the dust that is on your feet as a testimony against them."</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80369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6:1-13)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2246769"/>
          </a:xfrm>
          <a:prstGeom prst="rect">
            <a:avLst/>
          </a:prstGeom>
        </p:spPr>
        <p:txBody>
          <a:bodyPr wrap="square">
            <a:spAutoFit/>
          </a:bodyPr>
          <a:lstStyle/>
          <a:p>
            <a:r>
              <a:rPr lang="en-US" sz="2800" i="1" baseline="30000" dirty="0"/>
              <a:t>12</a:t>
            </a:r>
            <a:r>
              <a:rPr lang="en-US" sz="2800" i="1" dirty="0"/>
              <a:t>So they went out and proclaimed that all should repent. </a:t>
            </a:r>
            <a:r>
              <a:rPr lang="en-US" sz="2800" i="1" baseline="30000" dirty="0"/>
              <a:t>13</a:t>
            </a:r>
            <a:r>
              <a:rPr lang="en-US" sz="2800" i="1" dirty="0"/>
              <a:t>They cast out many demons, and anointed with oil many who were sick and cured them. </a:t>
            </a:r>
            <a:endParaRPr lang="en-US" sz="2800" dirty="0"/>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93493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F8F78B-20CF-400C-8688-62421F41A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98" y="-76199"/>
            <a:ext cx="11650598" cy="7398130"/>
          </a:xfrm>
          <a:prstGeom prst="rect">
            <a:avLst/>
          </a:prstGeom>
        </p:spPr>
      </p:pic>
      <p:sp>
        <p:nvSpPr>
          <p:cNvPr id="801794" name="Rectangle 2"/>
          <p:cNvSpPr>
            <a:spLocks noChangeArrowheads="1"/>
          </p:cNvSpPr>
          <p:nvPr/>
        </p:nvSpPr>
        <p:spPr bwMode="auto">
          <a:xfrm>
            <a:off x="152400" y="25146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(Mark 6:1-13)</a:t>
            </a:r>
            <a:r>
              <a:rPr lang="en-US" i="1" dirty="0">
                <a:solidFill>
                  <a:srgbClr val="00FFFF"/>
                </a:solidFill>
                <a:effectLst>
                  <a:outerShdw blurRad="38100" dist="38100" dir="2700000" algn="tl">
                    <a:srgbClr val="000000">
                      <a:alpha val="43137"/>
                    </a:srgbClr>
                  </a:outerShdw>
                </a:effectLst>
              </a:rPr>
              <a:t> </a:t>
            </a:r>
          </a:p>
          <a:p>
            <a:pPr algn="r"/>
            <a:r>
              <a:rPr lang="en-US" sz="2800" i="1" dirty="0">
                <a:solidFill>
                  <a:schemeClr val="tx1"/>
                </a:solidFill>
                <a:effectLst>
                  <a:outerShdw blurRad="38100" dist="38100" dir="2700000" algn="tl">
                    <a:srgbClr val="000000">
                      <a:alpha val="43137"/>
                    </a:srgbClr>
                  </a:outerShdw>
                </a:effectLst>
              </a:rPr>
              <a:t>Travel Lightly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726 “Will You Come and Follow Me?”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1845674"/>
            <a:ext cx="8914960" cy="4524315"/>
          </a:xfrm>
          <a:prstGeom prst="rect">
            <a:avLst/>
          </a:prstGeom>
        </p:spPr>
        <p:txBody>
          <a:bodyPr wrap="square">
            <a:spAutoFit/>
          </a:bodyPr>
          <a:lstStyle/>
          <a:p>
            <a:pPr algn="ctr"/>
            <a:r>
              <a:rPr lang="en-US" sz="3600" b="1" i="1" dirty="0"/>
              <a:t>“Will you come and follow me </a:t>
            </a:r>
          </a:p>
          <a:p>
            <a:pPr algn="ctr"/>
            <a:r>
              <a:rPr lang="en-US" sz="3600" b="1" i="1" dirty="0"/>
              <a:t>if I but call your name?</a:t>
            </a:r>
            <a:br>
              <a:rPr lang="en-US" sz="3600" b="1" i="1" dirty="0"/>
            </a:br>
            <a:r>
              <a:rPr lang="en-US" sz="3600" b="1" i="1" dirty="0"/>
              <a:t>Will you go where you don’t know </a:t>
            </a:r>
          </a:p>
          <a:p>
            <a:pPr algn="ctr"/>
            <a:r>
              <a:rPr lang="en-US" sz="3600" b="1" i="1" dirty="0"/>
              <a:t>and never be the same?</a:t>
            </a:r>
            <a:br>
              <a:rPr lang="en-US" sz="3600" b="1" i="1" dirty="0"/>
            </a:br>
            <a:r>
              <a:rPr lang="en-US" sz="3600" b="1" i="1" dirty="0"/>
              <a:t>Will you let my love be shown; </a:t>
            </a:r>
          </a:p>
          <a:p>
            <a:pPr algn="ctr"/>
            <a:r>
              <a:rPr lang="en-US" sz="3600" b="1" i="1" dirty="0"/>
              <a:t>will you let my name be known;</a:t>
            </a:r>
            <a:br>
              <a:rPr lang="en-US" sz="3600" b="1" i="1" dirty="0"/>
            </a:br>
            <a:r>
              <a:rPr lang="en-US" sz="3600" b="1" i="1" dirty="0"/>
              <a:t>will you let my life be grown in you </a:t>
            </a:r>
          </a:p>
          <a:p>
            <a:pPr algn="ctr"/>
            <a:r>
              <a:rPr lang="en-US" sz="3600" b="1" i="1" dirty="0"/>
              <a:t>and you in me?”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36009" y="25558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36009" y="1447800"/>
            <a:ext cx="6324600" cy="4339650"/>
          </a:xfrm>
          <a:prstGeom prst="rect">
            <a:avLst/>
          </a:prstGeom>
        </p:spPr>
        <p:txBody>
          <a:bodyPr wrap="square">
            <a:spAutoFit/>
          </a:bodyPr>
          <a:lstStyle/>
          <a:p>
            <a:r>
              <a:rPr lang="en-US" sz="2400" b="1" dirty="0">
                <a:effectLst>
                  <a:outerShdw blurRad="38100" dist="38100" dir="2700000" algn="tl">
                    <a:srgbClr val="000000">
                      <a:alpha val="43137"/>
                    </a:srgbClr>
                  </a:outerShdw>
                </a:effectLst>
              </a:rPr>
              <a:t>(Psalm 48)</a:t>
            </a:r>
            <a:endParaRPr lang="en-US" sz="24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Great is the LORD and greatly to be praised in the city of our God. </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His holy mountain, beautiful in elevation, is the joy of all the earth, </a:t>
            </a:r>
            <a:endParaRPr lang="en-US" sz="2800" dirty="0">
              <a:solidFill>
                <a:srgbClr val="FFFF00"/>
              </a:solidFill>
              <a:effectLst>
                <a:outerShdw blurRad="38100" dist="38100" dir="2700000" algn="tl">
                  <a:srgbClr val="000000">
                    <a:alpha val="43137"/>
                  </a:srgbClr>
                </a:outerShdw>
              </a:effectLst>
            </a:endParaRPr>
          </a:p>
          <a:p>
            <a:r>
              <a:rPr lang="en-US" sz="2800" i="1" dirty="0">
                <a:solidFill>
                  <a:srgbClr val="FFFF00"/>
                </a:solidFill>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We ponder your steadfast love, O God, in the midst of your temple. </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Your name, O God, like your praise, reaches to the ends of the earth. </a:t>
            </a: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726 “Will You Come and Follow Me?”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1845674"/>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“Will you leave yourself behind </a:t>
            </a:r>
          </a:p>
          <a:p>
            <a:pPr algn="ctr"/>
            <a:r>
              <a:rPr lang="en-US" sz="3600" b="1" i="1" dirty="0">
                <a:effectLst>
                  <a:outerShdw blurRad="38100" dist="38100" dir="2700000" algn="tl">
                    <a:srgbClr val="000000">
                      <a:alpha val="43137"/>
                    </a:srgbClr>
                  </a:outerShdw>
                </a:effectLst>
              </a:rPr>
              <a:t>if I but call your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care for cruel and kind </a:t>
            </a:r>
          </a:p>
          <a:p>
            <a:pPr algn="ctr"/>
            <a:r>
              <a:rPr lang="en-US" sz="3600" b="1" i="1" dirty="0">
                <a:effectLst>
                  <a:outerShdw blurRad="38100" dist="38100" dir="2700000" algn="tl">
                    <a:srgbClr val="000000">
                      <a:alpha val="43137"/>
                    </a:srgbClr>
                  </a:outerShdw>
                </a:effectLst>
              </a:rPr>
              <a:t>and never be the same?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risk the hostile stare </a:t>
            </a:r>
          </a:p>
          <a:p>
            <a:pPr algn="ctr"/>
            <a:r>
              <a:rPr lang="en-US" sz="3600" b="1" i="1" dirty="0">
                <a:effectLst>
                  <a:outerShdw blurRad="38100" dist="38100" dir="2700000" algn="tl">
                    <a:srgbClr val="000000">
                      <a:alpha val="43137"/>
                    </a:srgbClr>
                  </a:outerShdw>
                </a:effectLst>
              </a:rPr>
              <a:t>should your life attract or scare?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let me answer prayer </a:t>
            </a:r>
          </a:p>
          <a:p>
            <a:pPr algn="ctr"/>
            <a:r>
              <a:rPr lang="en-US" sz="3600" b="1" i="1" dirty="0">
                <a:effectLst>
                  <a:outerShdw blurRad="38100" dist="38100" dir="2700000" algn="tl">
                    <a:srgbClr val="000000">
                      <a:alpha val="43137"/>
                    </a:srgbClr>
                  </a:outerShdw>
                </a:effectLst>
              </a:rPr>
              <a:t>in you and you in me?”</a:t>
            </a: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6924360"/>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726 “Will You Come and Follow Me?”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1845674"/>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“Will you let the blinded see </a:t>
            </a:r>
          </a:p>
          <a:p>
            <a:pPr algn="ctr"/>
            <a:r>
              <a:rPr lang="en-US" sz="3600" b="1" i="1" dirty="0">
                <a:effectLst>
                  <a:outerShdw blurRad="38100" dist="38100" dir="2700000" algn="tl">
                    <a:srgbClr val="000000">
                      <a:alpha val="43137"/>
                    </a:srgbClr>
                  </a:outerShdw>
                </a:effectLst>
              </a:rPr>
              <a:t>if I but call your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set the prisoners free </a:t>
            </a:r>
          </a:p>
          <a:p>
            <a:pPr algn="ctr"/>
            <a:r>
              <a:rPr lang="en-US" sz="3600" b="1" i="1" dirty="0">
                <a:effectLst>
                  <a:outerShdw blurRad="38100" dist="38100" dir="2700000" algn="tl">
                    <a:srgbClr val="000000">
                      <a:alpha val="43137"/>
                    </a:srgbClr>
                  </a:outerShdw>
                </a:effectLst>
              </a:rPr>
              <a:t>and never be the same?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kiss the leper clean, </a:t>
            </a:r>
          </a:p>
          <a:p>
            <a:pPr algn="ctr"/>
            <a:r>
              <a:rPr lang="en-US" sz="3600" b="1" i="1" dirty="0">
                <a:effectLst>
                  <a:outerShdw blurRad="38100" dist="38100" dir="2700000" algn="tl">
                    <a:srgbClr val="000000">
                      <a:alpha val="43137"/>
                    </a:srgbClr>
                  </a:outerShdw>
                </a:effectLst>
              </a:rPr>
              <a:t>and do such as this unseen,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admit to what I mean in you </a:t>
            </a:r>
          </a:p>
          <a:p>
            <a:pPr algn="ctr"/>
            <a:r>
              <a:rPr lang="en-US" sz="3600" b="1" i="1" dirty="0">
                <a:effectLst>
                  <a:outerShdw blurRad="38100" dist="38100" dir="2700000" algn="tl">
                    <a:srgbClr val="000000">
                      <a:alpha val="43137"/>
                    </a:srgbClr>
                  </a:outerShdw>
                </a:effectLst>
              </a:rPr>
              <a:t>and you in me?”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05350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726 “Will You Come and Follow Me?”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1845674"/>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“Will you love the ‘you’ you hide </a:t>
            </a:r>
          </a:p>
          <a:p>
            <a:pPr algn="ctr"/>
            <a:r>
              <a:rPr lang="en-US" sz="3600" b="1" i="1" dirty="0">
                <a:effectLst>
                  <a:outerShdw blurRad="38100" dist="38100" dir="2700000" algn="tl">
                    <a:srgbClr val="000000">
                      <a:alpha val="43137"/>
                    </a:srgbClr>
                  </a:outerShdw>
                </a:effectLst>
              </a:rPr>
              <a:t>if I but call your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quell the fear inside </a:t>
            </a:r>
          </a:p>
          <a:p>
            <a:pPr algn="ctr"/>
            <a:r>
              <a:rPr lang="en-US" sz="3600" b="1" i="1" dirty="0">
                <a:effectLst>
                  <a:outerShdw blurRad="38100" dist="38100" dir="2700000" algn="tl">
                    <a:srgbClr val="000000">
                      <a:alpha val="43137"/>
                    </a:srgbClr>
                  </a:outerShdw>
                </a:effectLst>
              </a:rPr>
              <a:t>and never be the same?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Will you use the faith you’ve found </a:t>
            </a:r>
          </a:p>
          <a:p>
            <a:pPr algn="ctr"/>
            <a:r>
              <a:rPr lang="en-US" sz="3600" b="1" i="1" dirty="0">
                <a:effectLst>
                  <a:outerShdw blurRad="38100" dist="38100" dir="2700000" algn="tl">
                    <a:srgbClr val="000000">
                      <a:alpha val="43137"/>
                    </a:srgbClr>
                  </a:outerShdw>
                </a:effectLst>
              </a:rPr>
              <a:t>to reshape the world around,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my sight and touch and sound in you and you in me?”</a:t>
            </a: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461867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417669"/>
            <a:ext cx="792436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726 “Will You Come and Follow Me?”</a:t>
            </a:r>
            <a:r>
              <a:rPr lang="en-US" i="1" dirty="0">
                <a:effectLst/>
              </a:rPr>
              <a:t> </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1845674"/>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your summons echoes true </a:t>
            </a:r>
          </a:p>
          <a:p>
            <a:pPr algn="ctr"/>
            <a:r>
              <a:rPr lang="en-US" sz="3600" b="1" i="1" dirty="0">
                <a:effectLst>
                  <a:outerShdw blurRad="38100" dist="38100" dir="2700000" algn="tl">
                    <a:srgbClr val="000000">
                      <a:alpha val="43137"/>
                    </a:srgbClr>
                  </a:outerShdw>
                </a:effectLst>
              </a:rPr>
              <a:t>when you but call my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me turn and follow you </a:t>
            </a:r>
          </a:p>
          <a:p>
            <a:pPr algn="ctr"/>
            <a:r>
              <a:rPr lang="en-US" sz="3600" b="1" i="1" dirty="0">
                <a:effectLst>
                  <a:outerShdw blurRad="38100" dist="38100" dir="2700000" algn="tl">
                    <a:srgbClr val="000000">
                      <a:alpha val="43137"/>
                    </a:srgbClr>
                  </a:outerShdw>
                </a:effectLst>
              </a:rPr>
              <a:t>and never be the same.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your company I’ll go </a:t>
            </a:r>
          </a:p>
          <a:p>
            <a:pPr algn="ctr"/>
            <a:r>
              <a:rPr lang="en-US" sz="3600" b="1" i="1" dirty="0">
                <a:effectLst>
                  <a:outerShdw blurRad="38100" dist="38100" dir="2700000" algn="tl">
                    <a:srgbClr val="000000">
                      <a:alpha val="43137"/>
                    </a:srgbClr>
                  </a:outerShdw>
                </a:effectLst>
              </a:rPr>
              <a:t>where your love and footsteps show.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Thus I’ll move and live and grow </a:t>
            </a:r>
          </a:p>
          <a:p>
            <a:pPr algn="ctr"/>
            <a:r>
              <a:rPr lang="en-US" sz="3600" b="1" i="1" dirty="0">
                <a:effectLst>
                  <a:outerShdw blurRad="38100" dist="38100" dir="2700000" algn="tl">
                    <a:srgbClr val="000000">
                      <a:alpha val="43137"/>
                    </a:srgbClr>
                  </a:outerShdw>
                </a:effectLst>
              </a:rPr>
              <a:t>in you and you in me.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0769602"/>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228600" y="1828800"/>
            <a:ext cx="9677400" cy="4708981"/>
          </a:xfrm>
          <a:prstGeom prst="rect">
            <a:avLst/>
          </a:prstGeom>
        </p:spPr>
        <p:txBody>
          <a:bodyPr wrap="square">
            <a:spAutoFit/>
          </a:bodyPr>
          <a:lstStyle/>
          <a:p>
            <a:r>
              <a:rPr lang="en-US" sz="3000" b="1" i="1" dirty="0">
                <a:solidFill>
                  <a:srgbClr val="FFFF00"/>
                </a:solidFill>
                <a:effectLst>
                  <a:outerShdw blurRad="38100" dist="38100" dir="2700000" algn="tl">
                    <a:srgbClr val="000000">
                      <a:alpha val="43137"/>
                    </a:srgbClr>
                  </a:outerShdw>
                </a:effectLst>
              </a:rPr>
              <a:t>We Believe </a:t>
            </a:r>
            <a:r>
              <a:rPr lang="en-US" sz="3000" b="1" i="1" dirty="0">
                <a:effectLst>
                  <a:outerShdw blurRad="38100" dist="38100" dir="2700000" algn="tl">
                    <a:srgbClr val="000000">
                      <a:alpha val="43137"/>
                    </a:srgbClr>
                  </a:outerShdw>
                </a:effectLst>
              </a:rPr>
              <a:t>in one God, the Father, the Almighty,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maker of heaven and earth,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of all that is, seen and unseen.  </a:t>
            </a:r>
          </a:p>
          <a:p>
            <a:r>
              <a:rPr lang="en-US" sz="3000" b="1" i="1" dirty="0">
                <a:solidFill>
                  <a:srgbClr val="FFFF00"/>
                </a:solidFill>
                <a:effectLst>
                  <a:outerShdw blurRad="38100" dist="38100" dir="2700000" algn="tl">
                    <a:srgbClr val="000000">
                      <a:alpha val="43137"/>
                    </a:srgbClr>
                  </a:outerShdw>
                </a:effectLst>
              </a:rPr>
              <a:t>We Believe </a:t>
            </a:r>
            <a:r>
              <a:rPr lang="en-US" sz="3000" b="1" i="1" dirty="0">
                <a:effectLst>
                  <a:outerShdw blurRad="38100" dist="38100" dir="2700000" algn="tl">
                    <a:srgbClr val="000000">
                      <a:alpha val="43137"/>
                    </a:srgbClr>
                  </a:outerShdw>
                </a:effectLst>
              </a:rPr>
              <a:t>in one Lord, Jesus Christ,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 only Son of God,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eternally begotten of the Father,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God from God, light from light,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true God from true God, begotten, not made,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of one Being with the Father;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through him all things were made. </a:t>
            </a:r>
          </a:p>
        </p:txBody>
      </p:sp>
    </p:spTree>
    <p:extLst>
      <p:ext uri="{BB962C8B-B14F-4D97-AF65-F5344CB8AC3E}">
        <p14:creationId xmlns:p14="http://schemas.microsoft.com/office/powerpoint/2010/main" val="415198638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837170" y="1828800"/>
            <a:ext cx="7469659" cy="4524315"/>
          </a:xfrm>
          <a:prstGeom prst="rect">
            <a:avLst/>
          </a:prstGeom>
        </p:spPr>
        <p:txBody>
          <a:bodyPr wrap="square">
            <a:spAutoFit/>
          </a:bodyPr>
          <a:lstStyle/>
          <a:p>
            <a:r>
              <a:rPr lang="en-US" sz="3200" b="1" i="1" dirty="0">
                <a:effectLst>
                  <a:outerShdw blurRad="38100" dist="38100" dir="2700000" algn="tl">
                    <a:srgbClr val="000000">
                      <a:alpha val="43137"/>
                    </a:srgbClr>
                  </a:outerShdw>
                </a:effectLst>
              </a:rPr>
              <a:t>For us and for our salvation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came down from heaven,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was incarnate of the Holy Spirit </a:t>
            </a:r>
          </a:p>
          <a:p>
            <a:r>
              <a:rPr lang="en-US" sz="3200" b="1" i="1" dirty="0">
                <a:effectLst>
                  <a:outerShdw blurRad="38100" dist="38100" dir="2700000" algn="tl">
                    <a:srgbClr val="000000">
                      <a:alpha val="43137"/>
                    </a:srgbClr>
                  </a:outerShdw>
                </a:effectLst>
              </a:rPr>
              <a:t>and the Virgin Mary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became truly human. </a:t>
            </a:r>
            <a:br>
              <a:rPr lang="en-US" sz="3200" b="1" i="1" dirty="0">
                <a:effectLst>
                  <a:outerShdw blurRad="38100" dist="38100" dir="2700000" algn="tl">
                    <a:srgbClr val="000000">
                      <a:alpha val="43137"/>
                    </a:srgbClr>
                  </a:outerShdw>
                </a:effectLst>
              </a:rPr>
            </a:br>
            <a:endParaRPr lang="en-US" sz="3200" b="1" i="1" dirty="0">
              <a:effectLst>
                <a:outerShdw blurRad="38100" dist="38100" dir="2700000" algn="tl">
                  <a:srgbClr val="000000">
                    <a:alpha val="43137"/>
                  </a:srgbClr>
                </a:outerShdw>
              </a:effectLst>
            </a:endParaRPr>
          </a:p>
          <a:p>
            <a:r>
              <a:rPr lang="en-US" sz="3200" b="1" i="1" dirty="0">
                <a:effectLst>
                  <a:outerShdw blurRad="38100" dist="38100" dir="2700000" algn="tl">
                    <a:srgbClr val="000000">
                      <a:alpha val="43137"/>
                    </a:srgbClr>
                  </a:outerShdw>
                </a:effectLst>
              </a:rPr>
              <a:t>For our sake he was crucified under Pontius Pilate;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suffered death and was buried. </a:t>
            </a:r>
          </a:p>
        </p:txBody>
      </p:sp>
    </p:spTree>
    <p:extLst>
      <p:ext uri="{BB962C8B-B14F-4D97-AF65-F5344CB8AC3E}">
        <p14:creationId xmlns:p14="http://schemas.microsoft.com/office/powerpoint/2010/main" val="6744116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457200" y="1828800"/>
            <a:ext cx="8837141" cy="3539430"/>
          </a:xfrm>
          <a:prstGeom prst="rect">
            <a:avLst/>
          </a:prstGeom>
        </p:spPr>
        <p:txBody>
          <a:bodyPr wrap="square">
            <a:spAutoFit/>
          </a:bodyPr>
          <a:lstStyle/>
          <a:p>
            <a:r>
              <a:rPr lang="en-US" sz="3200" b="1" i="1" dirty="0">
                <a:effectLst>
                  <a:outerShdw blurRad="38100" dist="38100" dir="2700000" algn="tl">
                    <a:srgbClr val="000000">
                      <a:alpha val="43137"/>
                    </a:srgbClr>
                  </a:outerShdw>
                </a:effectLst>
              </a:rPr>
              <a:t>On the third day he rose again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in accordance with the Scriptures;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ascended into heaven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is seated at the right hand of the Father.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 will come again in glory to judge the living and the dead,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his kingdom will have no end. </a:t>
            </a:r>
            <a:r>
              <a:rPr lang="en-US" sz="28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3215181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Nicene Creed</a:t>
            </a:r>
          </a:p>
        </p:txBody>
      </p:sp>
      <p:sp>
        <p:nvSpPr>
          <p:cNvPr id="5" name="Rectangle 4">
            <a:extLst>
              <a:ext uri="{FF2B5EF4-FFF2-40B4-BE49-F238E27FC236}">
                <a16:creationId xmlns:a16="http://schemas.microsoft.com/office/drawing/2014/main" id="{2E3F41B3-0D5B-4D8D-ACC8-CCFD629F72D9}"/>
              </a:ext>
            </a:extLst>
          </p:cNvPr>
          <p:cNvSpPr/>
          <p:nvPr/>
        </p:nvSpPr>
        <p:spPr>
          <a:xfrm>
            <a:off x="988541" y="1660525"/>
            <a:ext cx="7619999" cy="526297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the Holy Spirit, </a:t>
            </a:r>
          </a:p>
          <a:p>
            <a:r>
              <a:rPr lang="en-US" sz="2800" b="1" i="1" dirty="0">
                <a:effectLst>
                  <a:outerShdw blurRad="38100" dist="38100" dir="2700000" algn="tl">
                    <a:srgbClr val="000000">
                      <a:alpha val="43137"/>
                    </a:srgbClr>
                  </a:outerShdw>
                </a:effectLst>
              </a:rPr>
              <a:t>the Lord, the giver of life,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 proceeds from the Father and the Son,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 with the Father and the Son </a:t>
            </a:r>
          </a:p>
          <a:p>
            <a:r>
              <a:rPr lang="en-US" sz="2800" b="1" i="1" dirty="0">
                <a:effectLst>
                  <a:outerShdw blurRad="38100" dist="38100" dir="2700000" algn="tl">
                    <a:srgbClr val="000000">
                      <a:alpha val="43137"/>
                    </a:srgbClr>
                  </a:outerShdw>
                </a:effectLst>
              </a:rPr>
              <a:t>is worshiped and glorified,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 has spoken through the prophets. </a:t>
            </a:r>
            <a:br>
              <a:rPr lang="en-US" sz="2800" b="1" i="1" dirty="0">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one holy catholic </a:t>
            </a:r>
          </a:p>
          <a:p>
            <a:r>
              <a:rPr lang="en-US" sz="2800" b="1" i="1" dirty="0">
                <a:effectLst>
                  <a:outerShdw blurRad="38100" dist="38100" dir="2700000" algn="tl">
                    <a:srgbClr val="000000">
                      <a:alpha val="43137"/>
                    </a:srgbClr>
                  </a:outerShdw>
                </a:effectLst>
              </a:rPr>
              <a:t>and apostolic Church.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acknowledge one baptism </a:t>
            </a:r>
          </a:p>
          <a:p>
            <a:r>
              <a:rPr lang="en-US" sz="2800" b="1" i="1" dirty="0">
                <a:effectLst>
                  <a:outerShdw blurRad="38100" dist="38100" dir="2700000" algn="tl">
                    <a:srgbClr val="000000">
                      <a:alpha val="43137"/>
                    </a:srgbClr>
                  </a:outerShdw>
                </a:effectLst>
              </a:rPr>
              <a:t>for the forgiveness of sins.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look for the resurrection of the dead,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 life of the world to come. Amen.</a:t>
            </a:r>
          </a:p>
        </p:txBody>
      </p:sp>
    </p:spTree>
    <p:extLst>
      <p:ext uri="{BB962C8B-B14F-4D97-AF65-F5344CB8AC3E}">
        <p14:creationId xmlns:p14="http://schemas.microsoft.com/office/powerpoint/2010/main" val="108639933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4208844"/>
          </a:xfrm>
          <a:prstGeom prst="rect">
            <a:avLst/>
          </a:prstGeom>
        </p:spPr>
        <p:txBody>
          <a:bodyPr wrap="square">
            <a:spAutoFit/>
          </a:bodyPr>
          <a:lstStyle/>
          <a:p>
            <a:pPr marL="342900" lvl="0" indent="-342900">
              <a:buFont typeface="Arial" panose="020B0604020202020204" pitchFamily="34" charset="0"/>
              <a:buChar char="•"/>
            </a:pPr>
            <a:r>
              <a:rPr lang="en-US" sz="2400" dirty="0"/>
              <a:t>The Sunday afternoon </a:t>
            </a:r>
            <a:r>
              <a:rPr lang="en-US" sz="2400" b="1" dirty="0">
                <a:solidFill>
                  <a:srgbClr val="FFFF00"/>
                </a:solidFill>
              </a:rPr>
              <a:t>Bible Study</a:t>
            </a:r>
            <a:r>
              <a:rPr lang="en-US" sz="2400" dirty="0">
                <a:solidFill>
                  <a:srgbClr val="FFFF00"/>
                </a:solidFill>
              </a:rPr>
              <a:t> </a:t>
            </a:r>
            <a:r>
              <a:rPr lang="en-US" sz="2400" dirty="0"/>
              <a:t>and the </a:t>
            </a:r>
            <a:r>
              <a:rPr lang="en-US" sz="2400" b="1" dirty="0">
                <a:solidFill>
                  <a:srgbClr val="FFFF00"/>
                </a:solidFill>
              </a:rPr>
              <a:t>Women's Group</a:t>
            </a:r>
            <a:r>
              <a:rPr lang="en-US" sz="2400" dirty="0">
                <a:solidFill>
                  <a:srgbClr val="FFFF00"/>
                </a:solidFill>
              </a:rPr>
              <a:t> </a:t>
            </a:r>
            <a:r>
              <a:rPr lang="en-US" sz="2400" dirty="0"/>
              <a:t>are on summer break. They will resume in September.</a:t>
            </a:r>
          </a:p>
          <a:p>
            <a:r>
              <a:rPr lang="en-US" sz="2400" b="1" dirty="0"/>
              <a:t> </a:t>
            </a:r>
            <a:endParaRPr lang="en-US" sz="2400" dirty="0"/>
          </a:p>
          <a:p>
            <a:pPr marL="285750" lvl="0" indent="-285750">
              <a:buFont typeface="Arial" panose="020B0604020202020204" pitchFamily="34" charset="0"/>
              <a:buChar char="•"/>
            </a:pPr>
            <a:r>
              <a:rPr lang="en-US" sz="2400" dirty="0"/>
              <a:t>We will be having a </a:t>
            </a:r>
            <a:r>
              <a:rPr lang="en-US" sz="2400" b="1" i="1" dirty="0">
                <a:solidFill>
                  <a:srgbClr val="FFFF00"/>
                </a:solidFill>
              </a:rPr>
              <a:t>Pot-Luck fellowship lunch gathering</a:t>
            </a:r>
            <a:r>
              <a:rPr lang="en-US" sz="2400" i="1" dirty="0">
                <a:solidFill>
                  <a:srgbClr val="FFFF00"/>
                </a:solidFill>
              </a:rPr>
              <a:t> </a:t>
            </a:r>
            <a:r>
              <a:rPr lang="en-US" sz="2400" dirty="0"/>
              <a:t>on </a:t>
            </a:r>
            <a:r>
              <a:rPr lang="en-US" sz="2400" b="1" i="1" dirty="0">
                <a:solidFill>
                  <a:srgbClr val="FFFF00"/>
                </a:solidFill>
              </a:rPr>
              <a:t>Saturday, 7/14 </a:t>
            </a:r>
            <a:r>
              <a:rPr lang="en-US" sz="2400" b="1" dirty="0"/>
              <a:t>at </a:t>
            </a:r>
            <a:r>
              <a:rPr lang="en-US" sz="2400" b="1" dirty="0">
                <a:solidFill>
                  <a:srgbClr val="FFFF00"/>
                </a:solidFill>
              </a:rPr>
              <a:t>Noon</a:t>
            </a:r>
            <a:r>
              <a:rPr lang="en-US" sz="2400" dirty="0"/>
              <a:t>.  The event is free, but we ask all participants to contribute a food item to share with everyone else.  We are called to be a community of sharing.  If everyone brings something, we will have a lot.  Please indicate what you will bring on the sign-up sheet.  Please invite you friends and neighbors to attend as well.  </a:t>
            </a:r>
          </a:p>
          <a:p>
            <a:pPr lvl="0"/>
            <a:endParaRPr lang="en-US" sz="2750" dirty="0"/>
          </a:p>
        </p:txBody>
      </p:sp>
    </p:spTree>
    <p:extLst>
      <p:ext uri="{BB962C8B-B14F-4D97-AF65-F5344CB8AC3E}">
        <p14:creationId xmlns:p14="http://schemas.microsoft.com/office/powerpoint/2010/main" val="345446110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36009" y="25558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36009" y="1447800"/>
            <a:ext cx="7922191" cy="5201424"/>
          </a:xfrm>
          <a:prstGeom prst="rect">
            <a:avLst/>
          </a:prstGeom>
        </p:spPr>
        <p:txBody>
          <a:bodyPr wrap="square">
            <a:spAutoFit/>
          </a:bodyPr>
          <a:lstStyle/>
          <a:p>
            <a:r>
              <a:rPr lang="en-US" sz="2400" b="1" dirty="0">
                <a:effectLst>
                  <a:outerShdw blurRad="38100" dist="38100" dir="2700000" algn="tl">
                    <a:srgbClr val="000000">
                      <a:alpha val="43137"/>
                    </a:srgbClr>
                  </a:outerShdw>
                </a:effectLst>
              </a:rPr>
              <a:t>(Psalm 48)</a:t>
            </a:r>
            <a:endParaRPr lang="en-US" sz="24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Your right hand is filled with victory. </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Let Mount Zion be glad, let the towns of Judah rejoice because of your judgments. </a:t>
            </a:r>
            <a:endParaRPr lang="en-US" sz="2800" dirty="0">
              <a:solidFill>
                <a:srgbClr val="FFFF00"/>
              </a:solidFill>
              <a:effectLst>
                <a:outerShdw blurRad="38100" dist="38100" dir="2700000" algn="tl">
                  <a:srgbClr val="000000">
                    <a:alpha val="43137"/>
                  </a:srgbClr>
                </a:outerShdw>
              </a:effectLst>
            </a:endParaRPr>
          </a:p>
          <a:p>
            <a:br>
              <a:rPr lang="en-US" sz="2800" i="1" dirty="0">
                <a:solidFill>
                  <a:srgbClr val="FFFF00"/>
                </a:solidFill>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Walk about Zion, go all around it, count its towers, consider well its ramparts; </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go through its citadels, that you may tell the next generation that this is God, our God forever and ever. He will be our guide forever. </a:t>
            </a:r>
            <a:endParaRPr lang="en-US" sz="2800" b="1" dirty="0">
              <a:solidFill>
                <a:srgbClr val="FFFF00"/>
              </a:solidFill>
              <a:effectLst>
                <a:outerShdw blurRad="38100" dist="38100" dir="2700000" algn="tl">
                  <a:srgbClr val="000000">
                    <a:alpha val="43137"/>
                  </a:srgbClr>
                </a:outerShdw>
              </a:effectLst>
            </a:endParaRPr>
          </a:p>
          <a:p>
            <a:endParaRPr lang="en-US" sz="2800" dirty="0"/>
          </a:p>
          <a:p>
            <a:endParaRPr lang="en-US" sz="28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21847005"/>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1BBAE2-AD24-4887-B088-752170368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007627"/>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#666 </a:t>
            </a:r>
            <a:r>
              <a:rPr lang="en-US" altLang="en-US" sz="2600" i="1" kern="0" dirty="0">
                <a:solidFill>
                  <a:srgbClr val="66FF33"/>
                </a:solidFill>
                <a:effectLst>
                  <a:outerShdw blurRad="38100" dist="38100" dir="2700000" algn="tl">
                    <a:srgbClr val="000000">
                      <a:alpha val="43137"/>
                    </a:srgbClr>
                  </a:outerShdw>
                </a:effectLst>
              </a:rPr>
              <a:t>“O Splendor of God’s Glory Bright”</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0960" y="2228642"/>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splendor of God’s glory bright,</a:t>
            </a:r>
            <a:b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light eternal bringing light;</a:t>
            </a:r>
            <a:b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Light of Light, light’s living spring,</a:t>
            </a:r>
            <a:b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true Day, all days illumining:</a:t>
            </a:r>
            <a:endParaRPr lang="en-US" altLang="en-US" sz="36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570646"/>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1BBAE2-AD24-4887-B088-752170368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007627"/>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#666 </a:t>
            </a:r>
            <a:r>
              <a:rPr lang="en-US" altLang="en-US" sz="2600" i="1" kern="0" dirty="0">
                <a:solidFill>
                  <a:srgbClr val="66FF33"/>
                </a:solidFill>
                <a:effectLst>
                  <a:outerShdw blurRad="38100" dist="38100" dir="2700000" algn="tl">
                    <a:srgbClr val="000000">
                      <a:alpha val="43137"/>
                    </a:srgbClr>
                  </a:outerShdw>
                </a:effectLst>
              </a:rPr>
              <a:t>“O Splendor of God’s Glory Bright”</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0960" y="2228642"/>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rgbClr val="FFFF00"/>
                </a:solidFill>
                <a:effectLst>
                  <a:outerShdw blurRad="38100" dist="38100" dir="2700000" algn="tl">
                    <a:srgbClr val="000000">
                      <a:alpha val="43137"/>
                    </a:srgbClr>
                  </a:outerShdw>
                </a:effectLst>
                <a:latin typeface="+mn-lt"/>
              </a:rPr>
              <a:t>Come, Holy Sun of heavenly love,</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rain down your radiance from above,</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and to our inward hearts convey</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the Holy Spirit’s cloudless ray.</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3815218"/>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1BBAE2-AD24-4887-B088-752170368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007627"/>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#666 </a:t>
            </a:r>
            <a:r>
              <a:rPr lang="en-US" altLang="en-US" sz="2600" i="1" kern="0" dirty="0">
                <a:solidFill>
                  <a:srgbClr val="66FF33"/>
                </a:solidFill>
                <a:effectLst>
                  <a:outerShdw blurRad="38100" dist="38100" dir="2700000" algn="tl">
                    <a:srgbClr val="000000">
                      <a:alpha val="43137"/>
                    </a:srgbClr>
                  </a:outerShdw>
                </a:effectLst>
              </a:rPr>
              <a:t>“O Splendor of God’s Glory Bright”</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0960" y="2228642"/>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joyful be the passing day</a:t>
            </a:r>
            <a:b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thoughts as clear as morning’s ray,</a:t>
            </a:r>
            <a:b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faith like noontide shining bright,</a:t>
            </a:r>
            <a:b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souls </a:t>
            </a:r>
            <a:r>
              <a:rPr lang="en-US" sz="3600" i="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unshadowed</a:t>
            </a:r>
            <a:r>
              <a:rPr lang="en-US" sz="36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the night.</a:t>
            </a:r>
            <a:endParaRPr lang="en-US" altLang="en-US" sz="36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052622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1BBAE2-AD24-4887-B088-752170368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007627"/>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#666 </a:t>
            </a:r>
            <a:r>
              <a:rPr lang="en-US" altLang="en-US" sz="2600" i="1" kern="0" dirty="0">
                <a:solidFill>
                  <a:srgbClr val="66FF33"/>
                </a:solidFill>
                <a:effectLst>
                  <a:outerShdw blurRad="38100" dist="38100" dir="2700000" algn="tl">
                    <a:srgbClr val="000000">
                      <a:alpha val="43137"/>
                    </a:srgbClr>
                  </a:outerShdw>
                </a:effectLst>
              </a:rPr>
              <a:t>“O Splendor of God’s Glory Bright”</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30960" y="2228642"/>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solidFill>
                  <a:srgbClr val="FFFF00"/>
                </a:solidFill>
                <a:effectLst>
                  <a:outerShdw blurRad="38100" dist="38100" dir="2700000" algn="tl">
                    <a:srgbClr val="000000">
                      <a:alpha val="43137"/>
                    </a:srgbClr>
                  </a:outerShdw>
                </a:effectLst>
                <a:latin typeface="+mn-lt"/>
              </a:rPr>
              <a:t>O Lord, with each returning morn,</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your image to our heart is born;</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O may we ever clearly view</a:t>
            </a:r>
            <a:br>
              <a:rPr lang="en-US" sz="3600" i="1" dirty="0">
                <a:solidFill>
                  <a:srgbClr val="FFFF00"/>
                </a:solidFill>
                <a:effectLst>
                  <a:outerShdw blurRad="38100" dist="38100" dir="2700000" algn="tl">
                    <a:srgbClr val="000000">
                      <a:alpha val="43137"/>
                    </a:srgbClr>
                  </a:outerShdw>
                </a:effectLst>
                <a:latin typeface="+mn-lt"/>
              </a:rPr>
            </a:br>
            <a:r>
              <a:rPr lang="en-US" sz="3600" i="1" dirty="0">
                <a:solidFill>
                  <a:srgbClr val="FFFF00"/>
                </a:solidFill>
                <a:effectLst>
                  <a:outerShdw blurRad="38100" dist="38100" dir="2700000" algn="tl">
                    <a:srgbClr val="000000">
                      <a:alpha val="43137"/>
                    </a:srgbClr>
                  </a:outerShdw>
                </a:effectLst>
                <a:latin typeface="+mn-lt"/>
              </a:rPr>
              <a:t>our Savior and our God in you.</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765380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1CB49-4C64-4659-97C3-337417F85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39938" name="Rectangle 2"/>
          <p:cNvSpPr>
            <a:spLocks noGrp="1" noChangeArrowheads="1"/>
          </p:cNvSpPr>
          <p:nvPr>
            <p:ph type="ctrTitle"/>
          </p:nvPr>
        </p:nvSpPr>
        <p:spPr>
          <a:xfrm>
            <a:off x="990600" y="435769"/>
            <a:ext cx="7772400" cy="1431925"/>
          </a:xfrm>
        </p:spPr>
        <p:txBody>
          <a:bodyPr/>
          <a:lstStyle/>
          <a:p>
            <a:r>
              <a:rPr lang="en-US" altLang="en-US" sz="3600" b="0" i="1" u="sng" dirty="0">
                <a:solidFill>
                  <a:srgbClr val="00FFFF"/>
                </a:solidFill>
                <a:cs typeface="Times New Roman" pitchFamily="18" charset="0"/>
              </a:rPr>
              <a:t>Bearing and Following </a:t>
            </a:r>
            <a:br>
              <a:rPr lang="en-US" altLang="en-US" sz="3600" b="0" i="1" u="sng" dirty="0">
                <a:solidFill>
                  <a:srgbClr val="00FFFF"/>
                </a:solidFill>
                <a:cs typeface="Times New Roman" pitchFamily="18" charset="0"/>
              </a:rPr>
            </a:br>
            <a:r>
              <a:rPr lang="en-US" altLang="en-US" sz="3600" b="0" i="1" u="sng" dirty="0">
                <a:solidFill>
                  <a:srgbClr val="00FFFF"/>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685800" y="2088356"/>
            <a:ext cx="102650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0000"/>
                </a:solidFill>
                <a:effectLst>
                  <a:outerShdw blurRad="38100" dist="38100" dir="2700000" algn="tl">
                    <a:srgbClr val="000000">
                      <a:alpha val="43137"/>
                    </a:srgbClr>
                  </a:outerShdw>
                </a:effectLst>
              </a:rPr>
              <a:t># </a:t>
            </a:r>
            <a:r>
              <a:rPr lang="en-US" sz="2800" b="1" i="1" dirty="0">
                <a:solidFill>
                  <a:srgbClr val="FF0000"/>
                </a:solidFill>
                <a:effectLst>
                  <a:outerShdw blurRad="38100" dist="38100" dir="2700000" algn="tl">
                    <a:srgbClr val="000000">
                      <a:alpha val="43137"/>
                    </a:srgbClr>
                  </a:outerShdw>
                </a:effectLst>
              </a:rPr>
              <a:t>547 “Go, My Children, with My Blessing” </a:t>
            </a:r>
          </a:p>
          <a:p>
            <a:pPr algn="ctr">
              <a:lnSpc>
                <a:spcPct val="80000"/>
              </a:lnSpc>
            </a:pPr>
            <a:r>
              <a:rPr lang="en-US" sz="2400" b="1" i="1" dirty="0">
                <a:solidFill>
                  <a:srgbClr val="FF0000"/>
                </a:solidFill>
                <a:effectLst>
                  <a:outerShdw blurRad="38100" dist="38100" dir="2700000" algn="tl">
                    <a:srgbClr val="000000">
                      <a:alpha val="43137"/>
                    </a:srgbClr>
                  </a:outerShdw>
                </a:effectLst>
              </a:rPr>
              <a:t>(Stanza 2)</a:t>
            </a:r>
            <a:endParaRPr lang="en-US" sz="2400" dirty="0">
              <a:solidFill>
                <a:srgbClr val="FF0000"/>
              </a:solidFill>
              <a:effectLst>
                <a:outerShdw blurRad="38100" dist="38100" dir="2700000" algn="tl">
                  <a:srgbClr val="000000">
                    <a:alpha val="43137"/>
                  </a:srgbClr>
                </a:outerShdw>
              </a:effectLst>
            </a:endParaRPr>
          </a:p>
          <a:p>
            <a:pPr algn="ctr"/>
            <a:r>
              <a:rPr lang="en-US" sz="2800" b="1" i="1" dirty="0">
                <a:solidFill>
                  <a:srgbClr val="FFFF00"/>
                </a:solidFill>
                <a:effectLst>
                  <a:outerShdw blurRad="38100" dist="38100" dir="2700000" algn="tl">
                    <a:srgbClr val="000000">
                      <a:alpha val="43137"/>
                    </a:srgbClr>
                  </a:outerShdw>
                </a:effectLst>
              </a:rPr>
              <a:t>“Go, my children, sins forgiven, </a:t>
            </a:r>
          </a:p>
          <a:p>
            <a:pPr algn="ctr"/>
            <a:r>
              <a:rPr lang="en-US" sz="2800" b="1" i="1" dirty="0">
                <a:solidFill>
                  <a:srgbClr val="FFFF00"/>
                </a:solidFill>
                <a:effectLst>
                  <a:outerShdw blurRad="38100" dist="38100" dir="2700000" algn="tl">
                    <a:srgbClr val="000000">
                      <a:alpha val="43137"/>
                    </a:srgbClr>
                  </a:outerShdw>
                </a:effectLst>
              </a:rPr>
              <a:t>at peace and pure.</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Here you learned how much I love you, </a:t>
            </a:r>
          </a:p>
          <a:p>
            <a:pPr algn="ctr"/>
            <a:r>
              <a:rPr lang="en-US" sz="2800" b="1" i="1" dirty="0">
                <a:solidFill>
                  <a:srgbClr val="FFFF00"/>
                </a:solidFill>
                <a:effectLst>
                  <a:outerShdw blurRad="38100" dist="38100" dir="2700000" algn="tl">
                    <a:srgbClr val="000000">
                      <a:alpha val="43137"/>
                    </a:srgbClr>
                  </a:outerShdw>
                </a:effectLst>
              </a:rPr>
              <a:t>what I can cure.</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Here you heard my dear Son’s story;</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here you touched him, saw his glory.</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Go, my children, sins forgiven, at peace and pure.”</a:t>
            </a:r>
            <a:endParaRPr lang="en-US" altLang="en-US" sz="2800"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F095AF-8AE0-4AAE-A4C6-ED995FDA4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381" y="-190500"/>
            <a:ext cx="14095361" cy="7239000"/>
          </a:xfrm>
          <a:prstGeom prst="rect">
            <a:avLst/>
          </a:prstGeom>
        </p:spPr>
      </p:pic>
      <p:sp>
        <p:nvSpPr>
          <p:cNvPr id="4098" name="Rectangle 2"/>
          <p:cNvSpPr>
            <a:spLocks noGrp="1" noChangeArrowheads="1"/>
          </p:cNvSpPr>
          <p:nvPr>
            <p:ph type="ctrTitle"/>
          </p:nvPr>
        </p:nvSpPr>
        <p:spPr>
          <a:xfrm>
            <a:off x="838200" y="1342934"/>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14th Sunday in Ordinary Time</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July 8th,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953000"/>
            <a:ext cx="1905000" cy="1905000"/>
          </a:xfrm>
          <a:prstGeom prst="rect">
            <a:avLst/>
          </a:prstGeom>
        </p:spPr>
      </p:pic>
    </p:spTree>
    <p:extLst>
      <p:ext uri="{BB962C8B-B14F-4D97-AF65-F5344CB8AC3E}">
        <p14:creationId xmlns:p14="http://schemas.microsoft.com/office/powerpoint/2010/main" val="102856814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187 “Savior, Like a Shepherd Lead Us”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Savior, like a shepherd lead 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much we need your tender care.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In your pleasant pastures feed 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our use your fold prepare.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you have bought us: we are yours.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you have bought us: we are yours.</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187 “Savior, Like a Shepherd Lead Us”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are yours: in love befriend 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be the guardian of our way.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Keep your flock: from sin defend 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seek us when we go astray.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hear your children when we pray.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hear your children when we pray.</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3488713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187 “Savior, Like a Shepherd Lead Us”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You have promised to receive 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poor and sinful though we be;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you have mercy to relieve 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grace to cleanse, and power to free.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early let us turn to you.</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early let us turn to you.</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4154884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E3F4D-68C0-446F-8981-4945BCE41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628804" y="457200"/>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187 “Savior, Like a Shepherd Lead Us”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33600"/>
            <a:ext cx="9411008"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Early let us seek your favor;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early let us do your will.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Lord and only Savior,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with your love our spirits fill.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you have loved us; love us still.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Blessed Jesus, blessed Jesus,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you have loved us; love us still.</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8519597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62913" cy="6858000"/>
          </a:xfrm>
          <a:prstGeom prst="rect">
            <a:avLst/>
          </a:prstGeom>
        </p:spPr>
      </p:pic>
      <p:sp>
        <p:nvSpPr>
          <p:cNvPr id="841730" name="Rectangle 2"/>
          <p:cNvSpPr>
            <a:spLocks noGrp="1" noChangeArrowheads="1"/>
          </p:cNvSpPr>
          <p:nvPr>
            <p:ph type="ctrTitle"/>
          </p:nvPr>
        </p:nvSpPr>
        <p:spPr>
          <a:xfrm>
            <a:off x="630194" y="533400"/>
            <a:ext cx="7904205"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solidFill>
                  <a:srgbClr val="00FFFF"/>
                </a:solidFill>
                <a:effectLst>
                  <a:outerShdw blurRad="38100" dist="38100" dir="2700000" algn="tl">
                    <a:srgbClr val="000000">
                      <a:alpha val="43137"/>
                    </a:srgbClr>
                  </a:outerShdw>
                </a:effectLst>
                <a:latin typeface="+mn-lt"/>
              </a:rPr>
              <a:t>Call to Confession </a:t>
            </a:r>
            <a:r>
              <a:rPr lang="en-US" altLang="en-US" sz="1800" i="1" dirty="0">
                <a:solidFill>
                  <a:srgbClr val="00FFFF"/>
                </a:solidFill>
                <a:effectLst>
                  <a:outerShdw blurRad="38100" dist="38100" dir="2700000" algn="tl">
                    <a:srgbClr val="000000">
                      <a:alpha val="43137"/>
                    </a:srgbClr>
                  </a:outerShdw>
                </a:effectLst>
                <a:latin typeface="+mn-lt"/>
              </a:rPr>
              <a:t> </a:t>
            </a:r>
            <a:r>
              <a:rPr lang="en-US" sz="1800" i="1" dirty="0">
                <a:solidFill>
                  <a:srgbClr val="00FFFF"/>
                </a:solidFill>
                <a:effectLst>
                  <a:outerShdw blurRad="38100" dist="38100" dir="2700000" algn="tl">
                    <a:srgbClr val="000000">
                      <a:alpha val="43137"/>
                    </a:srgbClr>
                  </a:outerShdw>
                </a:effectLst>
                <a:latin typeface="+mn-lt"/>
              </a:rPr>
              <a:t> </a:t>
            </a:r>
            <a:br>
              <a:rPr lang="en-US" sz="2000" dirty="0">
                <a:effectLst/>
                <a:latin typeface="+mn-lt"/>
              </a:rPr>
            </a:b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God is merciful and abundance with steadfast love.  Yet time after time, we attempt to act according to our own will, instead of God’s.  We have disappointed God who entrusted us with all that belongs to God.  Let us confess in our hearts our sins to God, whose power is made perfect in our weakness.</a:t>
            </a:r>
            <a:endParaRPr lang="en-US" altLang="en-US" sz="2000" b="0" i="1" u="sng"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72530" y="1371600"/>
            <a:ext cx="7457160" cy="4524315"/>
          </a:xfrm>
          <a:prstGeom prst="rect">
            <a:avLst/>
          </a:prstGeom>
        </p:spPr>
        <p:txBody>
          <a:bodyPr wrap="square">
            <a:spAutoFit/>
          </a:bodyPr>
          <a:lstStyle/>
          <a:p>
            <a:r>
              <a:rPr lang="en-US" sz="3200" b="1" i="1" dirty="0">
                <a:solidFill>
                  <a:srgbClr val="FF0000"/>
                </a:solidFill>
                <a:effectLst>
                  <a:outerShdw blurRad="38100" dist="38100" dir="2700000" algn="tl">
                    <a:srgbClr val="000000">
                      <a:alpha val="43137"/>
                    </a:srgbClr>
                  </a:outerShdw>
                </a:effectLst>
              </a:rPr>
              <a:t>Ezekiel 2:3-4</a:t>
            </a:r>
            <a:r>
              <a:rPr lang="en-US" sz="3200" b="1" dirty="0">
                <a:solidFill>
                  <a:srgbClr val="FF0000"/>
                </a:solidFill>
                <a:effectLst>
                  <a:outerShdw blurRad="38100" dist="38100" dir="2700000" algn="tl">
                    <a:srgbClr val="000000">
                      <a:alpha val="43137"/>
                    </a:srgbClr>
                  </a:outerShdw>
                </a:effectLst>
              </a:rPr>
              <a:t> </a:t>
            </a:r>
            <a:endParaRPr lang="en-US" sz="3200" dirty="0">
              <a:solidFill>
                <a:srgbClr val="FF0000"/>
              </a:solidFill>
              <a:effectLst>
                <a:outerShdw blurRad="38100" dist="38100" dir="2700000" algn="tl">
                  <a:srgbClr val="000000">
                    <a:alpha val="43137"/>
                  </a:srgbClr>
                </a:outerShdw>
              </a:effectLst>
            </a:endParaRPr>
          </a:p>
          <a:p>
            <a:r>
              <a:rPr lang="en-US" sz="3200" b="1" i="1" dirty="0">
                <a:solidFill>
                  <a:srgbClr val="FF0000"/>
                </a:solidFill>
                <a:effectLst>
                  <a:outerShdw blurRad="38100" dist="38100" dir="2700000" algn="tl">
                    <a:srgbClr val="000000">
                      <a:alpha val="43137"/>
                    </a:srgbClr>
                  </a:outerShdw>
                </a:effectLst>
              </a:rPr>
              <a:t>Holy God, you call us to boldly proclaim your name, yet we are stubborn and rebellious and heedless of your call.  By the power of you Spirit, raise us to new life that we may return to faithful living, in Christ’s name we pray, Amen.</a:t>
            </a:r>
            <a:endParaRPr lang="en-US" sz="3200" dirty="0">
              <a:solidFill>
                <a:srgbClr val="FF0000"/>
              </a:solidFill>
              <a:effectLst>
                <a:outerShdw blurRad="38100" dist="38100" dir="2700000" algn="tl">
                  <a:srgbClr val="000000">
                    <a:alpha val="43137"/>
                  </a:srgbClr>
                </a:outerShdw>
              </a:effectLst>
            </a:endParaRPr>
          </a:p>
          <a:p>
            <a:r>
              <a:rPr lang="en-US" sz="3200" b="1" i="1" dirty="0">
                <a:solidFill>
                  <a:srgbClr val="C00000"/>
                </a:solidFill>
              </a:rPr>
              <a:t>  </a:t>
            </a:r>
            <a:endParaRPr lang="en-US" sz="32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673569810"/>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51010</TotalTime>
  <Words>659</Words>
  <Application>Microsoft Office PowerPoint</Application>
  <PresentationFormat>On-screen Show (4:3)</PresentationFormat>
  <Paragraphs>158</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Helvetica</vt:lpstr>
      <vt:lpstr>Times New Roman</vt:lpstr>
      <vt:lpstr>Wingdings</vt:lpstr>
      <vt:lpstr>Glass Layers</vt:lpstr>
      <vt:lpstr>Homecrest Presbyterian Church Worship of the Lord’s Day 14th Sunday in Ordinary Time July 8th, 2018 </vt:lpstr>
      <vt:lpstr>Gathering Around the WORD Call to Worship </vt:lpstr>
      <vt:lpstr>Gathering Around the WORD Call to Worship </vt:lpstr>
      <vt:lpstr>Gathering Around the WORD Gathering Hymn   # 187 “Savior, Like a Shepherd Lead Us”</vt:lpstr>
      <vt:lpstr>Gathering Around the WORD Gathering Hymn   # 187 “Savior, Like a Shepherd Lead Us”</vt:lpstr>
      <vt:lpstr>Gathering Around the WORD Gathering Hymn   # 187 “Savior, Like a Shepherd Lead Us”</vt:lpstr>
      <vt:lpstr>Gathering Around the WORD Gathering Hymn   # 187 “Savior, Like a Shepherd Lead Us”</vt:lpstr>
      <vt:lpstr>Gathering Around the WORD Call to Confession    Our God is merciful and abundance with steadfast love.  Yet time after time, we attempt to act according to our own will, instead of God’s.  We have disappointed God who entrusted us with all that belongs to God.  Let us confess in our hearts our sins to God, whose power is made perfect in our weakness.</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(Mark 6:1-13)</vt:lpstr>
      <vt:lpstr>Proclaiming the WORD  Scripture Reading (Mark 6:1-13)</vt:lpstr>
      <vt:lpstr>Proclaiming the WORD  Scripture Reading (Mark 6:1-13)</vt:lpstr>
      <vt:lpstr>Proclaiming the WORD  Scripture Reading (Mark 6:1-13)</vt:lpstr>
      <vt:lpstr>PowerPoint Presentation</vt:lpstr>
      <vt:lpstr>Responding Hymn # 726 “Will You Come and Follow Me?” </vt:lpstr>
      <vt:lpstr>Responding Hymn # 726 “Will You Come and Follow Me?” </vt:lpstr>
      <vt:lpstr>Responding Hymn # 726 “Will You Come and Follow Me?” </vt:lpstr>
      <vt:lpstr>Responding Hymn # 726 “Will You Come and Follow Me?” </vt:lpstr>
      <vt:lpstr>Responding Hymn # 726 “Will You Come and Follow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14th Sunday in Ordinary Time July 8th,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1399</cp:revision>
  <cp:lastPrinted>2018-05-24T00:13:39Z</cp:lastPrinted>
  <dcterms:created xsi:type="dcterms:W3CDTF">1601-01-01T00:00:00Z</dcterms:created>
  <dcterms:modified xsi:type="dcterms:W3CDTF">2018-07-07T11:46:31Z</dcterms:modified>
</cp:coreProperties>
</file>