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9"/>
  </p:notesMasterIdLst>
  <p:handoutMasterIdLst>
    <p:handoutMasterId r:id="rId40"/>
  </p:handoutMasterIdLst>
  <p:sldIdLst>
    <p:sldId id="1097" r:id="rId2"/>
    <p:sldId id="1588" r:id="rId3"/>
    <p:sldId id="1299" r:id="rId4"/>
    <p:sldId id="2258" r:id="rId5"/>
    <p:sldId id="2259" r:id="rId6"/>
    <p:sldId id="2260" r:id="rId7"/>
    <p:sldId id="805" r:id="rId8"/>
    <p:sldId id="2051" r:id="rId9"/>
    <p:sldId id="1781" r:id="rId10"/>
    <p:sldId id="696" r:id="rId11"/>
    <p:sldId id="806" r:id="rId12"/>
    <p:sldId id="1059" r:id="rId13"/>
    <p:sldId id="2059" r:id="rId14"/>
    <p:sldId id="2261" r:id="rId15"/>
    <p:sldId id="2262" r:id="rId16"/>
    <p:sldId id="2137" r:id="rId17"/>
    <p:sldId id="2263" r:id="rId18"/>
    <p:sldId id="2266" r:id="rId19"/>
    <p:sldId id="2265" r:id="rId20"/>
    <p:sldId id="1773" r:id="rId21"/>
    <p:sldId id="2192" r:id="rId22"/>
    <p:sldId id="2267" r:id="rId23"/>
    <p:sldId id="2268" r:id="rId24"/>
    <p:sldId id="2269" r:id="rId25"/>
    <p:sldId id="1752" r:id="rId26"/>
    <p:sldId id="2270" r:id="rId27"/>
    <p:sldId id="2245" r:id="rId28"/>
    <p:sldId id="2271" r:id="rId29"/>
    <p:sldId id="975" r:id="rId30"/>
    <p:sldId id="818" r:id="rId31"/>
    <p:sldId id="819" r:id="rId32"/>
    <p:sldId id="2212" r:id="rId33"/>
    <p:sldId id="2255" r:id="rId34"/>
    <p:sldId id="2256" r:id="rId35"/>
    <p:sldId id="284" r:id="rId36"/>
    <p:sldId id="1067" r:id="rId37"/>
    <p:sldId id="2272" r:id="rId3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4BA"/>
    <a:srgbClr val="CC0099"/>
    <a:srgbClr val="FFFF00"/>
    <a:srgbClr val="800000"/>
    <a:srgbClr val="FF0000"/>
    <a:srgbClr val="66FF33"/>
    <a:srgbClr val="000000"/>
    <a:srgbClr val="FF3399"/>
    <a:srgbClr val="4AE8E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398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55E29-7E4F-478B-8304-10754A69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9075"/>
            <a:ext cx="10134600" cy="760095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1</a:t>
            </a:r>
            <a:r>
              <a:rPr lang="en-US" altLang="en-US" sz="3400" i="1" baseline="30000" dirty="0">
                <a:solidFill>
                  <a:srgbClr val="FF0000"/>
                </a:solidFill>
                <a:effectLst>
                  <a:outerShdw blurRad="38100" dist="38100" dir="2700000" algn="tl">
                    <a:srgbClr val="000000">
                      <a:alpha val="43137"/>
                    </a:srgbClr>
                  </a:outerShdw>
                </a:effectLst>
                <a:latin typeface="Arial" charset="0"/>
              </a:rPr>
              <a:t>st</a:t>
            </a:r>
            <a:r>
              <a:rPr lang="en-US" altLang="en-US" sz="3400" i="1" dirty="0">
                <a:solidFill>
                  <a:srgbClr val="FF0000"/>
                </a:solidFill>
                <a:effectLst>
                  <a:outerShdw blurRad="38100" dist="38100" dir="2700000" algn="tl">
                    <a:srgbClr val="000000">
                      <a:alpha val="43137"/>
                    </a:srgbClr>
                  </a:outerShdw>
                </a:effectLst>
                <a:latin typeface="Arial" charset="0"/>
              </a:rPr>
              <a:t>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May 27th,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0" y="466087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79488D-9A69-43FF-A03F-A26668F8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11582400" cy="8686800"/>
          </a:xfrm>
          <a:prstGeom prst="rect">
            <a:avLst/>
          </a:prstGeom>
        </p:spPr>
      </p:pic>
      <p:sp>
        <p:nvSpPr>
          <p:cNvPr id="755714" name="Rectangle 2"/>
          <p:cNvSpPr>
            <a:spLocks noGrp="1" noChangeArrowheads="1"/>
          </p:cNvSpPr>
          <p:nvPr>
            <p:ph type="ctrTitle"/>
          </p:nvPr>
        </p:nvSpPr>
        <p:spPr>
          <a:xfrm>
            <a:off x="914400" y="838201"/>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914400" y="19208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00FFFF"/>
                </a:solidFill>
                <a:effectLst/>
                <a:latin typeface="+mn-lt"/>
              </a:rPr>
              <a:t>(John 14:27)  </a:t>
            </a:r>
          </a:p>
          <a:p>
            <a:r>
              <a:rPr lang="en-US" sz="2400" i="1" dirty="0">
                <a:effectLst/>
                <a:latin typeface="+mn-lt"/>
              </a:rPr>
              <a:t>Jesus said, “Peace I leave with you; my peace I give to you. I do not give to you as the world gives. Do not let your hearts be troubled, and do not let them be afraid.”</a:t>
            </a:r>
            <a:endParaRPr lang="en-US" sz="2400" dirty="0">
              <a:effectLst/>
              <a:latin typeface="+mn-lt"/>
            </a:endParaRPr>
          </a:p>
          <a:p>
            <a:endParaRPr lang="en-US" sz="2400" i="1" dirty="0">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84C4C-F9D5-41CE-BAD5-B2F995AF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09" y="1749812"/>
            <a:ext cx="9937791" cy="5217340"/>
          </a:xfrm>
          <a:prstGeom prst="rect">
            <a:avLst/>
          </a:prstGeom>
        </p:spPr>
      </p:pic>
      <p:sp>
        <p:nvSpPr>
          <p:cNvPr id="28674" name="Rectangle 2"/>
          <p:cNvSpPr>
            <a:spLocks noGrp="1" noChangeArrowheads="1"/>
          </p:cNvSpPr>
          <p:nvPr>
            <p:ph type="ctrTitle"/>
          </p:nvPr>
        </p:nvSpPr>
        <p:spPr>
          <a:xfrm>
            <a:off x="1524000" y="122237"/>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95400" y="349826"/>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326998" y="1494286"/>
            <a:ext cx="9016617" cy="4708981"/>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1</a:t>
            </a:r>
            <a:r>
              <a:rPr lang="en-US" sz="3000" b="1" i="1" dirty="0">
                <a:effectLst>
                  <a:outerShdw blurRad="38100" dist="38100" dir="2700000" algn="tl">
                    <a:srgbClr val="000000">
                      <a:alpha val="43137"/>
                    </a:srgbClr>
                  </a:outerShdw>
                </a:effectLst>
              </a:rPr>
              <a:t>   Ascribe to the LORD, O heavenly beings,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ascribe to the LORD glory and strength. </a:t>
            </a:r>
            <a:br>
              <a:rPr lang="en-US" sz="3000" b="1" i="1" dirty="0">
                <a:effectLst>
                  <a:outerShdw blurRad="38100" dist="38100" dir="2700000" algn="tl">
                    <a:srgbClr val="000000">
                      <a:alpha val="43137"/>
                    </a:srgbClr>
                  </a:outerShdw>
                </a:effectLst>
              </a:rPr>
            </a:br>
            <a:r>
              <a:rPr lang="en-US" sz="3000" b="1" i="1" baseline="30000" dirty="0">
                <a:effectLst>
                  <a:outerShdw blurRad="38100" dist="38100" dir="2700000" algn="tl">
                    <a:srgbClr val="000000">
                      <a:alpha val="43137"/>
                    </a:srgbClr>
                  </a:outerShdw>
                </a:effectLst>
              </a:rPr>
              <a:t>2</a:t>
            </a:r>
            <a:r>
              <a:rPr lang="en-US" sz="3000" b="1" i="1" dirty="0">
                <a:effectLst>
                  <a:outerShdw blurRad="38100" dist="38100" dir="2700000" algn="tl">
                    <a:srgbClr val="000000">
                      <a:alpha val="43137"/>
                    </a:srgbClr>
                  </a:outerShdw>
                </a:effectLst>
              </a:rPr>
              <a:t>   Ascribe to the LORD the glory of his name;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worship the LORD in holy splendor.</a:t>
            </a:r>
          </a:p>
          <a:p>
            <a:endParaRPr lang="en-US" sz="3000" b="1" dirty="0">
              <a:effectLst>
                <a:outerShdw blurRad="38100" dist="38100" dir="2700000" algn="tl">
                  <a:srgbClr val="000000">
                    <a:alpha val="43137"/>
                  </a:srgbClr>
                </a:outerShdw>
              </a:effectLst>
            </a:endParaRPr>
          </a:p>
          <a:p>
            <a:r>
              <a:rPr lang="en-US" sz="3000" b="1" i="1" baseline="30000" dirty="0">
                <a:solidFill>
                  <a:srgbClr val="FFFF00"/>
                </a:solidFill>
                <a:effectLst>
                  <a:outerShdw blurRad="38100" dist="38100" dir="2700000" algn="tl">
                    <a:srgbClr val="000000">
                      <a:alpha val="43137"/>
                    </a:srgbClr>
                  </a:outerShdw>
                </a:effectLst>
              </a:rPr>
              <a:t>3</a:t>
            </a:r>
            <a:r>
              <a:rPr lang="en-US" sz="3000" b="1" i="1" dirty="0">
                <a:solidFill>
                  <a:srgbClr val="FFFF00"/>
                </a:solidFill>
                <a:effectLst>
                  <a:outerShdw blurRad="38100" dist="38100" dir="2700000" algn="tl">
                    <a:srgbClr val="000000">
                      <a:alpha val="43137"/>
                    </a:srgbClr>
                  </a:outerShdw>
                </a:effectLst>
              </a:rPr>
              <a:t>   The voice of the LORD is over the waters;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God of glory thunders,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LORD, over mighty waters. </a:t>
            </a:r>
            <a:br>
              <a:rPr lang="en-US" sz="3000" b="1" i="1" dirty="0">
                <a:solidFill>
                  <a:srgbClr val="FFFF00"/>
                </a:solidFill>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4</a:t>
            </a:r>
            <a:r>
              <a:rPr lang="en-US" sz="3000" b="1" i="1" dirty="0">
                <a:solidFill>
                  <a:srgbClr val="FFFF00"/>
                </a:solidFill>
                <a:effectLst>
                  <a:outerShdw blurRad="38100" dist="38100" dir="2700000" algn="tl">
                    <a:srgbClr val="000000">
                      <a:alpha val="43137"/>
                    </a:srgbClr>
                  </a:outerShdw>
                </a:effectLst>
              </a:rPr>
              <a:t>   The voice of the LORD is powerful;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voice of the LORD is full of majesty.</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4092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70293" y="265283"/>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0" y="1475684"/>
            <a:ext cx="9282651" cy="4247317"/>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5</a:t>
            </a:r>
            <a:r>
              <a:rPr lang="en-US" sz="3000" b="1" i="1" dirty="0">
                <a:effectLst>
                  <a:outerShdw blurRad="38100" dist="38100" dir="2700000" algn="tl">
                    <a:srgbClr val="000000">
                      <a:alpha val="43137"/>
                    </a:srgbClr>
                  </a:outerShdw>
                </a:effectLst>
              </a:rPr>
              <a:t>   The voice of the LORD breaks the cedars;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the LORD breaks the cedars of Lebanon. </a:t>
            </a:r>
            <a:br>
              <a:rPr lang="en-US" sz="3000" b="1" i="1" dirty="0">
                <a:effectLst>
                  <a:outerShdw blurRad="38100" dist="38100" dir="2700000" algn="tl">
                    <a:srgbClr val="000000">
                      <a:alpha val="43137"/>
                    </a:srgbClr>
                  </a:outerShdw>
                </a:effectLst>
              </a:rPr>
            </a:br>
            <a:r>
              <a:rPr lang="en-US" sz="3000" b="1" i="1" baseline="30000" dirty="0">
                <a:effectLst>
                  <a:outerShdw blurRad="38100" dist="38100" dir="2700000" algn="tl">
                    <a:srgbClr val="000000">
                      <a:alpha val="43137"/>
                    </a:srgbClr>
                  </a:outerShdw>
                </a:effectLst>
              </a:rPr>
              <a:t>6</a:t>
            </a:r>
            <a:r>
              <a:rPr lang="en-US" sz="3000" b="1" i="1" dirty="0">
                <a:effectLst>
                  <a:outerShdw blurRad="38100" dist="38100" dir="2700000" algn="tl">
                    <a:srgbClr val="000000">
                      <a:alpha val="43137"/>
                    </a:srgbClr>
                  </a:outerShdw>
                </a:effectLst>
              </a:rPr>
              <a:t>   He makes Lebanon skip like a calf,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and </a:t>
            </a:r>
            <a:r>
              <a:rPr lang="en-US" sz="3000" b="1" i="1" dirty="0" err="1">
                <a:effectLst>
                  <a:outerShdw blurRad="38100" dist="38100" dir="2700000" algn="tl">
                    <a:srgbClr val="000000">
                      <a:alpha val="43137"/>
                    </a:srgbClr>
                  </a:outerShdw>
                </a:effectLst>
              </a:rPr>
              <a:t>Sirion</a:t>
            </a:r>
            <a:r>
              <a:rPr lang="en-US" sz="3000" b="1" i="1" dirty="0">
                <a:effectLst>
                  <a:outerShdw blurRad="38100" dist="38100" dir="2700000" algn="tl">
                    <a:srgbClr val="000000">
                      <a:alpha val="43137"/>
                    </a:srgbClr>
                  </a:outerShdw>
                </a:effectLst>
              </a:rPr>
              <a:t> like a young wild ox.</a:t>
            </a:r>
          </a:p>
          <a:p>
            <a:endParaRPr lang="en-US" sz="3000" b="1" dirty="0">
              <a:effectLst>
                <a:outerShdw blurRad="38100" dist="38100" dir="2700000" algn="tl">
                  <a:srgbClr val="000000">
                    <a:alpha val="43137"/>
                  </a:srgbClr>
                </a:outerShdw>
              </a:effectLst>
            </a:endParaRPr>
          </a:p>
          <a:p>
            <a:r>
              <a:rPr lang="en-US" sz="3000" b="1" i="1" baseline="30000" dirty="0">
                <a:solidFill>
                  <a:srgbClr val="FFFF00"/>
                </a:solidFill>
                <a:effectLst>
                  <a:outerShdw blurRad="38100" dist="38100" dir="2700000" algn="tl">
                    <a:srgbClr val="000000">
                      <a:alpha val="43137"/>
                    </a:srgbClr>
                  </a:outerShdw>
                </a:effectLst>
              </a:rPr>
              <a:t>7</a:t>
            </a:r>
            <a:r>
              <a:rPr lang="en-US" sz="3000" b="1" i="1" dirty="0">
                <a:solidFill>
                  <a:srgbClr val="FFFF00"/>
                </a:solidFill>
                <a:effectLst>
                  <a:outerShdw blurRad="38100" dist="38100" dir="2700000" algn="tl">
                    <a:srgbClr val="000000">
                      <a:alpha val="43137"/>
                    </a:srgbClr>
                  </a:outerShdw>
                </a:effectLst>
              </a:rPr>
              <a:t>   The voice of the LORD flashes forth               	flames of fire. </a:t>
            </a:r>
            <a:br>
              <a:rPr lang="en-US" sz="3000" b="1" i="1" dirty="0">
                <a:solidFill>
                  <a:srgbClr val="FFFF00"/>
                </a:solidFill>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8</a:t>
            </a:r>
            <a:r>
              <a:rPr lang="en-US" sz="3000" b="1" i="1" dirty="0">
                <a:solidFill>
                  <a:srgbClr val="FFFF00"/>
                </a:solidFill>
                <a:effectLst>
                  <a:outerShdw blurRad="38100" dist="38100" dir="2700000" algn="tl">
                    <a:srgbClr val="000000">
                      <a:alpha val="43137"/>
                    </a:srgbClr>
                  </a:outerShdw>
                </a:effectLst>
              </a:rPr>
              <a:t>   The voice of the LORD shakes the wilderness;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LORD shakes the wilderness of Kadesh.</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29433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800" y="-32951"/>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(Psalm 29)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0" y="1233393"/>
            <a:ext cx="9401431" cy="4093428"/>
          </a:xfrm>
          <a:prstGeom prst="rect">
            <a:avLst/>
          </a:prstGeom>
        </p:spPr>
        <p:txBody>
          <a:bodyPr wrap="square">
            <a:spAutoFit/>
          </a:bodyPr>
          <a:lstStyle/>
          <a:p>
            <a:r>
              <a:rPr lang="en-US" sz="3000" b="1" i="1" baseline="30000" dirty="0">
                <a:effectLst>
                  <a:outerShdw blurRad="38100" dist="38100" dir="2700000" algn="tl">
                    <a:srgbClr val="000000">
                      <a:alpha val="43137"/>
                    </a:srgbClr>
                  </a:outerShdw>
                </a:effectLst>
              </a:rPr>
              <a:t>9</a:t>
            </a:r>
            <a:r>
              <a:rPr lang="en-US" sz="3000" b="1" i="1" dirty="0">
                <a:effectLst>
                  <a:outerShdw blurRad="38100" dist="38100" dir="2700000" algn="tl">
                    <a:srgbClr val="000000">
                      <a:alpha val="43137"/>
                    </a:srgbClr>
                  </a:outerShdw>
                </a:effectLst>
              </a:rPr>
              <a:t>   The voice of the LORD </a:t>
            </a:r>
          </a:p>
          <a:p>
            <a:r>
              <a:rPr lang="en-US" sz="3000" b="1" i="1" dirty="0">
                <a:effectLst>
                  <a:outerShdw blurRad="38100" dist="38100" dir="2700000" algn="tl">
                    <a:srgbClr val="000000">
                      <a:alpha val="43137"/>
                    </a:srgbClr>
                  </a:outerShdw>
                </a:effectLst>
              </a:rPr>
              <a:t>	causes the oaks to whirl,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and strips the forest bare;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and in his temple all say, “Glory!”</a:t>
            </a:r>
            <a:endParaRPr lang="en-US" sz="3000" b="1" dirty="0">
              <a:effectLst>
                <a:outerShdw blurRad="38100" dist="38100" dir="2700000" algn="tl">
                  <a:srgbClr val="000000">
                    <a:alpha val="43137"/>
                  </a:srgbClr>
                </a:outerShdw>
              </a:effectLst>
            </a:endParaRPr>
          </a:p>
          <a:p>
            <a:endParaRPr lang="en-US" sz="3000" b="1" i="1" baseline="30000" dirty="0">
              <a:solidFill>
                <a:srgbClr val="FFFF00"/>
              </a:solidFill>
              <a:effectLst>
                <a:outerShdw blurRad="38100" dist="38100" dir="2700000" algn="tl">
                  <a:srgbClr val="000000">
                    <a:alpha val="43137"/>
                  </a:srgbClr>
                </a:outerShdw>
              </a:effectLst>
            </a:endParaRPr>
          </a:p>
          <a:p>
            <a:r>
              <a:rPr lang="en-US" sz="3000" b="1" i="1" baseline="30000" dirty="0">
                <a:solidFill>
                  <a:srgbClr val="FFFF00"/>
                </a:solidFill>
                <a:effectLst>
                  <a:outerShdw blurRad="38100" dist="38100" dir="2700000" algn="tl">
                    <a:srgbClr val="000000">
                      <a:alpha val="43137"/>
                    </a:srgbClr>
                  </a:outerShdw>
                </a:effectLst>
              </a:rPr>
              <a:t>10</a:t>
            </a:r>
            <a:r>
              <a:rPr lang="en-US" sz="3000" b="1" i="1" dirty="0">
                <a:solidFill>
                  <a:srgbClr val="FFFF00"/>
                </a:solidFill>
                <a:effectLst>
                  <a:outerShdw blurRad="38100" dist="38100" dir="2700000" algn="tl">
                    <a:srgbClr val="000000">
                      <a:alpha val="43137"/>
                    </a:srgbClr>
                  </a:outerShdw>
                </a:effectLst>
              </a:rPr>
              <a:t>  The LORD sits enthroned over the flood;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the LORD sits enthroned as king for ever. </a:t>
            </a:r>
            <a:br>
              <a:rPr lang="en-US" sz="3000" b="1" i="1" dirty="0">
                <a:solidFill>
                  <a:srgbClr val="FFFF00"/>
                </a:solidFill>
                <a:effectLst>
                  <a:outerShdw blurRad="38100" dist="38100" dir="2700000" algn="tl">
                    <a:srgbClr val="000000">
                      <a:alpha val="43137"/>
                    </a:srgbClr>
                  </a:outerShdw>
                </a:effectLst>
              </a:rPr>
            </a:br>
            <a:r>
              <a:rPr lang="en-US" sz="3000" b="1" i="1" baseline="30000" dirty="0">
                <a:solidFill>
                  <a:srgbClr val="FFFF00"/>
                </a:solidFill>
                <a:effectLst>
                  <a:outerShdw blurRad="38100" dist="38100" dir="2700000" algn="tl">
                    <a:srgbClr val="000000">
                      <a:alpha val="43137"/>
                    </a:srgbClr>
                  </a:outerShdw>
                </a:effectLst>
              </a:rPr>
              <a:t>11</a:t>
            </a:r>
            <a:r>
              <a:rPr lang="en-US" sz="3000" b="1" i="1" dirty="0">
                <a:solidFill>
                  <a:srgbClr val="FFFF00"/>
                </a:solidFill>
                <a:effectLst>
                  <a:outerShdw blurRad="38100" dist="38100" dir="2700000" algn="tl">
                    <a:srgbClr val="000000">
                      <a:alpha val="43137"/>
                    </a:srgbClr>
                  </a:outerShdw>
                </a:effectLst>
              </a:rPr>
              <a:t>  May the LORD give strength to his people! </a:t>
            </a:r>
            <a:br>
              <a:rPr lang="en-US" sz="3000" b="1" i="1" dirty="0">
                <a:solidFill>
                  <a:srgbClr val="FFFF00"/>
                </a:solidFill>
                <a:effectLst>
                  <a:outerShdw blurRad="38100" dist="38100" dir="2700000" algn="tl">
                    <a:srgbClr val="000000">
                      <a:alpha val="43137"/>
                    </a:srgbClr>
                  </a:outerShdw>
                </a:effectLst>
              </a:rPr>
            </a:br>
            <a:r>
              <a:rPr lang="en-US" sz="3000" b="1" i="1" dirty="0">
                <a:solidFill>
                  <a:srgbClr val="FFFF00"/>
                </a:solidFill>
                <a:effectLst>
                  <a:outerShdw blurRad="38100" dist="38100" dir="2700000" algn="tl">
                    <a:srgbClr val="000000">
                      <a:alpha val="43137"/>
                    </a:srgbClr>
                  </a:outerShdw>
                </a:effectLst>
              </a:rPr>
              <a:t>          May the LORD bless his people with peace!</a:t>
            </a:r>
            <a:endParaRPr lang="en-US" sz="30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07488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3:1-17)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46003" y="914400"/>
            <a:ext cx="7851993" cy="5539978"/>
          </a:xfrm>
          <a:prstGeom prst="rect">
            <a:avLst/>
          </a:prstGeom>
        </p:spPr>
        <p:txBody>
          <a:bodyPr wrap="square">
            <a:spAutoFit/>
          </a:bodyPr>
          <a:lstStyle/>
          <a:p>
            <a:endParaRPr lang="en-US" dirty="0"/>
          </a:p>
          <a:p>
            <a:r>
              <a:rPr lang="en-US" sz="2800" i="1"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Now there was a Pharisee named Nicodemus, a leader of the Jews.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He came to Jesus by night and said to him, “Rabbi, we know that you are a teacher who has come from God; for no one can do these signs that you do apart from the presence of God.”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Jesus answered him, “Very truly, I tell you, no one can see the kingdom of God without being born from above.”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Nicodemus said to him, “How can anyone be born after having grown old? Can one enter a second time into the mother’s womb and be born?”</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3:1-17)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06206" y="914400"/>
            <a:ext cx="8385394" cy="5970865"/>
          </a:xfrm>
          <a:prstGeom prst="rect">
            <a:avLst/>
          </a:prstGeom>
        </p:spPr>
        <p:txBody>
          <a:bodyPr wrap="square">
            <a:spAutoFit/>
          </a:bodyPr>
          <a:lstStyle/>
          <a:p>
            <a:endParaRPr lang="en-US" dirty="0"/>
          </a:p>
          <a:p>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Jesus answered, “Very truly, I tell you, no one can enter the kingdom of God without being born of water and Spirit.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What is born of the flesh is flesh, and what is born of the Spirit is spirit.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Do not be astonished that I said to you, ‘You must be born from above.’ </a:t>
            </a:r>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The wind blows where it chooses, and you hear the sound of it, but you do not know where it comes from or where it goes. So it is with everyone who is born of the Spirit.” </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Nicodemus said to him, “How can these things be?” </a:t>
            </a:r>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Jesus answered him, “Are you a teacher of Israel, and yet you do not understand these things?</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80936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3:1-17)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88773" y="1295400"/>
            <a:ext cx="7694141" cy="5262979"/>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“Very truly, I tell you, we speak of what we know and testify to what we have seen; yet you do not receive our testimony.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If I have told you about earthly things and you do not believe, how can you believe if I tell you about heavenly things?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No one has ascended into heaven except the one who descended from heaven, the Son of Man. </a:t>
            </a:r>
            <a:r>
              <a:rPr lang="en-US" sz="2800" b="1" i="1" baseline="30000" dirty="0">
                <a:effectLst>
                  <a:outerShdw blurRad="38100" dist="38100" dir="2700000" algn="tl">
                    <a:srgbClr val="000000">
                      <a:alpha val="43137"/>
                    </a:srgbClr>
                  </a:outerShdw>
                </a:effectLst>
              </a:rPr>
              <a:t>14</a:t>
            </a:r>
            <a:r>
              <a:rPr lang="en-US" sz="2800" b="1" i="1" dirty="0">
                <a:effectLst>
                  <a:outerShdw blurRad="38100" dist="38100" dir="2700000" algn="tl">
                    <a:srgbClr val="000000">
                      <a:alpha val="43137"/>
                    </a:srgbClr>
                  </a:outerShdw>
                </a:effectLst>
              </a:rPr>
              <a:t>And just as Moses lifted up the serpent in the wilderness, so must the Son of Man be lifted up,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that whoever believes in him may have eternal life.</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25475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447799" y="206375"/>
            <a:ext cx="6775015"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3:1-17)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606206" y="1447800"/>
            <a:ext cx="8080594" cy="3108543"/>
          </a:xfrm>
          <a:prstGeom prst="rect">
            <a:avLst/>
          </a:prstGeom>
        </p:spPr>
        <p:txBody>
          <a:bodyPr wrap="square">
            <a:spAutoFit/>
          </a:bodyPr>
          <a:lstStyle/>
          <a:p>
            <a:r>
              <a:rPr lang="en-US" sz="2800" b="1" i="1" baseline="30000" dirty="0">
                <a:solidFill>
                  <a:srgbClr val="FFFF00"/>
                </a:solidFill>
                <a:effectLst>
                  <a:outerShdw blurRad="38100" dist="38100" dir="2700000" algn="tl">
                    <a:srgbClr val="000000">
                      <a:alpha val="43137"/>
                    </a:srgbClr>
                  </a:outerShdw>
                </a:effectLst>
              </a:rPr>
              <a:t>	16</a:t>
            </a:r>
            <a:r>
              <a:rPr lang="en-US" sz="2800" b="1" i="1" dirty="0">
                <a:solidFill>
                  <a:srgbClr val="FFFF00"/>
                </a:solidFill>
                <a:effectLst>
                  <a:outerShdw blurRad="38100" dist="38100" dir="2700000" algn="tl">
                    <a:srgbClr val="000000">
                      <a:alpha val="43137"/>
                    </a:srgbClr>
                  </a:outerShdw>
                </a:effectLst>
              </a:rPr>
              <a:t>“For God so loved the world that he gave his only Son, so that everyone who believes in him may not perish but may have eternal life.</a:t>
            </a:r>
            <a:endParaRPr lang="en-US" sz="2800" b="1" dirty="0">
              <a:solidFill>
                <a:srgbClr val="FFFF00"/>
              </a:solidFill>
              <a:effectLst>
                <a:outerShdw blurRad="38100" dist="38100" dir="2700000" algn="tl">
                  <a:srgbClr val="000000">
                    <a:alpha val="43137"/>
                  </a:srgbClr>
                </a:outerShdw>
              </a:effectLst>
            </a:endParaRPr>
          </a:p>
          <a:p>
            <a:r>
              <a:rPr lang="en-US" sz="2800" b="1" i="1" baseline="30000" dirty="0">
                <a:solidFill>
                  <a:srgbClr val="FFFF00"/>
                </a:solidFill>
                <a:effectLst>
                  <a:outerShdw blurRad="38100" dist="38100" dir="2700000" algn="tl">
                    <a:srgbClr val="000000">
                      <a:alpha val="43137"/>
                    </a:srgbClr>
                  </a:outerShdw>
                </a:effectLst>
              </a:rPr>
              <a:t>	17</a:t>
            </a:r>
            <a:r>
              <a:rPr lang="en-US" sz="2800" b="1" i="1" dirty="0">
                <a:solidFill>
                  <a:srgbClr val="FFFF00"/>
                </a:solidFill>
                <a:effectLst>
                  <a:outerShdw blurRad="38100" dist="38100" dir="2700000" algn="tl">
                    <a:srgbClr val="000000">
                      <a:alpha val="43137"/>
                    </a:srgbClr>
                  </a:outerShdw>
                </a:effectLst>
              </a:rPr>
              <a:t>“Indeed, God did not send the Son into the world to condemn the world, but in order that the world might be saved through him.”</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58523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76036" y="493713"/>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304800" y="1752600"/>
            <a:ext cx="8534400" cy="5262979"/>
          </a:xfrm>
          <a:prstGeom prst="rect">
            <a:avLst/>
          </a:prstGeom>
        </p:spPr>
        <p:txBody>
          <a:bodyPr wrap="square">
            <a:spAutoFit/>
          </a:bodyPr>
          <a:lstStyle/>
          <a:p>
            <a:r>
              <a:rPr lang="en-US" sz="2000" b="1" i="1" dirty="0">
                <a:effectLst>
                  <a:outerShdw blurRad="38100" dist="38100" dir="2700000" algn="tl">
                    <a:srgbClr val="000000">
                      <a:alpha val="43137"/>
                    </a:srgbClr>
                  </a:outerShdw>
                </a:effectLst>
              </a:rPr>
              <a:t>(Excerpted from Psalm 29)</a:t>
            </a:r>
            <a:endParaRPr lang="en-US" sz="2000" i="1" dirty="0">
              <a:effectLst>
                <a:outerShdw blurRad="38100" dist="38100" dir="2700000" algn="tl">
                  <a:srgbClr val="000000">
                    <a:alpha val="43137"/>
                  </a:srgbClr>
                </a:outerShdw>
              </a:effectLst>
            </a:endParaRPr>
          </a:p>
          <a:p>
            <a:r>
              <a:rPr lang="en-US" sz="3200" i="1" dirty="0"/>
              <a:t>Jesus said, “The way to see God’s dream for the world is to be born from above by the Spirit.”  The way to take part in that dream, says Jesus, is to be born of water and Spirit.</a:t>
            </a:r>
            <a:endParaRPr lang="en-US" sz="3200" dirty="0"/>
          </a:p>
          <a:p>
            <a:r>
              <a:rPr lang="en-US" sz="3200" b="1" i="1" dirty="0">
                <a:solidFill>
                  <a:srgbClr val="FFFF00"/>
                </a:solidFill>
              </a:rPr>
              <a:t>	That gift is available to us this day.  	May we live faithfully in God’s way 	and not our and abide in God’s love 	and Spirit.  Let us worship God!</a:t>
            </a:r>
            <a:endParaRPr lang="en-US" sz="3200" dirty="0">
              <a:solidFill>
                <a:srgbClr val="FFFF00"/>
              </a:solidFill>
            </a:endParaRPr>
          </a:p>
          <a:p>
            <a:endParaRPr lang="en-US" sz="2800" dirty="0"/>
          </a:p>
          <a:p>
            <a:endParaRPr lang="en-US" sz="3200" b="1" i="1" dirty="0">
              <a:solidFill>
                <a:srgbClr val="FFFF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AF693-0994-421D-8CD9-4523804EB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247" y="-76200"/>
            <a:ext cx="13256093" cy="7467599"/>
          </a:xfrm>
          <a:prstGeom prst="rect">
            <a:avLst/>
          </a:prstGeom>
        </p:spPr>
      </p:pic>
      <p:sp>
        <p:nvSpPr>
          <p:cNvPr id="801794" name="Rectangle 2"/>
          <p:cNvSpPr>
            <a:spLocks noChangeArrowheads="1"/>
          </p:cNvSpPr>
          <p:nvPr/>
        </p:nvSpPr>
        <p:spPr bwMode="auto">
          <a:xfrm>
            <a:off x="1066800" y="12954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664BA"/>
                </a:solidFill>
                <a:effectLst>
                  <a:outerShdw blurRad="38100" dist="38100" dir="2700000" algn="tl">
                    <a:srgbClr val="000000">
                      <a:alpha val="43137"/>
                    </a:srgbClr>
                  </a:outerShdw>
                </a:effectLst>
              </a:rPr>
              <a:t>(John 3:1-17)</a:t>
            </a:r>
            <a:r>
              <a:rPr lang="en-US" i="1" dirty="0">
                <a:solidFill>
                  <a:srgbClr val="0664BA"/>
                </a:solidFill>
                <a:effectLst>
                  <a:outerShdw blurRad="38100" dist="38100" dir="2700000" algn="tl">
                    <a:srgbClr val="000000">
                      <a:alpha val="43137"/>
                    </a:srgbClr>
                  </a:outerShdw>
                </a:effectLst>
              </a:rPr>
              <a:t> </a:t>
            </a:r>
          </a:p>
          <a:p>
            <a:r>
              <a:rPr lang="en-US" sz="2800" i="1" dirty="0">
                <a:solidFill>
                  <a:srgbClr val="FF0000"/>
                </a:solidFill>
                <a:effectLst>
                  <a:outerShdw blurRad="38100" dist="38100" dir="2700000" algn="tl">
                    <a:srgbClr val="000000">
                      <a:alpha val="43137"/>
                    </a:srgbClr>
                  </a:outerShdw>
                </a:effectLst>
              </a:rPr>
              <a:t>Seriously…Born Again?!?</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15FF7-3A89-444C-BA98-67EE6E556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37" y="-76200"/>
            <a:ext cx="11876983" cy="70866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297 “In Christ Called to Baptize”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449353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called to banquet, </a:t>
            </a:r>
          </a:p>
          <a:p>
            <a:pPr algn="ctr"/>
            <a:r>
              <a:rPr lang="en-US" sz="3600" b="1" i="1" dirty="0">
                <a:effectLst>
                  <a:outerShdw blurRad="38100" dist="38100" dir="2700000" algn="tl">
                    <a:srgbClr val="000000">
                      <a:alpha val="43137"/>
                    </a:srgbClr>
                  </a:outerShdw>
                </a:effectLst>
              </a:rPr>
              <a:t>one table we share,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haven of welcome, a circle of care.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Although we are many, </a:t>
            </a:r>
          </a:p>
          <a:p>
            <a:pPr algn="ctr"/>
            <a:r>
              <a:rPr lang="en-US" sz="3600" b="1" i="1" dirty="0">
                <a:effectLst>
                  <a:outerShdw blurRad="38100" dist="38100" dir="2700000" algn="tl">
                    <a:srgbClr val="000000">
                      <a:alpha val="43137"/>
                    </a:srgbClr>
                  </a:outerShdw>
                </a:effectLst>
              </a:rPr>
              <a:t>we share in one bread.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cup of thanksgiving </a:t>
            </a:r>
          </a:p>
          <a:p>
            <a:pPr algn="ctr"/>
            <a:r>
              <a:rPr lang="en-US" sz="3600" b="1" i="1" dirty="0">
                <a:effectLst>
                  <a:outerShdw blurRad="38100" dist="38100" dir="2700000" algn="tl">
                    <a:srgbClr val="000000">
                      <a:alpha val="43137"/>
                    </a:srgbClr>
                  </a:outerShdw>
                </a:effectLst>
              </a:rPr>
              <a:t>proclaims Christ, our head.</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D97FA-5A83-4012-B0B4-D713947E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37" y="-76200"/>
            <a:ext cx="11876983" cy="70866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297 “In Christ Called to Baptize”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called to baptize, </a:t>
            </a:r>
          </a:p>
          <a:p>
            <a:pPr algn="ctr"/>
            <a:r>
              <a:rPr lang="en-US" sz="3600" b="1" i="1" dirty="0">
                <a:effectLst>
                  <a:outerShdw blurRad="38100" dist="38100" dir="2700000" algn="tl">
                    <a:srgbClr val="000000">
                      <a:alpha val="43137"/>
                    </a:srgbClr>
                  </a:outerShdw>
                </a:effectLst>
              </a:rPr>
              <a:t>we witness to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gather a people </a:t>
            </a:r>
          </a:p>
          <a:p>
            <a:pPr algn="ctr"/>
            <a:r>
              <a:rPr lang="en-US" sz="3600" b="1" i="1" dirty="0">
                <a:effectLst>
                  <a:outerShdw blurRad="38100" dist="38100" dir="2700000" algn="tl">
                    <a:srgbClr val="000000">
                      <a:alpha val="43137"/>
                    </a:srgbClr>
                  </a:outerShdw>
                </a:effectLst>
              </a:rPr>
              <a:t>from each land and 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deep, flowing waters, </a:t>
            </a:r>
          </a:p>
          <a:p>
            <a:pPr algn="ctr"/>
            <a:r>
              <a:rPr lang="en-US" sz="3600" b="1" i="1" dirty="0">
                <a:effectLst>
                  <a:outerShdw blurRad="38100" dist="38100" dir="2700000" algn="tl">
                    <a:srgbClr val="000000">
                      <a:alpha val="43137"/>
                    </a:srgbClr>
                  </a:outerShdw>
                </a:effectLst>
              </a:rPr>
              <a:t>we share in Christ’s death,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then, rising to new life, </a:t>
            </a:r>
          </a:p>
          <a:p>
            <a:pPr algn="ctr"/>
            <a:r>
              <a:rPr lang="en-US" sz="3600" b="1" i="1" dirty="0">
                <a:effectLst>
                  <a:outerShdw blurRad="38100" dist="38100" dir="2700000" algn="tl">
                    <a:srgbClr val="000000">
                      <a:alpha val="43137"/>
                    </a:srgbClr>
                  </a:outerShdw>
                </a:effectLst>
              </a:rPr>
              <a:t>give thanks with each breath.</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104683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8DF9A2-BA8E-4972-9635-0CEF10DB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37" y="-76200"/>
            <a:ext cx="11876983" cy="70866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297 “In Christ Called to Baptize”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56015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Christ called to witness, </a:t>
            </a:r>
          </a:p>
          <a:p>
            <a:pPr algn="ctr"/>
            <a:r>
              <a:rPr lang="en-US" sz="3600" b="1" i="1" dirty="0">
                <a:effectLst>
                  <a:outerShdw blurRad="38100" dist="38100" dir="2700000" algn="tl">
                    <a:srgbClr val="000000">
                      <a:alpha val="43137"/>
                    </a:srgbClr>
                  </a:outerShdw>
                </a:effectLst>
              </a:rPr>
              <a:t>by grace we will preach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life-giving gospel; </a:t>
            </a:r>
          </a:p>
          <a:p>
            <a:pPr algn="ctr"/>
            <a:r>
              <a:rPr lang="en-US" sz="3600" b="1" i="1" dirty="0">
                <a:effectLst>
                  <a:outerShdw blurRad="38100" dist="38100" dir="2700000" algn="tl">
                    <a:srgbClr val="000000">
                      <a:alpha val="43137"/>
                    </a:srgbClr>
                  </a:outerShdw>
                </a:effectLst>
              </a:rPr>
              <a:t>God’s love we will teach.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grace may our living </a:t>
            </a:r>
          </a:p>
          <a:p>
            <a:pPr algn="ctr"/>
            <a:r>
              <a:rPr lang="en-US" sz="3600" b="1" i="1" dirty="0">
                <a:effectLst>
                  <a:outerShdw blurRad="38100" dist="38100" dir="2700000" algn="tl">
                    <a:srgbClr val="000000">
                      <a:alpha val="43137"/>
                    </a:srgbClr>
                  </a:outerShdw>
                </a:effectLst>
              </a:rPr>
              <a:t>give proof to our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costly compassion </a:t>
            </a:r>
          </a:p>
          <a:p>
            <a:pPr algn="ctr"/>
            <a:r>
              <a:rPr lang="en-US" sz="3600" b="1" i="1" dirty="0">
                <a:effectLst>
                  <a:outerShdw blurRad="38100" dist="38100" dir="2700000" algn="tl">
                    <a:srgbClr val="000000">
                      <a:alpha val="43137"/>
                    </a:srgbClr>
                  </a:outerShdw>
                </a:effectLst>
              </a:rPr>
              <a:t>reflecting Christ’s ways.</a:t>
            </a:r>
            <a:br>
              <a:rPr lang="en-US" sz="3600" dirty="0"/>
            </a:b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052376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EEFBA-6A97-49DF-BF68-FCE1BB152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37" y="-76200"/>
            <a:ext cx="11876983" cy="7086600"/>
          </a:xfrm>
          <a:prstGeom prst="rect">
            <a:avLst/>
          </a:prstGeom>
        </p:spPr>
      </p:pic>
      <p:sp>
        <p:nvSpPr>
          <p:cNvPr id="32770" name="Rectangle 2"/>
          <p:cNvSpPr>
            <a:spLocks noGrp="1" noChangeArrowheads="1"/>
          </p:cNvSpPr>
          <p:nvPr>
            <p:ph type="ctrTitle"/>
          </p:nvPr>
        </p:nvSpPr>
        <p:spPr>
          <a:xfrm>
            <a:off x="609258" y="838200"/>
            <a:ext cx="8534742"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297 “In Christ Called to Baptize”</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29040" y="1806463"/>
            <a:ext cx="8914960"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Unite us, anoint us, O Spirit of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you are within us, around us,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Equip us for service </a:t>
            </a:r>
          </a:p>
          <a:p>
            <a:pPr algn="ctr"/>
            <a:r>
              <a:rPr lang="en-US" sz="3600" b="1" i="1" dirty="0">
                <a:effectLst>
                  <a:outerShdw blurRad="38100" dist="38100" dir="2700000" algn="tl">
                    <a:srgbClr val="000000">
                      <a:alpha val="43137"/>
                    </a:srgbClr>
                  </a:outerShdw>
                </a:effectLst>
              </a:rPr>
              <a:t>with gifts you bestow.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Christ is our calling. </a:t>
            </a:r>
          </a:p>
          <a:p>
            <a:pPr algn="ctr"/>
            <a:r>
              <a:rPr lang="en-US" sz="3600" b="1" i="1" dirty="0">
                <a:effectLst>
                  <a:outerShdw blurRad="38100" dist="38100" dir="2700000" algn="tl">
                    <a:srgbClr val="000000">
                      <a:alpha val="43137"/>
                    </a:srgbClr>
                  </a:outerShdw>
                </a:effectLst>
              </a:rPr>
              <a:t>In Christ may we grow.</a:t>
            </a:r>
            <a:br>
              <a:rPr lang="en-US" sz="3600" dirty="0"/>
            </a:b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07512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152400" y="2305139"/>
            <a:ext cx="9144000" cy="3477875"/>
          </a:xfrm>
          <a:prstGeom prst="rect">
            <a:avLst/>
          </a:prstGeom>
        </p:spPr>
        <p:txBody>
          <a:bodyPr wrap="square">
            <a:spAutoFit/>
          </a:bodyPr>
          <a:lstStyle/>
          <a:p>
            <a:pPr marL="342900" lvl="0" indent="-342900">
              <a:buFont typeface="Arial" panose="020B0604020202020204" pitchFamily="34" charset="0"/>
              <a:buChar char="•"/>
            </a:pPr>
            <a:r>
              <a:rPr lang="en-US" sz="2750" i="1" dirty="0"/>
              <a:t>The afternoon </a:t>
            </a:r>
            <a:r>
              <a:rPr lang="en-US" sz="2750" b="1" i="1" dirty="0">
                <a:solidFill>
                  <a:srgbClr val="FFFF00"/>
                </a:solidFill>
              </a:rPr>
              <a:t>Bible Study Group</a:t>
            </a:r>
            <a:r>
              <a:rPr lang="en-US" sz="2750" i="1" dirty="0"/>
              <a:t> will be meeting today downstairs at 12:30 in the basement.</a:t>
            </a:r>
          </a:p>
          <a:p>
            <a:pPr marL="342900" lvl="0" indent="-342900">
              <a:buFont typeface="Arial" panose="020B0604020202020204" pitchFamily="34" charset="0"/>
              <a:buChar char="•"/>
            </a:pPr>
            <a:endParaRPr lang="en-US" sz="2750" i="1" dirty="0"/>
          </a:p>
          <a:p>
            <a:pPr marL="342900" lvl="0" indent="-342900">
              <a:buFont typeface="Arial" panose="020B0604020202020204" pitchFamily="34" charset="0"/>
              <a:buChar char="•"/>
            </a:pPr>
            <a:r>
              <a:rPr lang="en-US" sz="2750" dirty="0"/>
              <a:t>The </a:t>
            </a:r>
            <a:r>
              <a:rPr lang="en-US" sz="2750" b="1" i="1" dirty="0">
                <a:solidFill>
                  <a:srgbClr val="FFFF00"/>
                </a:solidFill>
              </a:rPr>
              <a:t>Women's Group</a:t>
            </a:r>
            <a:r>
              <a:rPr lang="en-US" sz="2750" i="1" dirty="0">
                <a:solidFill>
                  <a:srgbClr val="FFFF00"/>
                </a:solidFill>
              </a:rPr>
              <a:t> </a:t>
            </a:r>
            <a:r>
              <a:rPr lang="en-US" sz="2750" dirty="0"/>
              <a:t>will continue to meet on Wednesdays at 7:30pm over at the Manse </a:t>
            </a:r>
          </a:p>
          <a:p>
            <a:pPr lvl="0"/>
            <a:r>
              <a:rPr lang="en-US" sz="2750" dirty="0"/>
              <a:t>    (2048 E 14</a:t>
            </a:r>
            <a:r>
              <a:rPr lang="en-US" sz="2750" baseline="30000" dirty="0"/>
              <a:t>th</a:t>
            </a:r>
            <a:r>
              <a:rPr lang="en-US" sz="2750" dirty="0"/>
              <a:t> Street).  They are currently studying      </a:t>
            </a:r>
          </a:p>
          <a:p>
            <a:pPr lvl="0"/>
            <a:r>
              <a:rPr lang="en-US" sz="2750" dirty="0"/>
              <a:t>    the book of Isaiah.  For more information, please  </a:t>
            </a:r>
          </a:p>
          <a:p>
            <a:pPr lvl="0"/>
            <a:r>
              <a:rPr lang="en-US" sz="2750" dirty="0"/>
              <a:t>    contact Margaret or Cara.</a:t>
            </a:r>
          </a:p>
        </p:txBody>
      </p:sp>
    </p:spTree>
    <p:extLst>
      <p:ext uri="{BB962C8B-B14F-4D97-AF65-F5344CB8AC3E}">
        <p14:creationId xmlns:p14="http://schemas.microsoft.com/office/powerpoint/2010/main" val="345446110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62000" y="144593"/>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228600" y="2514600"/>
            <a:ext cx="9067800" cy="2669962"/>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i="1" dirty="0">
                <a:solidFill>
                  <a:srgbClr val="FFFF00"/>
                </a:solidFill>
                <a:effectLst>
                  <a:outerShdw blurRad="38100" dist="38100" dir="2700000" algn="tl">
                    <a:srgbClr val="000000">
                      <a:alpha val="43137"/>
                    </a:srgbClr>
                  </a:outerShdw>
                </a:effectLst>
              </a:rPr>
              <a:t>Memorial Service </a:t>
            </a:r>
            <a:r>
              <a:rPr lang="en-US" sz="2800" i="1" dirty="0">
                <a:effectLst>
                  <a:outerShdw blurRad="38100" dist="38100" dir="2700000" algn="tl">
                    <a:srgbClr val="000000">
                      <a:alpha val="43137"/>
                    </a:srgbClr>
                  </a:outerShdw>
                </a:effectLst>
              </a:rPr>
              <a:t>for </a:t>
            </a:r>
            <a:r>
              <a:rPr lang="en-US" sz="2800" i="1" dirty="0">
                <a:solidFill>
                  <a:srgbClr val="FFFF00"/>
                </a:solidFill>
                <a:effectLst>
                  <a:outerShdw blurRad="38100" dist="38100" dir="2700000" algn="tl">
                    <a:srgbClr val="000000">
                      <a:alpha val="43137"/>
                    </a:srgbClr>
                  </a:outerShdw>
                </a:effectLst>
              </a:rPr>
              <a:t>Virginia </a:t>
            </a:r>
            <a:r>
              <a:rPr lang="en-US" sz="2800" i="1" dirty="0" err="1">
                <a:solidFill>
                  <a:srgbClr val="FFFF00"/>
                </a:solidFill>
                <a:effectLst>
                  <a:outerShdw blurRad="38100" dist="38100" dir="2700000" algn="tl">
                    <a:srgbClr val="000000">
                      <a:alpha val="43137"/>
                    </a:srgbClr>
                  </a:outerShdw>
                </a:effectLst>
              </a:rPr>
              <a:t>Udell</a:t>
            </a:r>
            <a:r>
              <a:rPr lang="en-US" sz="2800" i="1" dirty="0">
                <a:solidFill>
                  <a:srgbClr val="FFFF00"/>
                </a:solidFill>
                <a:effectLst>
                  <a:outerShdw blurRad="38100" dist="38100" dir="2700000" algn="tl">
                    <a:srgbClr val="000000">
                      <a:alpha val="43137"/>
                    </a:srgbClr>
                  </a:outerShdw>
                </a:effectLst>
              </a:rPr>
              <a:t> Gray </a:t>
            </a:r>
            <a:r>
              <a:rPr lang="en-US" sz="2800" i="1" dirty="0" err="1">
                <a:solidFill>
                  <a:srgbClr val="FFFF00"/>
                </a:solidFill>
                <a:effectLst>
                  <a:outerShdw blurRad="38100" dist="38100" dir="2700000" algn="tl">
                    <a:srgbClr val="000000">
                      <a:alpha val="43137"/>
                    </a:srgbClr>
                  </a:outerShdw>
                </a:effectLst>
              </a:rPr>
              <a:t>Facella</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(Mother-in-Law of Harvey Watt) </a:t>
            </a:r>
          </a:p>
          <a:p>
            <a:pPr lvl="0"/>
            <a:r>
              <a:rPr lang="en-US" sz="2800" i="1" dirty="0">
                <a:effectLst>
                  <a:outerShdw blurRad="38100" dist="38100" dir="2700000" algn="tl">
                    <a:srgbClr val="000000">
                      <a:alpha val="43137"/>
                    </a:srgbClr>
                  </a:outerShdw>
                </a:effectLst>
              </a:rPr>
              <a:t>    will be held at </a:t>
            </a:r>
            <a:r>
              <a:rPr lang="en-US" sz="2800" i="1" dirty="0">
                <a:solidFill>
                  <a:srgbClr val="FFFF00"/>
                </a:solidFill>
                <a:effectLst>
                  <a:outerShdw blurRad="38100" dist="38100" dir="2700000" algn="tl">
                    <a:srgbClr val="000000">
                      <a:alpha val="43137"/>
                    </a:srgbClr>
                  </a:outerShdw>
                </a:effectLst>
              </a:rPr>
              <a:t>2pm</a:t>
            </a:r>
            <a:r>
              <a:rPr lang="en-US" sz="2800" i="1" dirty="0">
                <a:effectLst>
                  <a:outerShdw blurRad="38100" dist="38100" dir="2700000" algn="tl">
                    <a:srgbClr val="000000">
                      <a:alpha val="43137"/>
                    </a:srgbClr>
                  </a:outerShdw>
                </a:effectLst>
              </a:rPr>
              <a:t> this coming </a:t>
            </a:r>
            <a:r>
              <a:rPr lang="en-US" sz="2800" i="1" dirty="0">
                <a:solidFill>
                  <a:srgbClr val="FFFF00"/>
                </a:solidFill>
                <a:effectLst>
                  <a:outerShdw blurRad="38100" dist="38100" dir="2700000" algn="tl">
                    <a:srgbClr val="000000">
                      <a:alpha val="43137"/>
                    </a:srgbClr>
                  </a:outerShdw>
                </a:effectLst>
              </a:rPr>
              <a:t>Saturday, 6/2</a:t>
            </a:r>
            <a:r>
              <a:rPr lang="en-US" sz="2800" i="1" dirty="0">
                <a:effectLst>
                  <a:outerShdw blurRad="38100" dist="38100" dir="2700000" algn="tl">
                    <a:srgbClr val="000000">
                      <a:alpha val="43137"/>
                    </a:srgbClr>
                  </a:outerShdw>
                </a:effectLst>
              </a:rPr>
              <a:t>.</a:t>
            </a:r>
          </a:p>
          <a:p>
            <a:pPr lvl="0"/>
            <a:endParaRPr lang="en-US" sz="2800" i="1" dirty="0">
              <a:effectLst>
                <a:outerShdw blurRad="38100" dist="38100" dir="2700000" algn="tl">
                  <a:srgbClr val="000000">
                    <a:alpha val="43137"/>
                  </a:srgbClr>
                </a:outerShdw>
              </a:effectLst>
            </a:endParaRPr>
          </a:p>
          <a:p>
            <a:pPr marL="457200" lvl="0" indent="-457200">
              <a:buFont typeface="Arial" panose="020B0604020202020204" pitchFamily="34" charset="0"/>
              <a:buChar char="•"/>
            </a:pPr>
            <a:r>
              <a:rPr lang="en-US" sz="2800" i="1" dirty="0">
                <a:effectLst>
                  <a:outerShdw blurRad="38100" dist="38100" dir="2700000" algn="tl">
                    <a:srgbClr val="000000">
                      <a:alpha val="43137"/>
                    </a:srgbClr>
                  </a:outerShdw>
                </a:effectLst>
              </a:rPr>
              <a:t>The next </a:t>
            </a:r>
            <a:r>
              <a:rPr lang="en-US" sz="2800" i="1" dirty="0">
                <a:solidFill>
                  <a:srgbClr val="FFFF00"/>
                </a:solidFill>
                <a:effectLst>
                  <a:outerShdw blurRad="38100" dist="38100" dir="2700000" algn="tl">
                    <a:srgbClr val="000000">
                      <a:alpha val="43137"/>
                    </a:srgbClr>
                  </a:outerShdw>
                </a:effectLst>
              </a:rPr>
              <a:t>Session</a:t>
            </a:r>
            <a:r>
              <a:rPr lang="en-US" sz="2800" i="1" dirty="0">
                <a:effectLst>
                  <a:outerShdw blurRad="38100" dist="38100" dir="2700000" algn="tl">
                    <a:srgbClr val="000000">
                      <a:alpha val="43137"/>
                    </a:srgbClr>
                  </a:outerShdw>
                </a:effectLst>
              </a:rPr>
              <a:t> meeting will be on </a:t>
            </a:r>
            <a:r>
              <a:rPr lang="en-US" sz="2800" i="1" dirty="0">
                <a:solidFill>
                  <a:srgbClr val="FFFF00"/>
                </a:solidFill>
                <a:effectLst>
                  <a:outerShdw blurRad="38100" dist="38100" dir="2700000" algn="tl">
                    <a:srgbClr val="000000">
                      <a:alpha val="43137"/>
                    </a:srgbClr>
                  </a:outerShdw>
                </a:effectLst>
              </a:rPr>
              <a:t>Monday, 6/4</a:t>
            </a:r>
            <a:r>
              <a:rPr lang="en-US" sz="2800" i="1" dirty="0">
                <a:effectLst>
                  <a:outerShdw blurRad="38100" dist="38100" dir="2700000" algn="tl">
                    <a:srgbClr val="000000">
                      <a:alpha val="43137"/>
                    </a:srgbClr>
                  </a:outerShdw>
                </a:effectLst>
              </a:rPr>
              <a:t>. </a:t>
            </a:r>
          </a:p>
          <a:p>
            <a:pPr lvl="0"/>
            <a:endParaRPr lang="en-US" sz="2750" dirty="0"/>
          </a:p>
        </p:txBody>
      </p:sp>
    </p:spTree>
    <p:extLst>
      <p:ext uri="{BB962C8B-B14F-4D97-AF65-F5344CB8AC3E}">
        <p14:creationId xmlns:p14="http://schemas.microsoft.com/office/powerpoint/2010/main" val="3499017705"/>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Pentecost</a:t>
            </a:r>
          </a:p>
        </p:txBody>
      </p:sp>
      <p:sp>
        <p:nvSpPr>
          <p:cNvPr id="5" name="Rectangle 4">
            <a:extLst>
              <a:ext uri="{FF2B5EF4-FFF2-40B4-BE49-F238E27FC236}">
                <a16:creationId xmlns:a16="http://schemas.microsoft.com/office/drawing/2014/main" id="{2E3F41B3-0D5B-4D8D-ACC8-CCFD629F72D9}"/>
              </a:ext>
            </a:extLst>
          </p:cNvPr>
          <p:cNvSpPr/>
          <p:nvPr/>
        </p:nvSpPr>
        <p:spPr>
          <a:xfrm>
            <a:off x="914400" y="1905000"/>
            <a:ext cx="8091616" cy="4832092"/>
          </a:xfrm>
          <a:prstGeom prst="rect">
            <a:avLst/>
          </a:prstGeom>
        </p:spPr>
        <p:txBody>
          <a:bodyPr wrap="square">
            <a:spAutoFit/>
          </a:bodyPr>
          <a:lstStyle/>
          <a:p>
            <a:r>
              <a:rPr lang="en-US" sz="2800" b="1" i="1" dirty="0">
                <a:solidFill>
                  <a:srgbClr val="FFFF00"/>
                </a:solidFill>
              </a:rPr>
              <a:t>WE BELIEVE</a:t>
            </a:r>
            <a:r>
              <a:rPr lang="en-US" sz="2800" i="1" dirty="0">
                <a:solidFill>
                  <a:srgbClr val="FFFF00"/>
                </a:solidFill>
              </a:rPr>
              <a:t> </a:t>
            </a:r>
            <a:r>
              <a:rPr lang="en-US" sz="2800" i="1" dirty="0"/>
              <a:t>that the eternal Father of our Lord Jesus Christ, who out of nothing created heaven and earth and everything in them, who still upholds and rules them by his eternal counsel and providence, is our God and Father because of Christ his Son. </a:t>
            </a:r>
            <a:endParaRPr lang="en-US" sz="2800" dirty="0"/>
          </a:p>
          <a:p>
            <a:r>
              <a:rPr lang="en-US" sz="2800" b="1" i="1" dirty="0">
                <a:solidFill>
                  <a:srgbClr val="FFFF00"/>
                </a:solidFill>
              </a:rPr>
              <a:t>WE BELIEVE</a:t>
            </a:r>
            <a:r>
              <a:rPr lang="en-US" sz="2800" i="1" dirty="0">
                <a:solidFill>
                  <a:srgbClr val="FFFF00"/>
                </a:solidFill>
              </a:rPr>
              <a:t> </a:t>
            </a:r>
            <a:r>
              <a:rPr lang="en-US" sz="2800" i="1" dirty="0"/>
              <a:t>in Jesus Christ, the eternal Word made flesh. He is the long-awaited Savior, fully human and fully divine, conceived by the Spirit of God and born of the virgin Mary, sent by God to reconcile the world to himself.</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98638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88541"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Pentecost</a:t>
            </a:r>
          </a:p>
        </p:txBody>
      </p:sp>
      <p:sp>
        <p:nvSpPr>
          <p:cNvPr id="5" name="Rectangle 4">
            <a:extLst>
              <a:ext uri="{FF2B5EF4-FFF2-40B4-BE49-F238E27FC236}">
                <a16:creationId xmlns:a16="http://schemas.microsoft.com/office/drawing/2014/main" id="{2E3F41B3-0D5B-4D8D-ACC8-CCFD629F72D9}"/>
              </a:ext>
            </a:extLst>
          </p:cNvPr>
          <p:cNvSpPr/>
          <p:nvPr/>
        </p:nvSpPr>
        <p:spPr>
          <a:xfrm>
            <a:off x="762000" y="1981200"/>
            <a:ext cx="8153400" cy="4401205"/>
          </a:xfrm>
          <a:prstGeom prst="rect">
            <a:avLst/>
          </a:prstGeom>
        </p:spPr>
        <p:txBody>
          <a:bodyPr wrap="square">
            <a:spAutoFit/>
          </a:bodyPr>
          <a:lstStyle/>
          <a:p>
            <a:r>
              <a:rPr lang="en-US" sz="2800" b="1" i="1" dirty="0">
                <a:solidFill>
                  <a:srgbClr val="FFFF00"/>
                </a:solidFill>
              </a:rPr>
              <a:t>WE BELIEVE</a:t>
            </a:r>
            <a:r>
              <a:rPr lang="en-US" sz="2800" i="1" dirty="0">
                <a:solidFill>
                  <a:srgbClr val="FFFF00"/>
                </a:solidFill>
              </a:rPr>
              <a:t> </a:t>
            </a:r>
            <a:r>
              <a:rPr lang="en-US" sz="2800" i="1" dirty="0"/>
              <a:t>that Jesus, in the events of his earthly life—his temptations and suffering, his teaching and miracles, his battles with demons and talks with sinners—made present in deed and in word the coming rule of God.</a:t>
            </a:r>
            <a:endParaRPr lang="en-US" sz="2800" dirty="0"/>
          </a:p>
          <a:p>
            <a:r>
              <a:rPr lang="en-US" sz="2800" b="1" i="1" dirty="0">
                <a:solidFill>
                  <a:srgbClr val="FFFF00"/>
                </a:solidFill>
              </a:rPr>
              <a:t>WE BELIEVE</a:t>
            </a:r>
            <a:r>
              <a:rPr lang="en-US" sz="2800" i="1" dirty="0">
                <a:solidFill>
                  <a:srgbClr val="FFFF00"/>
                </a:solidFill>
              </a:rPr>
              <a:t> </a:t>
            </a:r>
            <a:r>
              <a:rPr lang="en-US" sz="2800" i="1" dirty="0"/>
              <a:t>that at Pentecost the Holy Spirit was given to the church. Jesus stays with us in the Spirit, who renews our hearts, moves us to faith, leads us in the truth, stands by us in our need, and makes our obedience fresh and vibrant.</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3489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289 “On Pentecost They Gathered”</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On Pentecost they gathered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quite early in the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band of Christ's disciples,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worship, sing, and pray.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mighty wind came blowing,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filled all the swirling air,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tongues of fire </a:t>
            </a:r>
            <a:r>
              <a:rPr lang="en-US" sz="3600" b="1" i="1" dirty="0" err="1">
                <a:effectLst>
                  <a:outerShdw blurRad="38100" dist="38100" dir="2700000" algn="tl">
                    <a:srgbClr val="000000">
                      <a:alpha val="43137"/>
                    </a:srgbClr>
                  </a:outerShdw>
                </a:effectLst>
              </a:rPr>
              <a:t>aglowing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inspired each person there</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0099"/>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#308 </a:t>
            </a:r>
            <a:r>
              <a:rPr lang="en-US" altLang="en-US" sz="2600" i="1" kern="0" dirty="0">
                <a:solidFill>
                  <a:srgbClr val="66FF33"/>
                </a:solidFill>
                <a:effectLst>
                  <a:outerShdw blurRad="38100" dist="38100" dir="2700000" algn="tl">
                    <a:srgbClr val="000000">
                      <a:alpha val="43137"/>
                    </a:srgbClr>
                  </a:outerShdw>
                </a:effectLst>
              </a:rPr>
              <a:t>“O God in Whom All Life Begins”</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O God in whom all life begins,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who births the seed to fruit,</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bestow your blessing on our lives;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here let your love find root.</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Bring forth in us the Spirit’s gifts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of patience, joy, and peace;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deliver us from numbing fear,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and grant our faith increase.</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92663430"/>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0099"/>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355368" y="1767362"/>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Unite in mutual ministry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our minds and hands and hearts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that we may have the grace to seek</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the power your peace imparts.</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So let our varied gifts combine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glorify your Name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that in all things by word and deed</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we may your love proclaim.</a:t>
            </a: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a:extLst>
              <a:ext uri="{FF2B5EF4-FFF2-40B4-BE49-F238E27FC236}">
                <a16:creationId xmlns:a16="http://schemas.microsoft.com/office/drawing/2014/main" id="{AD120738-15D9-403D-A44C-C69A5EC80C48}"/>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#308 </a:t>
            </a:r>
            <a:r>
              <a:rPr lang="en-US" altLang="en-US" sz="2600" i="1" kern="0" dirty="0">
                <a:solidFill>
                  <a:srgbClr val="66FF33"/>
                </a:solidFill>
                <a:effectLst>
                  <a:outerShdw blurRad="38100" dist="38100" dir="2700000" algn="tl">
                    <a:srgbClr val="000000">
                      <a:alpha val="43137"/>
                    </a:srgbClr>
                  </a:outerShdw>
                </a:effectLst>
              </a:rPr>
              <a:t>“O God in Whom All Life Begins”</a:t>
            </a:r>
            <a:endParaRPr lang="en-US" sz="2600"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215255"/>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0099"/>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2"/>
          <a:stretch>
            <a:fillRect/>
          </a:stretch>
        </p:blipFill>
        <p:spPr>
          <a:xfrm>
            <a:off x="4567237" y="3424237"/>
            <a:ext cx="9525" cy="9525"/>
          </a:xfrm>
          <a:prstGeom prst="rect">
            <a:avLst/>
          </a:prstGeom>
        </p:spPr>
      </p:pic>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237244" y="1592024"/>
            <a:ext cx="8679036"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600" i="1" dirty="0">
                <a:effectLst>
                  <a:outerShdw blurRad="38100" dist="38100" dir="2700000" algn="tl">
                    <a:srgbClr val="000000">
                      <a:alpha val="43137"/>
                    </a:srgbClr>
                  </a:outerShdw>
                </a:effectLst>
                <a:latin typeface="+mn-lt"/>
              </a:rPr>
              <a:t>Through tears and laughter, </a:t>
            </a:r>
          </a:p>
          <a:p>
            <a:pPr algn="ctr"/>
            <a:r>
              <a:rPr lang="en-US" sz="3600" i="1" dirty="0">
                <a:effectLst>
                  <a:outerShdw blurRad="38100" dist="38100" dir="2700000" algn="tl">
                    <a:srgbClr val="000000">
                      <a:alpha val="43137"/>
                    </a:srgbClr>
                  </a:outerShdw>
                </a:effectLst>
                <a:latin typeface="+mn-lt"/>
              </a:rPr>
              <a:t>grief and joy,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enlarge our trust and care;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so bind us in community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that we may risk and dare.</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Be with us when we gather here </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worship, sing, and pray;</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then send us forth in power and faith</a:t>
            </a:r>
            <a:br>
              <a:rPr lang="en-US" sz="3600" i="1" dirty="0">
                <a:effectLst>
                  <a:outerShdw blurRad="38100" dist="38100" dir="2700000" algn="tl">
                    <a:srgbClr val="000000">
                      <a:alpha val="43137"/>
                    </a:srgbClr>
                  </a:outerShdw>
                </a:effectLst>
                <a:latin typeface="+mn-lt"/>
              </a:rPr>
            </a:br>
            <a:r>
              <a:rPr lang="en-US" sz="3600" i="1" dirty="0">
                <a:effectLst>
                  <a:outerShdw blurRad="38100" dist="38100" dir="2700000" algn="tl">
                    <a:srgbClr val="000000">
                      <a:alpha val="43137"/>
                    </a:srgbClr>
                  </a:outerShdw>
                </a:effectLst>
                <a:latin typeface="+mn-lt"/>
              </a:rPr>
              <a:t>to live the words we say.</a:t>
            </a:r>
            <a:br>
              <a:rPr lang="en-US" sz="3600" i="1" dirty="0">
                <a:effectLst>
                  <a:outerShdw blurRad="38100" dist="38100" dir="2700000" algn="tl">
                    <a:srgbClr val="000000">
                      <a:alpha val="43137"/>
                    </a:srgbClr>
                  </a:outerShdw>
                </a:effectLst>
                <a:latin typeface="+mn-lt"/>
              </a:rPr>
            </a:br>
            <a:endParaRPr lang="en-US" altLang="en-US" sz="3600" i="1" kern="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a:extLst>
              <a:ext uri="{FF2B5EF4-FFF2-40B4-BE49-F238E27FC236}">
                <a16:creationId xmlns:a16="http://schemas.microsoft.com/office/drawing/2014/main" id="{BFEEA1C5-C79F-485B-B596-BE4B763D1FBF}"/>
              </a:ext>
            </a:extLst>
          </p:cNvPr>
          <p:cNvSpPr txBox="1">
            <a:spLocks noChangeArrowheads="1"/>
          </p:cNvSpPr>
          <p:nvPr/>
        </p:nvSpPr>
        <p:spPr bwMode="auto">
          <a:xfrm>
            <a:off x="838200" y="597811"/>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#308 </a:t>
            </a:r>
            <a:r>
              <a:rPr lang="en-US" altLang="en-US" sz="2600" i="1" kern="0" dirty="0">
                <a:solidFill>
                  <a:srgbClr val="66FF33"/>
                </a:solidFill>
                <a:effectLst>
                  <a:outerShdw blurRad="38100" dist="38100" dir="2700000" algn="tl">
                    <a:srgbClr val="000000">
                      <a:alpha val="43137"/>
                    </a:srgbClr>
                  </a:outerShdw>
                </a:effectLst>
              </a:rPr>
              <a:t>“O God in Whom All Life Begins”</a:t>
            </a:r>
            <a:endParaRPr lang="en-US" sz="2600"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229417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DEA1AD-E60F-4459-BA5B-CD18A219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035237" y="3810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357" y="2286000"/>
            <a:ext cx="8795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solidFill>
                <a:srgbClr val="FFFF00"/>
              </a:solidFill>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Shalom, Shalom.</a:t>
            </a:r>
            <a:endParaRPr lang="en-US" dirty="0">
              <a:effectLst>
                <a:outerShdw blurRad="38100" dist="38100" dir="2700000" algn="tl">
                  <a:srgbClr val="000000">
                    <a:alpha val="43137"/>
                  </a:srgbClr>
                </a:outerShdw>
              </a:effectLst>
            </a:endParaRPr>
          </a:p>
          <a:p>
            <a:pPr algn="ctr"/>
            <a:r>
              <a:rPr lang="en-US" sz="3600"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55E29-7E4F-478B-8304-10754A69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9075"/>
            <a:ext cx="10134600" cy="7600950"/>
          </a:xfrm>
          <a:prstGeom prst="rect">
            <a:avLst/>
          </a:prstGeom>
        </p:spPr>
      </p:pic>
      <p:sp>
        <p:nvSpPr>
          <p:cNvPr id="4098" name="Rectangle 2"/>
          <p:cNvSpPr>
            <a:spLocks noGrp="1" noChangeArrowheads="1"/>
          </p:cNvSpPr>
          <p:nvPr>
            <p:ph type="ctrTitle"/>
          </p:nvPr>
        </p:nvSpPr>
        <p:spPr>
          <a:xfrm>
            <a:off x="876300" y="762000"/>
            <a:ext cx="7696200" cy="679511"/>
          </a:xfrm>
          <a:noFill/>
        </p:spPr>
        <p:txBody>
          <a:bodyPr/>
          <a:lstStyle/>
          <a:p>
            <a:pPr algn="r"/>
            <a:r>
              <a:rPr lang="en-US" altLang="en-US" sz="3600" i="1" dirty="0" err="1">
                <a:solidFill>
                  <a:srgbClr val="FFFF00"/>
                </a:solidFill>
                <a:effectLst>
                  <a:outerShdw blurRad="38100" dist="38100" dir="2700000" algn="tl">
                    <a:srgbClr val="000000">
                      <a:alpha val="43137"/>
                    </a:srgbClr>
                  </a:outerShdw>
                </a:effectLst>
                <a:latin typeface="+mn-lt"/>
              </a:rPr>
              <a:t>Homecrest</a:t>
            </a:r>
            <a:r>
              <a:rPr lang="en-US" altLang="en-US" sz="3600" i="1" dirty="0">
                <a:solidFill>
                  <a:srgbClr val="FFFF00"/>
                </a:solidFill>
                <a:effectLst>
                  <a:outerShdw blurRad="38100" dist="38100" dir="2700000" algn="tl">
                    <a:srgbClr val="000000">
                      <a:alpha val="43137"/>
                    </a:srgbClr>
                  </a:outerShdw>
                </a:effectLst>
                <a:latin typeface="+mn-lt"/>
              </a:rPr>
              <a:t> Presbyterian Church</a:t>
            </a:r>
            <a:br>
              <a:rPr lang="en-US" altLang="en-US" sz="36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3400" i="1" dirty="0">
                <a:solidFill>
                  <a:schemeClr val="tx1"/>
                </a:solidFill>
                <a:effectLst>
                  <a:outerShdw blurRad="38100" dist="38100" dir="2700000" algn="tl">
                    <a:srgbClr val="000000">
                      <a:alpha val="43137"/>
                    </a:srgbClr>
                  </a:outerShdw>
                </a:effectLst>
                <a:latin typeface="Arial" charset="0"/>
              </a:rPr>
            </a:br>
            <a:r>
              <a:rPr lang="en-US" altLang="en-US" sz="3400" i="1" dirty="0">
                <a:solidFill>
                  <a:srgbClr val="FF0000"/>
                </a:solidFill>
                <a:effectLst>
                  <a:outerShdw blurRad="38100" dist="38100" dir="2700000" algn="tl">
                    <a:srgbClr val="000000">
                      <a:alpha val="43137"/>
                    </a:srgbClr>
                  </a:outerShdw>
                </a:effectLst>
                <a:latin typeface="Arial" charset="0"/>
              </a:rPr>
              <a:t>1</a:t>
            </a:r>
            <a:r>
              <a:rPr lang="en-US" altLang="en-US" sz="3400" i="1" baseline="30000" dirty="0">
                <a:solidFill>
                  <a:srgbClr val="FF0000"/>
                </a:solidFill>
                <a:effectLst>
                  <a:outerShdw blurRad="38100" dist="38100" dir="2700000" algn="tl">
                    <a:srgbClr val="000000">
                      <a:alpha val="43137"/>
                    </a:srgbClr>
                  </a:outerShdw>
                </a:effectLst>
                <a:latin typeface="Arial" charset="0"/>
              </a:rPr>
              <a:t>st</a:t>
            </a:r>
            <a:r>
              <a:rPr lang="en-US" altLang="en-US" sz="3400" i="1" dirty="0">
                <a:solidFill>
                  <a:srgbClr val="FF0000"/>
                </a:solidFill>
                <a:effectLst>
                  <a:outerShdw blurRad="38100" dist="38100" dir="2700000" algn="tl">
                    <a:srgbClr val="000000">
                      <a:alpha val="43137"/>
                    </a:srgbClr>
                  </a:outerShdw>
                </a:effectLst>
                <a:latin typeface="Arial" charset="0"/>
              </a:rPr>
              <a:t> Sunday after Pentecost</a:t>
            </a:r>
            <a:br>
              <a:rPr lang="en-US" altLang="en-US" sz="3400" i="1" dirty="0">
                <a:solidFill>
                  <a:srgbClr val="FF0000"/>
                </a:solidFill>
                <a:effectLst>
                  <a:outerShdw blurRad="38100" dist="38100" dir="2700000" algn="tl">
                    <a:srgbClr val="000000">
                      <a:alpha val="43137"/>
                    </a:srgbClr>
                  </a:outerShdw>
                </a:effectLst>
                <a:latin typeface="Arial" charset="0"/>
              </a:rPr>
            </a:br>
            <a:r>
              <a:rPr lang="en-US" altLang="en-US" sz="3200" i="1" dirty="0">
                <a:solidFill>
                  <a:srgbClr val="66FF33"/>
                </a:solidFill>
                <a:effectLst>
                  <a:outerShdw blurRad="38100" dist="38100" dir="2700000" algn="tl">
                    <a:srgbClr val="000000">
                      <a:alpha val="43137"/>
                    </a:srgbClr>
                  </a:outerShdw>
                </a:effectLst>
                <a:latin typeface="Arial" charset="0"/>
              </a:rPr>
              <a:t>May 27th, 2018</a:t>
            </a:r>
            <a:br>
              <a:rPr lang="en-US" altLang="en-US" sz="3200" i="1" dirty="0">
                <a:solidFill>
                  <a:srgbClr val="FF0000"/>
                </a:solidFill>
                <a:effectLst>
                  <a:outerShdw blurRad="38100" dist="38100" dir="2700000" algn="tl">
                    <a:srgbClr val="000000">
                      <a:alpha val="43137"/>
                    </a:srgbClr>
                  </a:outerShdw>
                </a:effectLst>
                <a:latin typeface="Arial" charset="0"/>
              </a:rPr>
            </a:br>
            <a:endParaRPr lang="en-US" altLang="en-US" sz="32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0" y="4660870"/>
            <a:ext cx="1905000" cy="1905000"/>
          </a:xfrm>
          <a:prstGeom prst="rect">
            <a:avLst/>
          </a:prstGeom>
        </p:spPr>
      </p:pic>
    </p:spTree>
    <p:extLst>
      <p:ext uri="{BB962C8B-B14F-4D97-AF65-F5344CB8AC3E}">
        <p14:creationId xmlns:p14="http://schemas.microsoft.com/office/powerpoint/2010/main" val="424539687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289 “On Pentecost They Gathered”</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people all around them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were startled and amazed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understand their language,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Christ the Lord they praised.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 universal message,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 great good news was 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Christ, once dead, is risen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vanquish all our fear.</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142164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289 “On Pentecost They Gathered”</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pours the Holy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all who would believe,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women, men, and children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would God's grace receive.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Spirit knows no limit,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bestowing life and power.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church, formed and reforming,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responds in every hour.</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3491934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58114" y="192623"/>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chemeClr val="bg1">
                    <a:lumMod val="60000"/>
                    <a:lumOff val="40000"/>
                  </a:schemeClr>
                </a:solidFill>
                <a:effectLst>
                  <a:outerShdw blurRad="38100" dist="38100" dir="2700000" algn="tl">
                    <a:srgbClr val="000000">
                      <a:alpha val="43137"/>
                    </a:srgbClr>
                  </a:outerShdw>
                </a:effectLst>
              </a:rPr>
              <a:t>Gathering Hymn </a:t>
            </a:r>
            <a:r>
              <a:rPr lang="en-US" altLang="en-US" sz="2000" b="0" i="1" dirty="0">
                <a:solidFill>
                  <a:schemeClr val="bg1">
                    <a:lumMod val="60000"/>
                    <a:lumOff val="40000"/>
                  </a:schemeClr>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289 “On Pentecost They Gathered”</a:t>
            </a:r>
            <a:br>
              <a:rPr lang="en-US" altLang="en-US" sz="2800" i="1"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19050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Spirit, sent from heaven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 that day long ago,</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rekindle faith among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all life's ebb and flow.</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give us ears to listen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tongues aflame with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so folk of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glad songs of joy shall raise. </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3341005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latin typeface="+mn-lt"/>
              </a:rPr>
              <a:t>Call to Confession </a:t>
            </a:r>
            <a:r>
              <a:rPr lang="en-US" altLang="en-US" sz="1800" i="1" dirty="0">
                <a:solidFill>
                  <a:srgbClr val="FFFF00"/>
                </a:solidFill>
                <a:effectLst>
                  <a:outerShdw blurRad="38100" dist="38100" dir="2700000" algn="tl">
                    <a:srgbClr val="000000">
                      <a:alpha val="43137"/>
                    </a:srgbClr>
                  </a:outerShdw>
                </a:effectLst>
                <a:latin typeface="+mn-lt"/>
              </a:rPr>
              <a:t> </a:t>
            </a:r>
            <a:r>
              <a:rPr lang="en-US" sz="1800" i="1" dirty="0">
                <a:solidFill>
                  <a:srgbClr val="FFFF00"/>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mn-lt"/>
              </a:rPr>
              <a:t>The Spirit of Pentecost calls us into a community bonded together in God’s covenant among us.  In humility and faith, let us humble our hearts by invoking the Holy Spirit to speak honestly among us as we confess our sins before God and our neighbors.</a:t>
            </a:r>
            <a:endParaRPr lang="en-US" altLang="en-US" sz="20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98908" y="1295400"/>
            <a:ext cx="6697292" cy="5755422"/>
          </a:xfrm>
          <a:prstGeom prst="rect">
            <a:avLst/>
          </a:prstGeom>
        </p:spPr>
        <p:txBody>
          <a:bodyPr wrap="square">
            <a:spAutoFit/>
          </a:bodyPr>
          <a:lstStyle/>
          <a:p>
            <a:r>
              <a:rPr lang="en-US" sz="2800" b="1" i="1" dirty="0">
                <a:solidFill>
                  <a:srgbClr val="800000"/>
                </a:solidFill>
              </a:rPr>
              <a:t>Holy God, we know that you are always there to lead us, yet we somehow lose our way and fall back into fear.  We confess that we have stumbled, and we recognize our need for you to lift us up and help us start again.  Forgive us our failings, restore us to strength, and reconcile us with you and one another.  Through the power of Christ and the gift of your Holy Spirit, Amen. </a:t>
            </a:r>
            <a:endParaRPr lang="en-US" sz="2800" dirty="0">
              <a:solidFill>
                <a:srgbClr val="800000"/>
              </a:solidFill>
            </a:endParaRPr>
          </a:p>
          <a:p>
            <a:endParaRPr lang="en-US" sz="3200" dirty="0">
              <a:solidFill>
                <a:srgbClr val="800000"/>
              </a:solidFill>
            </a:endParaRPr>
          </a:p>
          <a:p>
            <a:endParaRPr lang="en-US" sz="2800" b="1" i="1" dirty="0">
              <a:solidFill>
                <a:srgbClr val="800000"/>
              </a:solidFill>
            </a:endParaRP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99890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36055985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92206" y="789206"/>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outerShdw blurRad="38100" dist="38100" dir="2700000" algn="tl">
                    <a:srgbClr val="000000">
                      <a:alpha val="43137"/>
                    </a:srgbClr>
                  </a:outerShdw>
                </a:effectLst>
              </a:rPr>
              <a:t>Declaration of Forgiveness</a:t>
            </a:r>
            <a:r>
              <a:rPr lang="en-US" altLang="en-US" sz="2000" i="1" dirty="0">
                <a:solidFill>
                  <a:srgbClr val="800000"/>
                </a:solidFill>
                <a:effectLst>
                  <a:outerShdw blurRad="38100" dist="38100" dir="2700000" algn="tl">
                    <a:srgbClr val="000000">
                      <a:alpha val="43137"/>
                    </a:srgbClr>
                  </a:outerShdw>
                </a:effectLst>
                <a:latin typeface="+mn-lt"/>
              </a:rPr>
              <a:t>  </a:t>
            </a:r>
            <a:endParaRPr lang="en-US" altLang="en-US" sz="2400" b="0" i="1" dirty="0">
              <a:solidFill>
                <a:srgbClr val="8000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69552" y="1905000"/>
            <a:ext cx="7337704" cy="7048083"/>
          </a:xfrm>
          <a:prstGeom prst="rect">
            <a:avLst/>
          </a:prstGeom>
        </p:spPr>
        <p:txBody>
          <a:bodyPr wrap="square">
            <a:spAutoFit/>
          </a:bodyPr>
          <a:lstStyle/>
          <a:p>
            <a:r>
              <a:rPr lang="en-US" sz="2800" i="1" dirty="0">
                <a:solidFill>
                  <a:srgbClr val="0664BA"/>
                </a:solidFill>
              </a:rPr>
              <a:t>Sisters and Brothers, God has embraced us through the Spirit of adoption.  </a:t>
            </a:r>
            <a:endParaRPr lang="en-US" sz="2800" dirty="0">
              <a:solidFill>
                <a:srgbClr val="0664BA"/>
              </a:solidFill>
            </a:endParaRPr>
          </a:p>
          <a:p>
            <a:r>
              <a:rPr lang="en-US" sz="3200" b="1" i="1" dirty="0">
                <a:solidFill>
                  <a:srgbClr val="FFFF00"/>
                </a:solidFill>
                <a:effectLst>
                  <a:outerShdw blurRad="38100" dist="38100" dir="2700000" algn="tl">
                    <a:srgbClr val="000000">
                      <a:alpha val="43137"/>
                    </a:srgbClr>
                  </a:outerShdw>
                </a:effectLst>
              </a:rPr>
              <a:t>Even though we do not deserve such merit and grace, God still descend upon us, in the form of the Son and the Holy Spirit.  God cares for us; God loves us; and God forgives us.  Thanks be to God, Amen.   </a:t>
            </a:r>
            <a:endParaRPr lang="en-US" sz="32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49208</TotalTime>
  <Words>946</Words>
  <Application>Microsoft Office PowerPoint</Application>
  <PresentationFormat>On-screen Show (4:3)</PresentationFormat>
  <Paragraphs>160</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Helvetica</vt:lpstr>
      <vt:lpstr>Times New Roman</vt:lpstr>
      <vt:lpstr>Wingdings</vt:lpstr>
      <vt:lpstr>Glass Layers</vt:lpstr>
      <vt:lpstr>Homecrest Presbyterian Church Worship of the Lord’s Day 1st Sunday after Pentecost May 27th, 2018 </vt:lpstr>
      <vt:lpstr>Gathering Around the WORD Call to Worship </vt:lpstr>
      <vt:lpstr>Gathering Around the WORD Gathering Hymn   # 289 “On Pentecost They Gathered” </vt:lpstr>
      <vt:lpstr>Gathering Around the WORD Gathering Hymn   # 289 “On Pentecost They Gathered” </vt:lpstr>
      <vt:lpstr>Gathering Around the WORD Gathering Hymn   # 289 “On Pentecost They Gathered” </vt:lpstr>
      <vt:lpstr>Gathering Around the WORD Gathering Hymn   # 289 “On Pentecost They Gathered” </vt:lpstr>
      <vt:lpstr>Gathering Around the WORD Call to Confession    The Spirit of Pentecost calls us into a community bonded together in God’s covenant among us.  In humility and faith, let us humble our hearts by invoking the Holy Spirit to speak honestly among us as we confess our sins before God and our neighbors.</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Responsive Reading (Psalm 29)</vt:lpstr>
      <vt:lpstr>Proclaiming the WORD  Responsive Reading (Psalm 29)</vt:lpstr>
      <vt:lpstr>Proclaiming the WORD  Responsive Reading (Psalm 29)</vt:lpstr>
      <vt:lpstr>Proclaiming the WORD  Scripture Reading (John 3:1-17)</vt:lpstr>
      <vt:lpstr>Proclaiming the WORD  Scripture Reading (John 3:1-17)</vt:lpstr>
      <vt:lpstr>Proclaiming the WORD  Scripture Reading (John 3:1-17)</vt:lpstr>
      <vt:lpstr>Proclaiming the WORD  Scripture Reading (John 3:1-17)</vt:lpstr>
      <vt:lpstr>PowerPoint Presentation</vt:lpstr>
      <vt:lpstr>Responding Hymn # 297 “In Christ Called to Baptize”</vt:lpstr>
      <vt:lpstr>Responding Hymn # 297 “In Christ Called to Baptize”</vt:lpstr>
      <vt:lpstr>Responding Hymn # 297 “In Christ Called to Baptize”</vt:lpstr>
      <vt:lpstr>Responding Hymn # 297 “In Christ Called to Baptize”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1st Sunday after Pentecost May 27th,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1356</cp:revision>
  <cp:lastPrinted>2018-05-24T00:13:39Z</cp:lastPrinted>
  <dcterms:created xsi:type="dcterms:W3CDTF">1601-01-01T00:00:00Z</dcterms:created>
  <dcterms:modified xsi:type="dcterms:W3CDTF">2018-05-24T15:37:19Z</dcterms:modified>
</cp:coreProperties>
</file>