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handoutMasterIdLst>
    <p:handoutMasterId r:id="rId43"/>
  </p:handoutMasterIdLst>
  <p:sldIdLst>
    <p:sldId id="1097" r:id="rId2"/>
    <p:sldId id="1588" r:id="rId3"/>
    <p:sldId id="1299" r:id="rId4"/>
    <p:sldId id="2238" r:id="rId5"/>
    <p:sldId id="2239" r:id="rId6"/>
    <p:sldId id="805" r:id="rId7"/>
    <p:sldId id="2051" r:id="rId8"/>
    <p:sldId id="1781" r:id="rId9"/>
    <p:sldId id="696" r:id="rId10"/>
    <p:sldId id="806" r:id="rId11"/>
    <p:sldId id="1059" r:id="rId12"/>
    <p:sldId id="2059" r:id="rId13"/>
    <p:sldId id="2241" r:id="rId14"/>
    <p:sldId id="2240" r:id="rId15"/>
    <p:sldId id="2137" r:id="rId16"/>
    <p:sldId id="1773" r:id="rId17"/>
    <p:sldId id="1408" r:id="rId18"/>
    <p:sldId id="1407" r:id="rId19"/>
    <p:sldId id="2192" r:id="rId20"/>
    <p:sldId id="2242" r:id="rId21"/>
    <p:sldId id="2243" r:id="rId22"/>
    <p:sldId id="2244" r:id="rId23"/>
    <p:sldId id="1752" r:id="rId24"/>
    <p:sldId id="2245" r:id="rId25"/>
    <p:sldId id="2246" r:id="rId26"/>
    <p:sldId id="2247" r:id="rId27"/>
    <p:sldId id="2248" r:id="rId28"/>
    <p:sldId id="2249" r:id="rId29"/>
    <p:sldId id="2250" r:id="rId30"/>
    <p:sldId id="2251" r:id="rId31"/>
    <p:sldId id="2254" r:id="rId32"/>
    <p:sldId id="975" r:id="rId33"/>
    <p:sldId id="818" r:id="rId34"/>
    <p:sldId id="819" r:id="rId35"/>
    <p:sldId id="2212" r:id="rId36"/>
    <p:sldId id="2255" r:id="rId37"/>
    <p:sldId id="2256" r:id="rId38"/>
    <p:sldId id="284" r:id="rId39"/>
    <p:sldId id="1067" r:id="rId40"/>
    <p:sldId id="2257"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664BA"/>
    <a:srgbClr val="66FF33"/>
    <a:srgbClr val="FFFF00"/>
    <a:srgbClr val="CC0099"/>
    <a:srgbClr val="000000"/>
    <a:srgbClr val="800000"/>
    <a:srgbClr val="FF3399"/>
    <a:srgbClr val="4AE8E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209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1C7AC-F8D9-42FB-B66C-5E71E4256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0914"/>
            <a:ext cx="12327467" cy="693420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66FF33"/>
                </a:solidFill>
                <a:effectLst>
                  <a:outerShdw blurRad="38100" dist="38100" dir="2700000" algn="tl">
                    <a:srgbClr val="000000">
                      <a:alpha val="43137"/>
                    </a:srgbClr>
                  </a:outerShdw>
                </a:effectLst>
                <a:latin typeface="Arial" charset="0"/>
              </a:rPr>
              <a:t>7th Sunday of Easter </a:t>
            </a:r>
            <a:br>
              <a:rPr lang="en-US" altLang="en-US" sz="3400" i="1" dirty="0">
                <a:solidFill>
                  <a:srgbClr val="66FF33"/>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May 13th,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50292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914400" y="19208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00FFFF"/>
                </a:solidFill>
                <a:effectLst/>
                <a:latin typeface="+mn-lt"/>
              </a:rPr>
              <a:t>(I John 4:4-8)  </a:t>
            </a:r>
          </a:p>
          <a:p>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Beloved, let us love one another, because love is from God; everyone who loves is born of God and knows God.  Whoever does not love does not know God, for God IS LOVE.  Let us pass the peace of Christ and the love of God to our neighbors.</a:t>
            </a:r>
          </a:p>
          <a:p>
            <a:endParaRPr lang="en-US" sz="2800" b="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A02E7C-16EF-49D9-A894-88D52899F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3004800" cy="7315200"/>
          </a:xfrm>
          <a:prstGeom prst="rect">
            <a:avLst/>
          </a:prstGeom>
        </p:spPr>
      </p:pic>
      <p:sp>
        <p:nvSpPr>
          <p:cNvPr id="28674" name="Rectangle 2"/>
          <p:cNvSpPr>
            <a:spLocks noGrp="1" noChangeArrowheads="1"/>
          </p:cNvSpPr>
          <p:nvPr>
            <p:ph type="ctrTitle"/>
          </p:nvPr>
        </p:nvSpPr>
        <p:spPr>
          <a:xfrm>
            <a:off x="990600" y="16002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(Exodus 1:8-22)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95300" y="990600"/>
            <a:ext cx="8396416" cy="6124754"/>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8 </a:t>
            </a:r>
            <a:r>
              <a:rPr lang="en-US" sz="2800" b="1" i="1" dirty="0">
                <a:effectLst>
                  <a:outerShdw blurRad="38100" dist="38100" dir="2700000" algn="tl">
                    <a:srgbClr val="000000">
                      <a:alpha val="43137"/>
                    </a:srgbClr>
                  </a:outerShdw>
                </a:effectLst>
              </a:rPr>
              <a:t>Now a new king arose over Egypt, who did not know Joseph.  </a:t>
            </a:r>
            <a:r>
              <a:rPr lang="en-US" sz="2800" b="1" i="1" baseline="30000" dirty="0">
                <a:effectLst>
                  <a:outerShdw blurRad="38100" dist="38100" dir="2700000" algn="tl">
                    <a:srgbClr val="000000">
                      <a:alpha val="43137"/>
                    </a:srgbClr>
                  </a:outerShdw>
                </a:effectLst>
              </a:rPr>
              <a:t>9 </a:t>
            </a:r>
            <a:r>
              <a:rPr lang="en-US" sz="2800" b="1" i="1" dirty="0">
                <a:effectLst>
                  <a:outerShdw blurRad="38100" dist="38100" dir="2700000" algn="tl">
                    <a:srgbClr val="000000">
                      <a:alpha val="43137"/>
                    </a:srgbClr>
                  </a:outerShdw>
                </a:effectLst>
              </a:rPr>
              <a:t>He said to his people, "Look, the Israelite people are more numerous and more powerful than we.  </a:t>
            </a:r>
            <a:r>
              <a:rPr lang="en-US" sz="2800" b="1" i="1" baseline="30000" dirty="0">
                <a:effectLst>
                  <a:outerShdw blurRad="38100" dist="38100" dir="2700000" algn="tl">
                    <a:srgbClr val="000000">
                      <a:alpha val="43137"/>
                    </a:srgbClr>
                  </a:outerShdw>
                </a:effectLst>
              </a:rPr>
              <a:t>10 </a:t>
            </a:r>
            <a:r>
              <a:rPr lang="en-US" sz="2800" b="1" i="1" dirty="0">
                <a:effectLst>
                  <a:outerShdw blurRad="38100" dist="38100" dir="2700000" algn="tl">
                    <a:srgbClr val="000000">
                      <a:alpha val="43137"/>
                    </a:srgbClr>
                  </a:outerShdw>
                </a:effectLst>
              </a:rPr>
              <a:t>Come, let us deal shrewdly with them, or they will increase and, in the event of war, join our enemies and fight against us and escape from the land."  </a:t>
            </a:r>
            <a:r>
              <a:rPr lang="en-US" sz="2800" b="1" i="1" baseline="30000" dirty="0">
                <a:effectLst>
                  <a:outerShdw blurRad="38100" dist="38100" dir="2700000" algn="tl">
                    <a:srgbClr val="000000">
                      <a:alpha val="43137"/>
                    </a:srgbClr>
                  </a:outerShdw>
                </a:effectLst>
              </a:rPr>
              <a:t>11 </a:t>
            </a:r>
            <a:r>
              <a:rPr lang="en-US" sz="2800" b="1" i="1" dirty="0">
                <a:effectLst>
                  <a:outerShdw blurRad="38100" dist="38100" dir="2700000" algn="tl">
                    <a:srgbClr val="000000">
                      <a:alpha val="43137"/>
                    </a:srgbClr>
                  </a:outerShdw>
                </a:effectLst>
              </a:rPr>
              <a:t>Therefore they set taskmasters over them to oppress them with forced labor. They built supply cities, </a:t>
            </a:r>
            <a:r>
              <a:rPr lang="en-US" sz="2800" b="1" i="1" dirty="0" err="1">
                <a:effectLst>
                  <a:outerShdw blurRad="38100" dist="38100" dir="2700000" algn="tl">
                    <a:srgbClr val="000000">
                      <a:alpha val="43137"/>
                    </a:srgbClr>
                  </a:outerShdw>
                </a:effectLst>
              </a:rPr>
              <a:t>Pithom</a:t>
            </a:r>
            <a:r>
              <a:rPr lang="en-US" sz="2800" b="1" i="1" dirty="0">
                <a:effectLst>
                  <a:outerShdw blurRad="38100" dist="38100" dir="2700000" algn="tl">
                    <a:srgbClr val="000000">
                      <a:alpha val="43137"/>
                    </a:srgbClr>
                  </a:outerShdw>
                </a:effectLst>
              </a:rPr>
              <a:t> and Rameses, for Pharaoh.  </a:t>
            </a:r>
            <a:r>
              <a:rPr lang="en-US" sz="2800" b="1" i="1" baseline="30000" dirty="0">
                <a:effectLst>
                  <a:outerShdw blurRad="38100" dist="38100" dir="2700000" algn="tl">
                    <a:srgbClr val="000000">
                      <a:alpha val="43137"/>
                    </a:srgbClr>
                  </a:outerShdw>
                </a:effectLst>
              </a:rPr>
              <a:t>12 </a:t>
            </a:r>
            <a:r>
              <a:rPr lang="en-US" sz="2800" b="1" i="1" dirty="0">
                <a:effectLst>
                  <a:outerShdw blurRad="38100" dist="38100" dir="2700000" algn="tl">
                    <a:srgbClr val="000000">
                      <a:alpha val="43137"/>
                    </a:srgbClr>
                  </a:outerShdw>
                </a:effectLst>
              </a:rPr>
              <a:t>But the more they were oppressed, the more they multiplied and spread, so that the Egyptians came to dread the Israelites.  </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(Exodus 1:8-22)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95300" y="990600"/>
            <a:ext cx="8396416" cy="569386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13 </a:t>
            </a:r>
            <a:r>
              <a:rPr lang="en-US" sz="2800" b="1" i="1" dirty="0">
                <a:effectLst>
                  <a:outerShdw blurRad="38100" dist="38100" dir="2700000" algn="tl">
                    <a:srgbClr val="000000">
                      <a:alpha val="43137"/>
                    </a:srgbClr>
                  </a:outerShdw>
                </a:effectLst>
              </a:rPr>
              <a:t>The Egyptians became ruthless in imposing tasks on the Israelites,  </a:t>
            </a:r>
            <a:r>
              <a:rPr lang="en-US" sz="2800" b="1" i="1" baseline="30000" dirty="0">
                <a:effectLst>
                  <a:outerShdw blurRad="38100" dist="38100" dir="2700000" algn="tl">
                    <a:srgbClr val="000000">
                      <a:alpha val="43137"/>
                    </a:srgbClr>
                  </a:outerShdw>
                </a:effectLst>
              </a:rPr>
              <a:t>14 </a:t>
            </a:r>
            <a:r>
              <a:rPr lang="en-US" sz="2800" b="1" i="1" dirty="0">
                <a:effectLst>
                  <a:outerShdw blurRad="38100" dist="38100" dir="2700000" algn="tl">
                    <a:srgbClr val="000000">
                      <a:alpha val="43137"/>
                    </a:srgbClr>
                  </a:outerShdw>
                </a:effectLst>
              </a:rPr>
              <a:t>and made their lives bitter with hard service in mortar and brick and in every kind of field labor. They were ruthless in all the tasks that they imposed on them.  </a:t>
            </a:r>
            <a:r>
              <a:rPr lang="en-US" sz="2800" b="1" i="1" baseline="30000" dirty="0">
                <a:effectLst>
                  <a:outerShdw blurRad="38100" dist="38100" dir="2700000" algn="tl">
                    <a:srgbClr val="000000">
                      <a:alpha val="43137"/>
                    </a:srgbClr>
                  </a:outerShdw>
                </a:effectLst>
              </a:rPr>
              <a:t>15 </a:t>
            </a:r>
            <a:r>
              <a:rPr lang="en-US" sz="2800" b="1" i="1" dirty="0">
                <a:effectLst>
                  <a:outerShdw blurRad="38100" dist="38100" dir="2700000" algn="tl">
                    <a:srgbClr val="000000">
                      <a:alpha val="43137"/>
                    </a:srgbClr>
                  </a:outerShdw>
                </a:effectLst>
              </a:rPr>
              <a:t>The king of Egypt said to the Hebrew midwives, one of whom was named Shiphrah and the other Puah,  </a:t>
            </a:r>
            <a:r>
              <a:rPr lang="en-US" sz="2800" b="1" i="1" baseline="30000" dirty="0">
                <a:effectLst>
                  <a:outerShdw blurRad="38100" dist="38100" dir="2700000" algn="tl">
                    <a:srgbClr val="000000">
                      <a:alpha val="43137"/>
                    </a:srgbClr>
                  </a:outerShdw>
                </a:effectLst>
              </a:rPr>
              <a:t>16 </a:t>
            </a:r>
            <a:r>
              <a:rPr lang="en-US" sz="2800" b="1" i="1" dirty="0">
                <a:effectLst>
                  <a:outerShdw blurRad="38100" dist="38100" dir="2700000" algn="tl">
                    <a:srgbClr val="000000">
                      <a:alpha val="43137"/>
                    </a:srgbClr>
                  </a:outerShdw>
                </a:effectLst>
              </a:rPr>
              <a:t>"When you act as midwives to the Hebrew women, and see them on the birthstool, if it is a boy, kill him; but if it is a girl, she shall live."  </a:t>
            </a:r>
            <a:r>
              <a:rPr lang="en-US" sz="2800" b="1" i="1" baseline="30000" dirty="0">
                <a:effectLst>
                  <a:outerShdw blurRad="38100" dist="38100" dir="2700000" algn="tl">
                    <a:srgbClr val="000000">
                      <a:alpha val="43137"/>
                    </a:srgbClr>
                  </a:outerShdw>
                </a:effectLst>
              </a:rPr>
              <a:t>17 </a:t>
            </a:r>
            <a:r>
              <a:rPr lang="en-US" sz="2800" b="1" i="1" dirty="0">
                <a:effectLst>
                  <a:outerShdw blurRad="38100" dist="38100" dir="2700000" algn="tl">
                    <a:srgbClr val="000000">
                      <a:alpha val="43137"/>
                    </a:srgbClr>
                  </a:outerShdw>
                </a:effectLst>
              </a:rPr>
              <a:t>But the midwives feared God; they did not do as the king of Egypt commanded them, but they let the boys live.  </a:t>
            </a:r>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51388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(Exodus 1:8-22)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19100" y="990600"/>
            <a:ext cx="8496300" cy="618630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18 </a:t>
            </a:r>
            <a:r>
              <a:rPr lang="en-US" sz="2800" b="1" i="1" dirty="0">
                <a:effectLst>
                  <a:outerShdw blurRad="38100" dist="38100" dir="2700000" algn="tl">
                    <a:srgbClr val="000000">
                      <a:alpha val="43137"/>
                    </a:srgbClr>
                  </a:outerShdw>
                </a:effectLst>
              </a:rPr>
              <a:t>So the king of Egypt summoned the midwives and said to them, "Why have you done this, and allowed the boys to live?"  </a:t>
            </a:r>
            <a:r>
              <a:rPr lang="en-US" sz="2800" b="1" i="1" baseline="30000" dirty="0">
                <a:effectLst>
                  <a:outerShdw blurRad="38100" dist="38100" dir="2700000" algn="tl">
                    <a:srgbClr val="000000">
                      <a:alpha val="43137"/>
                    </a:srgbClr>
                  </a:outerShdw>
                </a:effectLst>
              </a:rPr>
              <a:t>19 </a:t>
            </a:r>
            <a:r>
              <a:rPr lang="en-US" sz="2800" b="1" i="1" dirty="0">
                <a:effectLst>
                  <a:outerShdw blurRad="38100" dist="38100" dir="2700000" algn="tl">
                    <a:srgbClr val="000000">
                      <a:alpha val="43137"/>
                    </a:srgbClr>
                  </a:outerShdw>
                </a:effectLst>
              </a:rPr>
              <a:t>The midwives said to Pharaoh, "Because the Hebrew women are not like the Egyptian women; for they are vigorous and give birth before the midwife comes to them."  </a:t>
            </a:r>
            <a:r>
              <a:rPr lang="en-US" sz="2800" b="1" i="1" baseline="30000" dirty="0">
                <a:effectLst>
                  <a:outerShdw blurRad="38100" dist="38100" dir="2700000" algn="tl">
                    <a:srgbClr val="000000">
                      <a:alpha val="43137"/>
                    </a:srgbClr>
                  </a:outerShdw>
                </a:effectLst>
              </a:rPr>
              <a:t>20 </a:t>
            </a:r>
            <a:r>
              <a:rPr lang="en-US" sz="2800" b="1" i="1" dirty="0">
                <a:effectLst>
                  <a:outerShdw blurRad="38100" dist="38100" dir="2700000" algn="tl">
                    <a:srgbClr val="000000">
                      <a:alpha val="43137"/>
                    </a:srgbClr>
                  </a:outerShdw>
                </a:effectLst>
              </a:rPr>
              <a:t>So God dealt well with the midwives; and the people multiplied and became very strong.  </a:t>
            </a:r>
            <a:r>
              <a:rPr lang="en-US" sz="2800" b="1" i="1" baseline="30000" dirty="0">
                <a:effectLst>
                  <a:outerShdw blurRad="38100" dist="38100" dir="2700000" algn="tl">
                    <a:srgbClr val="000000">
                      <a:alpha val="43137"/>
                    </a:srgbClr>
                  </a:outerShdw>
                </a:effectLst>
              </a:rPr>
              <a:t>21 </a:t>
            </a:r>
            <a:r>
              <a:rPr lang="en-US" sz="2800" b="1" i="1" dirty="0">
                <a:effectLst>
                  <a:outerShdw blurRad="38100" dist="38100" dir="2700000" algn="tl">
                    <a:srgbClr val="000000">
                      <a:alpha val="43137"/>
                    </a:srgbClr>
                  </a:outerShdw>
                </a:effectLst>
              </a:rPr>
              <a:t>And because the midwives feared God, he gave them families.  </a:t>
            </a:r>
            <a:r>
              <a:rPr lang="en-US" sz="2800" b="1" i="1" baseline="30000" dirty="0">
                <a:effectLst>
                  <a:outerShdw blurRad="38100" dist="38100" dir="2700000" algn="tl">
                    <a:srgbClr val="000000">
                      <a:alpha val="43137"/>
                    </a:srgbClr>
                  </a:outerShdw>
                </a:effectLst>
              </a:rPr>
              <a:t>22 </a:t>
            </a:r>
            <a:r>
              <a:rPr lang="en-US" sz="2800" b="1" i="1" dirty="0">
                <a:effectLst>
                  <a:outerShdw blurRad="38100" dist="38100" dir="2700000" algn="tl">
                    <a:srgbClr val="000000">
                      <a:alpha val="43137"/>
                    </a:srgbClr>
                  </a:outerShdw>
                </a:effectLst>
              </a:rPr>
              <a:t>Then Pharaoh commanded all his people, "Every boy that is born to the Hebrews you shall throw into the Nile, but you shall let every girl live."  </a:t>
            </a:r>
            <a:endParaRPr lang="en-US" sz="2800" b="1" dirty="0">
              <a:effectLst>
                <a:outerShdw blurRad="38100" dist="38100" dir="2700000" algn="tl">
                  <a:srgbClr val="000000">
                    <a:alpha val="43137"/>
                  </a:srgbClr>
                </a:outerShdw>
              </a:effectLst>
            </a:endParaRPr>
          </a:p>
          <a:p>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60860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6032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5:9-13)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06207" y="777875"/>
            <a:ext cx="8458200" cy="6555641"/>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9</a:t>
            </a:r>
            <a:r>
              <a:rPr lang="en-US" sz="2800" b="1" i="1" dirty="0">
                <a:effectLst>
                  <a:outerShdw blurRad="38100" dist="38100" dir="2700000" algn="tl">
                    <a:srgbClr val="000000">
                      <a:alpha val="43137"/>
                    </a:srgbClr>
                  </a:outerShdw>
                </a:effectLst>
              </a:rPr>
              <a:t>If we receive human testimony, the testimony of God is greater; for this is the testimony of God that he has testified to his Son. </a:t>
            </a:r>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Those who believe in the Son of God have the testimony in their hearts. Those who do not believe in God have made him a liar by not believing in the testimony that God has given concerning his Son.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And this is the testimony: God gave us eternal life, and this life is in his Son. </a:t>
            </a:r>
            <a:r>
              <a:rPr lang="en-US" sz="2800" b="1" i="1" baseline="30000" dirty="0">
                <a:effectLst>
                  <a:outerShdw blurRad="38100" dist="38100" dir="2700000" algn="tl">
                    <a:srgbClr val="000000">
                      <a:alpha val="43137"/>
                    </a:srgbClr>
                  </a:outerShdw>
                </a:effectLst>
              </a:rPr>
              <a:t>12</a:t>
            </a:r>
            <a:r>
              <a:rPr lang="en-US" sz="2800" b="1" i="1" dirty="0">
                <a:effectLst>
                  <a:outerShdw blurRad="38100" dist="38100" dir="2700000" algn="tl">
                    <a:srgbClr val="000000">
                      <a:alpha val="43137"/>
                    </a:srgbClr>
                  </a:outerShdw>
                </a:effectLst>
              </a:rPr>
              <a:t>Whoever has the Son has life; whoever does not have the Son of God does not have life.</a:t>
            </a:r>
          </a:p>
          <a:p>
            <a:r>
              <a:rPr lang="en-US" sz="2800" b="1" i="1" baseline="30000" dirty="0">
                <a:effectLst>
                  <a:outerShdw blurRad="38100" dist="38100" dir="2700000" algn="tl">
                    <a:srgbClr val="000000">
                      <a:alpha val="43137"/>
                    </a:srgbClr>
                  </a:outerShdw>
                </a:effectLst>
              </a:rPr>
              <a:t>	13</a:t>
            </a:r>
            <a:r>
              <a:rPr lang="en-US" sz="2800" b="1" i="1" dirty="0">
                <a:effectLst>
                  <a:outerShdw blurRad="38100" dist="38100" dir="2700000" algn="tl">
                    <a:srgbClr val="000000">
                      <a:alpha val="43137"/>
                    </a:srgbClr>
                  </a:outerShdw>
                </a:effectLst>
              </a:rPr>
              <a:t>I write these things to you who believe in the name of the Son of God, so that you may know that you have eternal life.</a:t>
            </a: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918E3-03FE-4A16-8723-825574700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8600"/>
            <a:ext cx="12327467" cy="7086600"/>
          </a:xfrm>
          <a:prstGeom prst="rect">
            <a:avLst/>
          </a:prstGeom>
        </p:spPr>
      </p:pic>
      <p:sp>
        <p:nvSpPr>
          <p:cNvPr id="801794" name="Rectangle 2"/>
          <p:cNvSpPr>
            <a:spLocks noChangeArrowheads="1"/>
          </p:cNvSpPr>
          <p:nvPr/>
        </p:nvSpPr>
        <p:spPr bwMode="auto">
          <a:xfrm>
            <a:off x="703790" y="2209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rPr>
              <a:t>(Exodus 1:8-22 </a:t>
            </a:r>
            <a:r>
              <a:rPr lang="en-US" sz="2400" i="1" dirty="0">
                <a:solidFill>
                  <a:schemeClr val="tx1"/>
                </a:solidFill>
                <a:effectLst/>
              </a:rPr>
              <a:t>and</a:t>
            </a:r>
            <a:r>
              <a:rPr lang="en-US" sz="2400" i="1" dirty="0">
                <a:solidFill>
                  <a:srgbClr val="00FFFF"/>
                </a:solidFill>
                <a:effectLst/>
              </a:rPr>
              <a:t> I John 5:9-13)</a:t>
            </a:r>
            <a:r>
              <a:rPr lang="en-US" i="1" dirty="0">
                <a:effectLst/>
              </a:rPr>
              <a:t> </a:t>
            </a:r>
          </a:p>
          <a:p>
            <a:r>
              <a:rPr lang="en-US" sz="2800" i="1" dirty="0">
                <a:effectLst/>
              </a:rPr>
              <a:t>A Testimony of Life</a:t>
            </a:r>
            <a:endParaRPr lang="en-US" sz="2800" i="1" dirty="0">
              <a:solidFill>
                <a:srgbClr val="00FFFF"/>
              </a:solidFill>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7" name="Picture 6">
            <a:extLst>
              <a:ext uri="{FF2B5EF4-FFF2-40B4-BE49-F238E27FC236}">
                <a16:creationId xmlns:a16="http://schemas.microsoft.com/office/drawing/2014/main" id="{94527890-1285-4584-BFAE-A77A015F8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23" y="1752600"/>
            <a:ext cx="4379060" cy="5555933"/>
          </a:xfrm>
          <a:prstGeom prst="rect">
            <a:avLst/>
          </a:prstGeom>
        </p:spPr>
      </p:pic>
      <p:sp>
        <p:nvSpPr>
          <p:cNvPr id="12" name="Rectangle 2">
            <a:extLst>
              <a:ext uri="{FF2B5EF4-FFF2-40B4-BE49-F238E27FC236}">
                <a16:creationId xmlns:a16="http://schemas.microsoft.com/office/drawing/2014/main" id="{4ABD6404-A6E9-47B8-860F-8A6F7D3B860F}"/>
              </a:ext>
            </a:extLst>
          </p:cNvPr>
          <p:cNvSpPr>
            <a:spLocks noChangeArrowheads="1"/>
          </p:cNvSpPr>
          <p:nvPr/>
        </p:nvSpPr>
        <p:spPr bwMode="auto">
          <a:xfrm>
            <a:off x="5410200" y="1920135"/>
            <a:ext cx="2971800" cy="98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800" b="0" i="1" u="sng" dirty="0">
                <a:solidFill>
                  <a:schemeClr val="tx1"/>
                </a:solidFill>
                <a:effectLst>
                  <a:outerShdw blurRad="38100" dist="38100" dir="2700000" algn="tl">
                    <a:srgbClr val="000000">
                      <a:alpha val="43137"/>
                    </a:srgbClr>
                  </a:outerShdw>
                </a:effectLst>
                <a:cs typeface="Times New Roman" pitchFamily="18" charset="0"/>
              </a:rPr>
              <a:t>Irena Sendler</a:t>
            </a:r>
          </a:p>
          <a:p>
            <a:r>
              <a:rPr lang="en-US" sz="2800" b="0" i="1" dirty="0">
                <a:solidFill>
                  <a:schemeClr val="tx1"/>
                </a:solidFill>
                <a:effectLst>
                  <a:outerShdw blurRad="38100" dist="38100" dir="2700000" algn="tl">
                    <a:srgbClr val="000000">
                      <a:alpha val="43137"/>
                    </a:srgbClr>
                  </a:outerShdw>
                </a:effectLst>
                <a:cs typeface="Times New Roman" pitchFamily="18" charset="0"/>
              </a:rPr>
              <a:t>(1910-2008)</a:t>
            </a:r>
          </a:p>
        </p:txBody>
      </p:sp>
      <p:pic>
        <p:nvPicPr>
          <p:cNvPr id="3" name="Picture 2">
            <a:extLst>
              <a:ext uri="{FF2B5EF4-FFF2-40B4-BE49-F238E27FC236}">
                <a16:creationId xmlns:a16="http://schemas.microsoft.com/office/drawing/2014/main" id="{FF4D8855-6B3A-4698-AB05-AB045E849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907717"/>
            <a:ext cx="2895600" cy="4003167"/>
          </a:xfrm>
          <a:prstGeom prst="rect">
            <a:avLst/>
          </a:prstGeom>
        </p:spPr>
      </p:pic>
      <p:sp>
        <p:nvSpPr>
          <p:cNvPr id="9" name="Rectangle 2">
            <a:extLst>
              <a:ext uri="{FF2B5EF4-FFF2-40B4-BE49-F238E27FC236}">
                <a16:creationId xmlns:a16="http://schemas.microsoft.com/office/drawing/2014/main" id="{F560B770-F51D-4821-911A-06E6E1BD281F}"/>
              </a:ext>
            </a:extLst>
          </p:cNvPr>
          <p:cNvSpPr>
            <a:spLocks noChangeArrowheads="1"/>
          </p:cNvSpPr>
          <p:nvPr/>
        </p:nvSpPr>
        <p:spPr bwMode="auto">
          <a:xfrm>
            <a:off x="846854" y="367999"/>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rPr>
              <a:t>(Exodus 1:8-22 </a:t>
            </a:r>
            <a:r>
              <a:rPr lang="en-US" sz="2400" i="1" dirty="0">
                <a:solidFill>
                  <a:schemeClr val="tx1"/>
                </a:solidFill>
                <a:effectLst/>
              </a:rPr>
              <a:t>and</a:t>
            </a:r>
            <a:r>
              <a:rPr lang="en-US" sz="2400" i="1" dirty="0">
                <a:solidFill>
                  <a:srgbClr val="00FFFF"/>
                </a:solidFill>
                <a:effectLst/>
              </a:rPr>
              <a:t> I John 5:9-13)</a:t>
            </a:r>
            <a:r>
              <a:rPr lang="en-US" i="1" dirty="0">
                <a:effectLst/>
              </a:rPr>
              <a:t> </a:t>
            </a:r>
          </a:p>
          <a:p>
            <a:pPr algn="r"/>
            <a:r>
              <a:rPr lang="en-US" sz="2800" i="1" dirty="0">
                <a:solidFill>
                  <a:srgbClr val="FF0000"/>
                </a:solidFill>
                <a:effectLst/>
              </a:rPr>
              <a:t>A Testimony of Life</a:t>
            </a:r>
          </a:p>
        </p:txBody>
      </p:sp>
    </p:spTree>
    <p:extLst>
      <p:ext uri="{BB962C8B-B14F-4D97-AF65-F5344CB8AC3E}">
        <p14:creationId xmlns:p14="http://schemas.microsoft.com/office/powerpoint/2010/main" val="1029576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12" name="Rectangle 2">
            <a:extLst>
              <a:ext uri="{FF2B5EF4-FFF2-40B4-BE49-F238E27FC236}">
                <a16:creationId xmlns:a16="http://schemas.microsoft.com/office/drawing/2014/main" id="{4ABD6404-A6E9-47B8-860F-8A6F7D3B860F}"/>
              </a:ext>
            </a:extLst>
          </p:cNvPr>
          <p:cNvSpPr>
            <a:spLocks noChangeArrowheads="1"/>
          </p:cNvSpPr>
          <p:nvPr/>
        </p:nvSpPr>
        <p:spPr bwMode="auto">
          <a:xfrm>
            <a:off x="5307225" y="3424237"/>
            <a:ext cx="2971800" cy="98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800" b="0" i="1" u="sng" dirty="0">
                <a:solidFill>
                  <a:schemeClr val="tx1"/>
                </a:solidFill>
                <a:effectLst>
                  <a:outerShdw blurRad="38100" dist="38100" dir="2700000" algn="tl">
                    <a:srgbClr val="000000">
                      <a:alpha val="43137"/>
                    </a:srgbClr>
                  </a:outerShdw>
                </a:effectLst>
                <a:cs typeface="Times New Roman" pitchFamily="18" charset="0"/>
              </a:rPr>
              <a:t>Irena Sendler</a:t>
            </a:r>
          </a:p>
          <a:p>
            <a:r>
              <a:rPr lang="en-US" sz="2800" b="0" i="1" dirty="0">
                <a:solidFill>
                  <a:schemeClr val="tx1"/>
                </a:solidFill>
                <a:effectLst>
                  <a:outerShdw blurRad="38100" dist="38100" dir="2700000" algn="tl">
                    <a:srgbClr val="000000">
                      <a:alpha val="43137"/>
                    </a:srgbClr>
                  </a:outerShdw>
                </a:effectLst>
                <a:cs typeface="Times New Roman" pitchFamily="18" charset="0"/>
              </a:rPr>
              <a:t>(1910-2008)</a:t>
            </a:r>
          </a:p>
        </p:txBody>
      </p:sp>
      <p:pic>
        <p:nvPicPr>
          <p:cNvPr id="9" name="Picture 8">
            <a:extLst>
              <a:ext uri="{FF2B5EF4-FFF2-40B4-BE49-F238E27FC236}">
                <a16:creationId xmlns:a16="http://schemas.microsoft.com/office/drawing/2014/main" id="{E4467996-962B-45B6-BA52-A0C8BE88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00"/>
            <a:ext cx="3657600" cy="4832732"/>
          </a:xfrm>
          <a:prstGeom prst="rect">
            <a:avLst/>
          </a:prstGeom>
        </p:spPr>
      </p:pic>
      <p:sp>
        <p:nvSpPr>
          <p:cNvPr id="7" name="Rectangle 2">
            <a:extLst>
              <a:ext uri="{FF2B5EF4-FFF2-40B4-BE49-F238E27FC236}">
                <a16:creationId xmlns:a16="http://schemas.microsoft.com/office/drawing/2014/main" id="{26E51748-C037-4758-8DDD-92534346EF3E}"/>
              </a:ext>
            </a:extLst>
          </p:cNvPr>
          <p:cNvSpPr>
            <a:spLocks noChangeArrowheads="1"/>
          </p:cNvSpPr>
          <p:nvPr/>
        </p:nvSpPr>
        <p:spPr bwMode="auto">
          <a:xfrm>
            <a:off x="933448" y="685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rPr>
              <a:t>(Exodus 1:8-22 </a:t>
            </a:r>
            <a:r>
              <a:rPr lang="en-US" sz="2400" i="1" dirty="0">
                <a:solidFill>
                  <a:schemeClr val="tx1"/>
                </a:solidFill>
                <a:effectLst/>
              </a:rPr>
              <a:t>and</a:t>
            </a:r>
            <a:r>
              <a:rPr lang="en-US" sz="2400" i="1" dirty="0">
                <a:solidFill>
                  <a:srgbClr val="00FFFF"/>
                </a:solidFill>
                <a:effectLst/>
              </a:rPr>
              <a:t> I John 5:9-13)</a:t>
            </a:r>
            <a:r>
              <a:rPr lang="en-US" i="1" dirty="0">
                <a:effectLst/>
              </a:rPr>
              <a:t> </a:t>
            </a:r>
          </a:p>
          <a:p>
            <a:pPr algn="r"/>
            <a:r>
              <a:rPr lang="en-US" sz="2800" i="1" dirty="0">
                <a:solidFill>
                  <a:srgbClr val="FF0000"/>
                </a:solidFill>
                <a:effectLst/>
              </a:rPr>
              <a:t>A Testimony of Life</a:t>
            </a:r>
          </a:p>
        </p:txBody>
      </p:sp>
    </p:spTree>
    <p:extLst>
      <p:ext uri="{BB962C8B-B14F-4D97-AF65-F5344CB8AC3E}">
        <p14:creationId xmlns:p14="http://schemas.microsoft.com/office/powerpoint/2010/main" val="26081274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ED11F1-74F1-4401-8675-DC757690F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733867" cy="71628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263 “All Hail the Power of Jesus’ Name”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All hail the power of Jesus'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angels prostrate fall;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bring forth the royal diadem,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Bring forth the royal diadem,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76036" y="493713"/>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04800" y="1752600"/>
            <a:ext cx="8534400" cy="5201424"/>
          </a:xfrm>
          <a:prstGeom prst="rect">
            <a:avLst/>
          </a:prstGeom>
        </p:spPr>
        <p:txBody>
          <a:bodyPr wrap="square">
            <a:spAutoFit/>
          </a:bodyPr>
          <a:lstStyle/>
          <a:p>
            <a:r>
              <a:rPr lang="en-US" sz="2000" b="1" i="1" dirty="0">
                <a:effectLst>
                  <a:outerShdw blurRad="38100" dist="38100" dir="2700000" algn="tl">
                    <a:srgbClr val="000000">
                      <a:alpha val="43137"/>
                    </a:srgbClr>
                  </a:outerShdw>
                </a:effectLst>
              </a:rPr>
              <a:t>(Based on Ephesians 1:15-20)</a:t>
            </a:r>
            <a:endParaRPr lang="en-US" sz="2000" i="1"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The risen Christ has granted us a spirit of wisdom and revelation of our faith.</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With the eyes of our hearts enlightened, </a:t>
            </a:r>
          </a:p>
          <a:p>
            <a:r>
              <a:rPr lang="en-US" sz="2800" b="1" i="1" dirty="0">
                <a:solidFill>
                  <a:srgbClr val="FFFF00"/>
                </a:solidFill>
                <a:effectLst>
                  <a:outerShdw blurRad="38100" dist="38100" dir="2700000" algn="tl">
                    <a:srgbClr val="000000">
                      <a:alpha val="43137"/>
                    </a:srgbClr>
                  </a:outerShdw>
                </a:effectLst>
              </a:rPr>
              <a:t>	we see the greatness of Christ’s power at 	work. God has put this power to work in 	Christ when God raised his son from the 	dead, who is now seated at the heavenly 	throne.                                </a:t>
            </a:r>
          </a:p>
          <a:p>
            <a:r>
              <a:rPr lang="en-US" sz="2800" i="1" dirty="0">
                <a:effectLst>
                  <a:outerShdw blurRad="38100" dist="38100" dir="2700000" algn="tl">
                    <a:srgbClr val="000000">
                      <a:alpha val="43137"/>
                    </a:srgbClr>
                  </a:outerShdw>
                </a:effectLst>
              </a:rPr>
              <a:t>Let us join our hearts, sing praises and worship in God’s name.  </a:t>
            </a:r>
            <a:r>
              <a:rPr lang="en-US" sz="2800" i="1" dirty="0"/>
              <a:t> </a:t>
            </a:r>
            <a:endParaRPr lang="en-US" sz="2800" dirty="0"/>
          </a:p>
          <a:p>
            <a:endParaRPr lang="en-US" sz="32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90228-0810-4628-A1BC-41F379F08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733867" cy="71628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263 “All Hail the Power of Jesus’ Name”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55813" y="1797040"/>
            <a:ext cx="8914960"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Ye chosen seed of Israel's race,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 ransomed from the fall,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hail him who saves you by his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Hail him who saves you by his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63268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326A8-24F6-45CC-A596-ADE08D01E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733867" cy="71628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263 “All Hail the Power of Jesus’ Name”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393954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Let every kindred, every tribe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 this terrestrial ball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him all majesty ascribe,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him all majesty ascribe,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400280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799338-F86F-4C94-863D-83177C855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733867" cy="71628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263 “All Hail the Power of Jesus’ Name”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that with yonder sacred throng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at his feet may fall!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We'll join the everlasting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We'll join the everlasting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him Lord of all!</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701072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4324261"/>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marL="342900" lvl="0" indent="-342900">
              <a:buFont typeface="Arial" panose="020B0604020202020204" pitchFamily="34" charset="0"/>
              <a:buChar char="•"/>
            </a:pPr>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a:p>
            <a:pPr lvl="0"/>
            <a:endParaRPr lang="en-US" sz="2750" dirty="0"/>
          </a:p>
          <a:p>
            <a:pPr marL="457200" lvl="0" indent="-457200">
              <a:buFont typeface="Arial" panose="020B0604020202020204" pitchFamily="34" charset="0"/>
              <a:buChar char="•"/>
            </a:pPr>
            <a:r>
              <a:rPr lang="en-US" sz="2750" dirty="0"/>
              <a:t>Guest Speaker next Sunday: </a:t>
            </a:r>
            <a:r>
              <a:rPr lang="en-US" sz="2750" b="1" i="1" dirty="0">
                <a:solidFill>
                  <a:srgbClr val="FFFF00"/>
                </a:solidFill>
              </a:rPr>
              <a:t>Rev. Dr. </a:t>
            </a:r>
            <a:r>
              <a:rPr lang="en-US" sz="2750" b="1" i="1" dirty="0" err="1">
                <a:solidFill>
                  <a:srgbClr val="FFFF00"/>
                </a:solidFill>
              </a:rPr>
              <a:t>Cheni</a:t>
            </a:r>
            <a:r>
              <a:rPr lang="en-US" sz="2750" b="1" i="1" dirty="0">
                <a:solidFill>
                  <a:srgbClr val="FFFF00"/>
                </a:solidFill>
              </a:rPr>
              <a:t> </a:t>
            </a:r>
            <a:r>
              <a:rPr lang="en-US" sz="2750" b="1" i="1" dirty="0" err="1">
                <a:solidFill>
                  <a:srgbClr val="FFFF00"/>
                </a:solidFill>
              </a:rPr>
              <a:t>Khonge</a:t>
            </a:r>
            <a:endParaRPr lang="en-US" sz="2750" b="1" i="1" dirty="0">
              <a:solidFill>
                <a:srgbClr val="FFFF00"/>
              </a:solidFill>
            </a:endParaRPr>
          </a:p>
        </p:txBody>
      </p:sp>
    </p:spTree>
    <p:extLst>
      <p:ext uri="{BB962C8B-B14F-4D97-AF65-F5344CB8AC3E}">
        <p14:creationId xmlns:p14="http://schemas.microsoft.com/office/powerpoint/2010/main" val="345446110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319216" y="1981200"/>
            <a:ext cx="9144000" cy="3970318"/>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Lord, on this day set aside to honor and remember mothers, </a:t>
            </a:r>
          </a:p>
          <a:p>
            <a:r>
              <a:rPr lang="en-US" sz="2800" b="1" i="1" dirty="0">
                <a:effectLst>
                  <a:outerShdw blurRad="38100" dist="38100" dir="2700000" algn="tl">
                    <a:srgbClr val="000000">
                      <a:alpha val="43137"/>
                    </a:srgbClr>
                  </a:outerShdw>
                </a:effectLst>
              </a:rPr>
              <a:t>we give you thanks for our mothers. </a:t>
            </a:r>
          </a:p>
          <a:p>
            <a:r>
              <a:rPr lang="en-US" sz="2800" b="1" i="1" dirty="0">
                <a:effectLst>
                  <a:outerShdw blurRad="38100" dist="38100" dir="2700000" algn="tl">
                    <a:srgbClr val="000000">
                      <a:alpha val="43137"/>
                    </a:srgbClr>
                  </a:outerShdw>
                </a:effectLst>
              </a:rPr>
              <a:t>We are grateful that you chose to give us life through them, </a:t>
            </a:r>
          </a:p>
          <a:p>
            <a:r>
              <a:rPr lang="en-US" sz="2800" b="1" i="1" dirty="0">
                <a:effectLst>
                  <a:outerShdw blurRad="38100" dist="38100" dir="2700000" algn="tl">
                    <a:srgbClr val="000000">
                      <a:alpha val="43137"/>
                    </a:srgbClr>
                  </a:outerShdw>
                </a:effectLst>
              </a:rPr>
              <a:t>and that they received the gift of life from you, </a:t>
            </a:r>
          </a:p>
          <a:p>
            <a:r>
              <a:rPr lang="en-US" sz="2800" b="1" i="1" dirty="0">
                <a:effectLst>
                  <a:outerShdw blurRad="38100" dist="38100" dir="2700000" algn="tl">
                    <a:srgbClr val="000000">
                      <a:alpha val="43137"/>
                    </a:srgbClr>
                  </a:outerShdw>
                </a:effectLst>
              </a:rPr>
              <a:t>and gave it to us. </a:t>
            </a:r>
          </a:p>
          <a:p>
            <a:r>
              <a:rPr lang="en-US" sz="2800" b="1" i="1" dirty="0">
                <a:effectLst>
                  <a:outerShdw blurRad="38100" dist="38100" dir="2700000" algn="tl">
                    <a:srgbClr val="000000">
                      <a:alpha val="43137"/>
                    </a:srgbClr>
                  </a:outerShdw>
                </a:effectLst>
              </a:rPr>
              <a:t>Thank you for the sacrifices they made </a:t>
            </a:r>
          </a:p>
          <a:p>
            <a:r>
              <a:rPr lang="en-US" sz="2800" b="1" i="1" dirty="0">
                <a:effectLst>
                  <a:outerShdw blurRad="38100" dist="38100" dir="2700000" algn="tl">
                    <a:srgbClr val="000000">
                      <a:alpha val="43137"/>
                    </a:srgbClr>
                  </a:outerShdw>
                </a:effectLst>
              </a:rPr>
              <a:t>in carrying us and giving us birth.</a:t>
            </a:r>
          </a:p>
        </p:txBody>
      </p:sp>
    </p:spTree>
    <p:extLst>
      <p:ext uri="{BB962C8B-B14F-4D97-AF65-F5344CB8AC3E}">
        <p14:creationId xmlns:p14="http://schemas.microsoft.com/office/powerpoint/2010/main" val="415198638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135924" y="1795249"/>
            <a:ext cx="9296400" cy="4832092"/>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We thank you for the women who raised us, </a:t>
            </a:r>
          </a:p>
          <a:p>
            <a:r>
              <a:rPr lang="en-US" sz="2800" b="1" i="1" dirty="0">
                <a:effectLst>
                  <a:outerShdw blurRad="38100" dist="38100" dir="2700000" algn="tl">
                    <a:srgbClr val="000000">
                      <a:alpha val="43137"/>
                    </a:srgbClr>
                  </a:outerShdw>
                </a:effectLst>
              </a:rPr>
              <a:t>who were our mothers in childhood. </a:t>
            </a:r>
          </a:p>
          <a:p>
            <a:r>
              <a:rPr lang="en-US" sz="2800" b="1" i="1" dirty="0">
                <a:effectLst>
                  <a:outerShdw blurRad="38100" dist="38100" dir="2700000" algn="tl">
                    <a:srgbClr val="000000">
                      <a:alpha val="43137"/>
                    </a:srgbClr>
                  </a:outerShdw>
                </a:effectLst>
              </a:rPr>
              <a:t>Whether birth mom, adopted mom, older sister, aunt, </a:t>
            </a:r>
          </a:p>
          <a:p>
            <a:r>
              <a:rPr lang="en-US" sz="2800" b="1" i="1" dirty="0">
                <a:effectLst>
                  <a:outerShdw blurRad="38100" dist="38100" dir="2700000" algn="tl">
                    <a:srgbClr val="000000">
                      <a:alpha val="43137"/>
                    </a:srgbClr>
                  </a:outerShdw>
                </a:effectLst>
              </a:rPr>
              <a:t>grandmother, stepmother or someone else, </a:t>
            </a:r>
          </a:p>
          <a:p>
            <a:r>
              <a:rPr lang="en-US" sz="2800" b="1" i="1" dirty="0">
                <a:effectLst>
                  <a:outerShdw blurRad="38100" dist="38100" dir="2700000" algn="tl">
                    <a:srgbClr val="000000">
                      <a:alpha val="43137"/>
                    </a:srgbClr>
                  </a:outerShdw>
                </a:effectLst>
              </a:rPr>
              <a:t>we thank you for those women </a:t>
            </a:r>
          </a:p>
          <a:p>
            <a:r>
              <a:rPr lang="en-US" sz="2800" b="1" i="1" dirty="0">
                <a:effectLst>
                  <a:outerShdw blurRad="38100" dist="38100" dir="2700000" algn="tl">
                    <a:srgbClr val="000000">
                      <a:alpha val="43137"/>
                    </a:srgbClr>
                  </a:outerShdw>
                </a:effectLst>
              </a:rPr>
              <a:t>who held us and fed us, </a:t>
            </a:r>
          </a:p>
          <a:p>
            <a:r>
              <a:rPr lang="en-US" sz="2800" b="1" i="1" dirty="0">
                <a:effectLst>
                  <a:outerShdw blurRad="38100" dist="38100" dir="2700000" algn="tl">
                    <a:srgbClr val="000000">
                      <a:alpha val="43137"/>
                    </a:srgbClr>
                  </a:outerShdw>
                </a:effectLst>
              </a:rPr>
              <a:t>who cared for us and kissed away our pain. </a:t>
            </a:r>
          </a:p>
          <a:p>
            <a:r>
              <a:rPr lang="en-US" sz="2800" b="1" i="1" dirty="0">
                <a:effectLst>
                  <a:outerShdw blurRad="38100" dist="38100" dir="2700000" algn="tl">
                    <a:srgbClr val="000000">
                      <a:alpha val="43137"/>
                    </a:srgbClr>
                  </a:outerShdw>
                </a:effectLst>
              </a:rPr>
              <a:t>We pray that our lives may reflect the love they showed us, </a:t>
            </a:r>
          </a:p>
          <a:p>
            <a:r>
              <a:rPr lang="en-US" sz="2800" b="1" i="1" dirty="0">
                <a:effectLst>
                  <a:outerShdw blurRad="38100" dist="38100" dir="2700000" algn="tl">
                    <a:srgbClr val="000000">
                      <a:alpha val="43137"/>
                    </a:srgbClr>
                  </a:outerShdw>
                </a:effectLst>
              </a:rPr>
              <a:t>and that they would be pleased to be called our moms.</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725753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0" y="1828800"/>
            <a:ext cx="9296400" cy="4401205"/>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We pray for moms whose children are grown.</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joy and satisfaction </a:t>
            </a:r>
          </a:p>
          <a:p>
            <a:r>
              <a:rPr lang="en-US" sz="2800" b="1" i="1" dirty="0">
                <a:solidFill>
                  <a:srgbClr val="FFFF00"/>
                </a:solidFill>
                <a:effectLst>
                  <a:outerShdw blurRad="38100" dist="38100" dir="2700000" algn="tl">
                    <a:srgbClr val="000000">
                      <a:alpha val="43137"/>
                    </a:srgbClr>
                  </a:outerShdw>
                </a:effectLst>
              </a:rPr>
              <a:t>	for a job well done. </a:t>
            </a:r>
          </a:p>
          <a:p>
            <a:r>
              <a:rPr lang="en-US" sz="2800" b="1" i="1" dirty="0">
                <a:effectLst>
                  <a:outerShdw blurRad="38100" dist="38100" dir="2700000" algn="tl">
                    <a:srgbClr val="000000">
                      <a:alpha val="43137"/>
                    </a:srgbClr>
                  </a:outerShdw>
                </a:effectLst>
              </a:rPr>
              <a:t>We pray for moms experiencing changes they could not predict.</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rest and peace </a:t>
            </a:r>
          </a:p>
          <a:p>
            <a:r>
              <a:rPr lang="en-US" sz="2800" b="1" i="1" dirty="0">
                <a:solidFill>
                  <a:srgbClr val="FFFF00"/>
                </a:solidFill>
                <a:effectLst>
                  <a:outerShdw blurRad="38100" dist="38100" dir="2700000" algn="tl">
                    <a:srgbClr val="000000">
                      <a:alpha val="43137"/>
                    </a:srgbClr>
                  </a:outerShdw>
                </a:effectLst>
              </a:rPr>
              <a:t>	as they trust you for the future.</a:t>
            </a:r>
          </a:p>
          <a:p>
            <a:r>
              <a:rPr lang="en-US" sz="2800" b="1" i="1" dirty="0">
                <a:effectLst>
                  <a:outerShdw blurRad="38100" dist="38100" dir="2700000" algn="tl">
                    <a:srgbClr val="000000">
                      <a:alpha val="43137"/>
                    </a:srgbClr>
                  </a:outerShdw>
                </a:effectLst>
              </a:rPr>
              <a:t>We pray for pregnant women who will soon be moms.</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patience and good counsel </a:t>
            </a:r>
          </a:p>
          <a:p>
            <a:r>
              <a:rPr lang="en-US" sz="2800" b="1" i="1" dirty="0">
                <a:solidFill>
                  <a:srgbClr val="FFFF00"/>
                </a:solidFill>
                <a:effectLst>
                  <a:outerShdw blurRad="38100" dist="38100" dir="2700000" algn="tl">
                    <a:srgbClr val="000000">
                      <a:alpha val="43137"/>
                    </a:srgbClr>
                  </a:outerShdw>
                </a:effectLst>
              </a:rPr>
              <a:t>	in the coming months.</a:t>
            </a:r>
          </a:p>
        </p:txBody>
      </p:sp>
    </p:spTree>
    <p:extLst>
      <p:ext uri="{BB962C8B-B14F-4D97-AF65-F5344CB8AC3E}">
        <p14:creationId xmlns:p14="http://schemas.microsoft.com/office/powerpoint/2010/main" val="1151300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152400" y="1881315"/>
            <a:ext cx="9144000" cy="4832092"/>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We pray for moms who face the demands of single parenthood.</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strength and wisdom.</a:t>
            </a:r>
          </a:p>
          <a:p>
            <a:r>
              <a:rPr lang="en-US" sz="2800" b="1" i="1" dirty="0">
                <a:effectLst>
                  <a:outerShdw blurRad="38100" dist="38100" dir="2700000" algn="tl">
                    <a:srgbClr val="000000">
                      <a:alpha val="43137"/>
                    </a:srgbClr>
                  </a:outerShdw>
                </a:effectLst>
              </a:rPr>
              <a:t>We pray for moms who enjoy financial abundance.</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time to share with their families.</a:t>
            </a:r>
          </a:p>
          <a:p>
            <a:r>
              <a:rPr lang="en-US" sz="2800" b="1" i="1" dirty="0">
                <a:effectLst>
                  <a:outerShdw blurRad="38100" dist="38100" dir="2700000" algn="tl">
                    <a:srgbClr val="000000">
                      <a:alpha val="43137"/>
                    </a:srgbClr>
                  </a:outerShdw>
                </a:effectLst>
              </a:rPr>
              <a:t>We pray for moms who are raising their children in poverty.</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relief and justice.</a:t>
            </a:r>
          </a:p>
          <a:p>
            <a:r>
              <a:rPr lang="en-US" sz="2800" b="1" i="1" dirty="0">
                <a:effectLst>
                  <a:outerShdw blurRad="38100" dist="38100" dir="2700000" algn="tl">
                    <a:srgbClr val="000000">
                      <a:alpha val="43137"/>
                    </a:srgbClr>
                  </a:outerShdw>
                </a:effectLst>
              </a:rPr>
              <a:t>We pray for step-moms.</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patience, understanding and love.</a:t>
            </a:r>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172741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609600" y="1660525"/>
            <a:ext cx="9906000" cy="5693866"/>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We pray for moms who are separated </a:t>
            </a:r>
          </a:p>
          <a:p>
            <a:r>
              <a:rPr lang="en-US" sz="2800" b="1" i="1" dirty="0">
                <a:effectLst>
                  <a:outerShdw blurRad="38100" dist="38100" dir="2700000" algn="tl">
                    <a:srgbClr val="000000">
                      <a:alpha val="43137"/>
                    </a:srgbClr>
                  </a:outerShdw>
                </a:effectLst>
              </a:rPr>
              <a:t>from their children.</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faith and hope. </a:t>
            </a:r>
          </a:p>
          <a:p>
            <a:r>
              <a:rPr lang="en-US" sz="2800" b="1" i="1" dirty="0">
                <a:effectLst>
                  <a:outerShdw blurRad="38100" dist="38100" dir="2700000" algn="tl">
                    <a:srgbClr val="000000">
                      <a:alpha val="43137"/>
                    </a:srgbClr>
                  </a:outerShdw>
                </a:effectLst>
              </a:rPr>
              <a:t>We pray for moms in marriages that are in crisis.</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support and insight.</a:t>
            </a:r>
          </a:p>
          <a:p>
            <a:r>
              <a:rPr lang="en-US" sz="2800" b="1" i="1" dirty="0">
                <a:effectLst>
                  <a:outerShdw blurRad="38100" dist="38100" dir="2700000" algn="tl">
                    <a:srgbClr val="000000">
                      <a:alpha val="43137"/>
                    </a:srgbClr>
                  </a:outerShdw>
                </a:effectLst>
              </a:rPr>
              <a:t>We pray for moms who gave up their children for adoption.</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peace and confidence </a:t>
            </a:r>
          </a:p>
          <a:p>
            <a:r>
              <a:rPr lang="en-US" sz="2800" b="1" i="1" dirty="0">
                <a:solidFill>
                  <a:srgbClr val="FFFF00"/>
                </a:solidFill>
                <a:effectLst>
                  <a:outerShdw blurRad="38100" dist="38100" dir="2700000" algn="tl">
                    <a:srgbClr val="000000">
                      <a:alpha val="43137"/>
                    </a:srgbClr>
                  </a:outerShdw>
                </a:effectLst>
              </a:rPr>
              <a:t>	as they trust in your providence.</a:t>
            </a:r>
          </a:p>
          <a:p>
            <a:r>
              <a:rPr lang="en-US" sz="2800" b="1" i="1" dirty="0">
                <a:effectLst>
                  <a:outerShdw blurRad="38100" dist="38100" dir="2700000" algn="tl">
                    <a:srgbClr val="000000">
                      <a:alpha val="43137"/>
                    </a:srgbClr>
                  </a:outerShdw>
                </a:effectLst>
              </a:rPr>
              <a:t>We pray for adoptive mothers.</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Grant them joy and gratitude </a:t>
            </a:r>
          </a:p>
          <a:p>
            <a:r>
              <a:rPr lang="en-US" sz="2800" b="1" i="1" dirty="0">
                <a:solidFill>
                  <a:srgbClr val="FFFF00"/>
                </a:solidFill>
                <a:effectLst>
                  <a:outerShdw blurRad="38100" dist="38100" dir="2700000" algn="tl">
                    <a:srgbClr val="000000">
                      <a:alpha val="43137"/>
                    </a:srgbClr>
                  </a:outerShdw>
                </a:effectLst>
              </a:rPr>
              <a:t>	for the gift you have provided.</a:t>
            </a: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285613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391297" y="1670822"/>
            <a:ext cx="8361406" cy="5724644"/>
          </a:xfrm>
          <a:prstGeom prst="rect">
            <a:avLst/>
          </a:prstGeom>
        </p:spPr>
        <p:txBody>
          <a:bodyPr wrap="square">
            <a:spAutoFit/>
          </a:bodyPr>
          <a:lstStyle/>
          <a:p>
            <a:r>
              <a:rPr lang="en-US" sz="2600" b="1" i="1" dirty="0">
                <a:effectLst>
                  <a:outerShdw blurRad="38100" dist="38100" dir="2700000" algn="tl">
                    <a:srgbClr val="000000">
                      <a:alpha val="43137"/>
                    </a:srgbClr>
                  </a:outerShdw>
                </a:effectLst>
              </a:rPr>
              <a:t>We pray for women who think about becoming mothers.</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Grant them wisdom and discernment.</a:t>
            </a:r>
            <a:endParaRPr lang="en-US" sz="2600" b="1" dirty="0">
              <a:solidFill>
                <a:srgbClr val="FFFF00"/>
              </a:solidFill>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We pray for women who desperately want, </a:t>
            </a:r>
          </a:p>
          <a:p>
            <a:r>
              <a:rPr lang="en-US" sz="2600" b="1" i="1" dirty="0">
                <a:effectLst>
                  <a:outerShdw blurRad="38100" dist="38100" dir="2700000" algn="tl">
                    <a:srgbClr val="000000">
                      <a:alpha val="43137"/>
                    </a:srgbClr>
                  </a:outerShdw>
                </a:effectLst>
              </a:rPr>
              <a:t>or wanted, to be mothers.</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Grant them grace to accept your timing.</a:t>
            </a:r>
            <a:endParaRPr lang="en-US" sz="2600" b="1" dirty="0">
              <a:solidFill>
                <a:srgbClr val="FFFF00"/>
              </a:solidFill>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We pray for women who have assumed </a:t>
            </a:r>
          </a:p>
          <a:p>
            <a:r>
              <a:rPr lang="en-US" sz="2600" b="1" i="1" dirty="0">
                <a:effectLst>
                  <a:outerShdw blurRad="38100" dist="38100" dir="2700000" algn="tl">
                    <a:srgbClr val="000000">
                      <a:alpha val="43137"/>
                    </a:srgbClr>
                  </a:outerShdw>
                </a:effectLst>
              </a:rPr>
              <a:t>the mother’s role in a child’s life.</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Grant them joy and the appreciation of others.</a:t>
            </a:r>
            <a:endParaRPr lang="en-US" sz="2600" b="1" dirty="0">
              <a:solidFill>
                <a:srgbClr val="FFFF00"/>
              </a:solidFill>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We pray for persons who are grieving the loss of their mother.</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Grant them comfort and hope in Christ’s 	resurrection.</a:t>
            </a:r>
            <a:endParaRPr lang="en-US" sz="2600" b="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935834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267 “Come, Christians Join to Sing”</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Christians, join to sing:</a:t>
            </a:r>
          </a:p>
          <a:p>
            <a:pPr algn="ctr"/>
            <a:r>
              <a:rPr lang="en-US" sz="3600" b="1" i="1" dirty="0">
                <a:effectLst>
                  <a:outerShdw blurRad="38100" dist="38100" dir="2700000" algn="tl">
                    <a:srgbClr val="000000">
                      <a:alpha val="43137"/>
                    </a:srgbClr>
                  </a:outerShdw>
                </a:effectLst>
              </a:rPr>
              <a:t>Alleluia! Amen!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Loud praise to Christ our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all, with heart and voice,</a:t>
            </a:r>
          </a:p>
          <a:p>
            <a:pPr algn="ctr"/>
            <a:r>
              <a:rPr lang="en-US" sz="3600" b="1" i="1" dirty="0">
                <a:effectLst>
                  <a:outerShdw blurRad="38100" dist="38100" dir="2700000" algn="tl">
                    <a:srgbClr val="000000">
                      <a:alpha val="43137"/>
                    </a:srgbClr>
                  </a:outerShdw>
                </a:effectLst>
              </a:rPr>
              <a:t>Before his throne rejoice;</a:t>
            </a:r>
          </a:p>
          <a:p>
            <a:pPr algn="ctr"/>
            <a:r>
              <a:rPr lang="en-US" sz="3600" b="1" i="1" dirty="0">
                <a:effectLst>
                  <a:outerShdw blurRad="38100" dist="38100" dir="2700000" algn="tl">
                    <a:srgbClr val="000000">
                      <a:alpha val="43137"/>
                    </a:srgbClr>
                  </a:outerShdw>
                </a:effectLst>
              </a:rPr>
              <a:t>Praise is his gracious choice: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135924" y="1660525"/>
            <a:ext cx="9008076" cy="5693866"/>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Lord, we thank you for the gift of motherhood. </a:t>
            </a:r>
          </a:p>
          <a:p>
            <a:r>
              <a:rPr lang="en-US" sz="2800" b="1" i="1" dirty="0">
                <a:effectLst>
                  <a:outerShdw blurRad="38100" dist="38100" dir="2700000" algn="tl">
                    <a:srgbClr val="000000">
                      <a:alpha val="43137"/>
                    </a:srgbClr>
                  </a:outerShdw>
                </a:effectLst>
              </a:rPr>
              <a:t>We thank you for the many examples of faithful mothers in scripture, like Sarah, Leah, Rachel, Hannah, Elizabeth, Priscilla, Lydia, Eunice and Lois. </a:t>
            </a:r>
          </a:p>
          <a:p>
            <a:r>
              <a:rPr lang="en-US" sz="2800" b="1" i="1" dirty="0">
                <a:effectLst>
                  <a:outerShdw blurRad="38100" dist="38100" dir="2700000" algn="tl">
                    <a:srgbClr val="000000">
                      <a:alpha val="43137"/>
                    </a:srgbClr>
                  </a:outerShdw>
                </a:effectLst>
              </a:rPr>
              <a:t> </a:t>
            </a:r>
          </a:p>
          <a:p>
            <a:r>
              <a:rPr lang="en-US" sz="2800" b="1" i="1" dirty="0">
                <a:effectLst>
                  <a:outerShdw blurRad="38100" dist="38100" dir="2700000" algn="tl">
                    <a:srgbClr val="000000">
                      <a:alpha val="43137"/>
                    </a:srgbClr>
                  </a:outerShdw>
                </a:effectLst>
              </a:rPr>
              <a:t>We are mindful this day of all these women, </a:t>
            </a:r>
          </a:p>
          <a:p>
            <a:r>
              <a:rPr lang="en-US" sz="2800" b="1" i="1" dirty="0">
                <a:effectLst>
                  <a:outerShdw blurRad="38100" dist="38100" dir="2700000" algn="tl">
                    <a:srgbClr val="000000">
                      <a:alpha val="43137"/>
                    </a:srgbClr>
                  </a:outerShdw>
                </a:effectLst>
              </a:rPr>
              <a:t>and especially Mary the mother of our Lord Jesus Christ, who had the courage in faith to say “yes” to your calling. </a:t>
            </a:r>
          </a:p>
          <a:p>
            <a:endParaRPr lang="en-US" sz="2800" b="1" i="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May these women gathered here today emulate these examples of faith. </a:t>
            </a: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952254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 Litany of Prayer for Mother’s Day</a:t>
            </a:r>
          </a:p>
        </p:txBody>
      </p:sp>
      <p:sp>
        <p:nvSpPr>
          <p:cNvPr id="5" name="Rectangle 4">
            <a:extLst>
              <a:ext uri="{FF2B5EF4-FFF2-40B4-BE49-F238E27FC236}">
                <a16:creationId xmlns:a16="http://schemas.microsoft.com/office/drawing/2014/main" id="{2E3F41B3-0D5B-4D8D-ACC8-CCFD629F72D9}"/>
              </a:ext>
            </a:extLst>
          </p:cNvPr>
          <p:cNvSpPr/>
          <p:nvPr/>
        </p:nvSpPr>
        <p:spPr>
          <a:xfrm>
            <a:off x="525162" y="1874728"/>
            <a:ext cx="7636476" cy="3539430"/>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And may they model for all the rest of us what it means to be your disciple.  Bless them on this special day; in the name of Jesus Christ, who taught us to pray saying…</a:t>
            </a:r>
          </a:p>
          <a:p>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“Our Father, who arts in heaven….” Amen.</a:t>
            </a: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7012622"/>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#643 </a:t>
            </a:r>
            <a:r>
              <a:rPr lang="en-US" altLang="en-US" sz="2600" i="1" kern="0" dirty="0">
                <a:solidFill>
                  <a:srgbClr val="66FF33"/>
                </a:solidFill>
                <a:effectLst>
                  <a:outerShdw blurRad="38100" dist="38100" dir="2700000" algn="tl">
                    <a:srgbClr val="000000">
                      <a:alpha val="43137"/>
                    </a:srgbClr>
                  </a:outerShdw>
                </a:effectLst>
              </a:rPr>
              <a:t>“Now Thank We All Our God”</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thank we all our God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heart and hands and voices,</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wondrous things hath done,</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whom this world rejoices;</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from our mothers' arms,</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hath blessed us on our way</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countless gifts of love,</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still is ours today.</a:t>
            </a:r>
            <a:endParaRPr lang="en-US" altLang="en-US" sz="36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266343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#643 </a:t>
            </a:r>
            <a:r>
              <a:rPr lang="en-US" altLang="en-US" sz="2600" i="1" kern="0" dirty="0">
                <a:solidFill>
                  <a:srgbClr val="66FF33"/>
                </a:solidFill>
                <a:effectLst>
                  <a:outerShdw blurRad="38100" dist="38100" dir="2700000" algn="tl">
                    <a:srgbClr val="000000">
                      <a:alpha val="43137"/>
                    </a:srgbClr>
                  </a:outerShdw>
                </a:effectLst>
              </a:rPr>
              <a:t>“Now Thank We All Our God”</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O may this bounteous God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through all our life be near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ever joyful hearts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blessed peace to cheer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keep us in God's grace,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guide us when perplexed,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free us from all ills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in this world and the next.</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2215255"/>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#643 </a:t>
            </a:r>
            <a:r>
              <a:rPr lang="en-US" altLang="en-US" sz="2600" i="1" kern="0" dirty="0">
                <a:solidFill>
                  <a:srgbClr val="66FF33"/>
                </a:solidFill>
                <a:effectLst>
                  <a:outerShdw blurRad="38100" dist="38100" dir="2700000" algn="tl">
                    <a:srgbClr val="000000">
                      <a:alpha val="43137"/>
                    </a:srgbClr>
                  </a:outerShdw>
                </a:effectLst>
              </a:rPr>
              <a:t>“Now Thank We All Our God”</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All praise and thanks to God,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who reigns in highest heaven,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Father and to Son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Spirit now be given: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the one eternal God,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whom heaven and earth adore,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the God who was, and is,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shall be evermore.</a:t>
            </a:r>
            <a:br>
              <a:rPr lang="en-US" sz="3600" i="1" dirty="0">
                <a:effectLst>
                  <a:outerShdw blurRad="38100" dist="38100" dir="2700000" algn="tl">
                    <a:srgbClr val="000000">
                      <a:alpha val="43137"/>
                    </a:srgbClr>
                  </a:outerShdw>
                </a:effectLst>
                <a:latin typeface="+mn-lt"/>
              </a:rPr>
            </a:b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2294178"/>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F759F8-BFF1-463F-8256-B96672F3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598400" cy="7086600"/>
          </a:xfrm>
          <a:prstGeom prst="rect">
            <a:avLst/>
          </a:prstGeom>
        </p:spPr>
      </p:pic>
      <p:sp>
        <p:nvSpPr>
          <p:cNvPr id="39938" name="Rectangle 2"/>
          <p:cNvSpPr>
            <a:spLocks noGrp="1" noChangeArrowheads="1"/>
          </p:cNvSpPr>
          <p:nvPr>
            <p:ph type="ctrTitle"/>
          </p:nvPr>
        </p:nvSpPr>
        <p:spPr>
          <a:xfrm>
            <a:off x="914400" y="107156"/>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348720" y="1828800"/>
            <a:ext cx="87952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000000"/>
                </a:solidFill>
                <a:effectLst/>
              </a:rPr>
              <a:t># </a:t>
            </a:r>
            <a:r>
              <a:rPr lang="en-US" b="1" i="1" dirty="0">
                <a:solidFill>
                  <a:srgbClr val="000000"/>
                </a:solidFill>
                <a:effectLst/>
              </a:rPr>
              <a:t>547 “Lord, Dismiss Us With Your Blessing: (Stanza 3)</a:t>
            </a:r>
          </a:p>
          <a:p>
            <a:pPr algn="ctr"/>
            <a:r>
              <a:rPr lang="en-US" sz="3600" b="1" i="1" dirty="0">
                <a:effectLst>
                  <a:outerShdw blurRad="38100" dist="38100" dir="2700000" algn="tl">
                    <a:srgbClr val="000000">
                      <a:alpha val="43137"/>
                    </a:srgbClr>
                  </a:outerShdw>
                </a:effectLst>
              </a:rPr>
              <a:t>Savior, when your love shall call us, </a:t>
            </a:r>
          </a:p>
          <a:p>
            <a:pPr algn="ctr"/>
            <a:r>
              <a:rPr lang="en-US" sz="3600" b="1" i="1" dirty="0">
                <a:effectLst>
                  <a:outerShdw blurRad="38100" dist="38100" dir="2700000" algn="tl">
                    <a:srgbClr val="000000">
                      <a:alpha val="43137"/>
                    </a:srgbClr>
                  </a:outerShdw>
                </a:effectLst>
              </a:rPr>
              <a:t>from our struggling pilgrim 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no fear of death appall us, </a:t>
            </a:r>
          </a:p>
          <a:p>
            <a:pPr algn="ctr"/>
            <a:r>
              <a:rPr lang="en-US" sz="3600" b="1" i="1" dirty="0">
                <a:effectLst>
                  <a:outerShdw blurRad="38100" dist="38100" dir="2700000" algn="tl">
                    <a:srgbClr val="000000">
                      <a:alpha val="43137"/>
                    </a:srgbClr>
                  </a:outerShdw>
                </a:effectLst>
              </a:rPr>
              <a:t>glad your summons to obey.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ever, may we ever </a:t>
            </a:r>
          </a:p>
          <a:p>
            <a:pPr algn="ctr"/>
            <a:r>
              <a:rPr lang="en-US" sz="3600" b="1" i="1" dirty="0">
                <a:effectLst>
                  <a:outerShdw blurRad="38100" dist="38100" dir="2700000" algn="tl">
                    <a:srgbClr val="000000">
                      <a:alpha val="43137"/>
                    </a:srgbClr>
                  </a:outerShdw>
                </a:effectLst>
              </a:rPr>
              <a:t>reign with you in endless day. </a:t>
            </a:r>
          </a:p>
          <a:p>
            <a:r>
              <a:rPr lang="en-US" b="1" i="1" dirty="0">
                <a:effectLst/>
              </a:rPr>
              <a:t> </a:t>
            </a:r>
            <a:endParaRPr lang="en-US" dirty="0">
              <a:effectLst/>
            </a:endParaRPr>
          </a:p>
          <a:p>
            <a:pPr algn="ct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267 “Come, Christians Join to Sing”</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lift your hearts on high: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praises fill the sky: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is our guide and friend;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us he'll condescend;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his love shall never 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6020924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1C7AC-F8D9-42FB-B66C-5E71E4256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0914"/>
            <a:ext cx="12327467" cy="693420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66FF33"/>
                </a:solidFill>
                <a:effectLst>
                  <a:outerShdw blurRad="38100" dist="38100" dir="2700000" algn="tl">
                    <a:srgbClr val="000000">
                      <a:alpha val="43137"/>
                    </a:srgbClr>
                  </a:outerShdw>
                </a:effectLst>
                <a:latin typeface="Arial" charset="0"/>
              </a:rPr>
              <a:t>7th Sunday of Easter </a:t>
            </a:r>
            <a:br>
              <a:rPr lang="en-US" altLang="en-US" sz="3400" i="1" dirty="0">
                <a:solidFill>
                  <a:srgbClr val="66FF33"/>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May 13th,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5029200"/>
            <a:ext cx="1905000" cy="1905000"/>
          </a:xfrm>
          <a:prstGeom prst="rect">
            <a:avLst/>
          </a:prstGeom>
        </p:spPr>
      </p:pic>
    </p:spTree>
    <p:extLst>
      <p:ext uri="{BB962C8B-B14F-4D97-AF65-F5344CB8AC3E}">
        <p14:creationId xmlns:p14="http://schemas.microsoft.com/office/powerpoint/2010/main" val="90957643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267 “Come, Christians Join to Sing”</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Praise yet our Christ again: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Life shall not end the strain: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 heaven's blissful shore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his goodness we'll adore,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singing forevermore: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Amen!</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1716578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altLang="en-US" sz="1800" i="1" dirty="0">
                <a:solidFill>
                  <a:srgbClr val="FFFF00"/>
                </a:solidFill>
                <a:effectLst>
                  <a:outerShdw blurRad="38100" dist="38100" dir="2700000" algn="tl">
                    <a:srgbClr val="000000">
                      <a:alpha val="43137"/>
                    </a:srgbClr>
                  </a:outerShdw>
                </a:effectLst>
                <a:latin typeface="+mn-lt"/>
              </a:rPr>
              <a:t> </a:t>
            </a:r>
            <a:r>
              <a:rPr lang="en-US" sz="1800" i="1" dirty="0">
                <a:solidFill>
                  <a:srgbClr val="FFFF00"/>
                </a:solidFill>
                <a:effectLst>
                  <a:outerShdw blurRad="38100" dist="38100" dir="2700000" algn="tl">
                    <a:srgbClr val="000000">
                      <a:alpha val="43137"/>
                    </a:srgbClr>
                  </a:outerShdw>
                </a:effectLst>
                <a:latin typeface="+mn-lt"/>
              </a:rPr>
              <a:t> </a:t>
            </a:r>
            <a:br>
              <a:rPr lang="en-US" sz="2000" dirty="0">
                <a:effectLst/>
                <a:latin typeface="+mn-lt"/>
              </a:rPr>
            </a:b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merciful and gracious unto us and his faithfulness is steadfast.  When we come before Him in humility, we surrender ourselves and acknowledge Him as our Lord and our Savior.</a:t>
            </a:r>
            <a:br>
              <a:rPr lang="en-US" sz="1800" dirty="0">
                <a:effectLst/>
                <a:latin typeface="Arial" panose="020B0604020202020204" pitchFamily="34" charset="0"/>
                <a:cs typeface="Arial" panose="020B0604020202020204" pitchFamily="34" charset="0"/>
              </a:rPr>
            </a:br>
            <a:br>
              <a:rPr lang="en-US" sz="1800" b="0" dirty="0">
                <a:effectLst/>
                <a:latin typeface="Arial" panose="020B0604020202020204" pitchFamily="34" charset="0"/>
                <a:cs typeface="Arial" panose="020B0604020202020204" pitchFamily="34" charset="0"/>
              </a:rPr>
            </a:br>
            <a:b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1800" b="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697292" cy="4955203"/>
          </a:xfrm>
          <a:prstGeom prst="rect">
            <a:avLst/>
          </a:prstGeom>
        </p:spPr>
        <p:txBody>
          <a:bodyPr wrap="square">
            <a:spAutoFit/>
          </a:bodyPr>
          <a:lstStyle/>
          <a:p>
            <a:r>
              <a:rPr lang="en-US" sz="3200" b="1" i="1" dirty="0">
                <a:solidFill>
                  <a:srgbClr val="800000"/>
                </a:solidFill>
              </a:rPr>
              <a:t>O Lord, though you have called us to delight in your teachings, we have become cynical and full of doubt.  Do no judge us, we pray, but heal us and restore us to you.  Guard us and protect us from evil, and sanctify us in the truth.  In Jesus’ name we pray, Amen.</a:t>
            </a:r>
            <a:endParaRPr lang="en-US" sz="3200"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(John 15:13)</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891896" y="1981200"/>
            <a:ext cx="7947304" cy="5755422"/>
          </a:xfrm>
          <a:prstGeom prst="rect">
            <a:avLst/>
          </a:prstGeom>
        </p:spPr>
        <p:txBody>
          <a:bodyPr wrap="square">
            <a:spAutoFit/>
          </a:bodyPr>
          <a:lstStyle/>
          <a:p>
            <a:r>
              <a:rPr lang="en-US" sz="2800" b="1" i="1" dirty="0">
                <a:solidFill>
                  <a:srgbClr val="002060"/>
                </a:solidFill>
              </a:rPr>
              <a:t>In Christ, God has promised to forgive us and reconcile us to God and one another.  Through Christ, we have been raised from the depth of our sins and empowered to proclaim and to bear witness of His resurrection.  </a:t>
            </a:r>
          </a:p>
          <a:p>
            <a:r>
              <a:rPr lang="en-US" sz="2800" b="1" i="1" dirty="0">
                <a:solidFill>
                  <a:srgbClr val="FFFF00"/>
                </a:solidFill>
                <a:effectLst>
                  <a:outerShdw blurRad="38100" dist="38100" dir="2700000" algn="tl">
                    <a:srgbClr val="000000">
                      <a:alpha val="43137"/>
                    </a:srgbClr>
                  </a:outerShdw>
                </a:effectLst>
              </a:rPr>
              <a:t>Through the blood of Jesus Christ, </a:t>
            </a:r>
          </a:p>
          <a:p>
            <a:r>
              <a:rPr lang="en-US" sz="2800" b="1" i="1" dirty="0">
                <a:solidFill>
                  <a:srgbClr val="FFFF00"/>
                </a:solidFill>
                <a:effectLst>
                  <a:outerShdw blurRad="38100" dist="38100" dir="2700000" algn="tl">
                    <a:srgbClr val="000000">
                      <a:alpha val="43137"/>
                    </a:srgbClr>
                  </a:outerShdw>
                </a:effectLst>
              </a:rPr>
              <a:t>our hearts have been cleansed and our sins have been forgiven, Thanks be to God. </a:t>
            </a: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47356</TotalTime>
  <Words>962</Words>
  <Application>Microsoft Office PowerPoint</Application>
  <PresentationFormat>On-screen Show (4:3)</PresentationFormat>
  <Paragraphs>204</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Helvetica</vt:lpstr>
      <vt:lpstr>Times New Roman</vt:lpstr>
      <vt:lpstr>Wingdings</vt:lpstr>
      <vt:lpstr>Glass Layers</vt:lpstr>
      <vt:lpstr>Homecrest Presbyterian Church Worship of the Lord’s Day 7th Sunday of Easter  May 13th, 2018 </vt:lpstr>
      <vt:lpstr>Gathering Around the WORD Call to Worship </vt:lpstr>
      <vt:lpstr>Gathering Around the WORD Gathering Hymn   # 267 “Come, Christians Join to Sing” </vt:lpstr>
      <vt:lpstr>Gathering Around the WORD Gathering Hymn   # 267 “Come, Christians Join to Sing” </vt:lpstr>
      <vt:lpstr>Gathering Around the WORD Gathering Hymn   # 267 “Come, Christians Join to Sing” </vt:lpstr>
      <vt:lpstr>Gathering Around the WORD Call to Confession    The Lord is merciful and gracious unto us and his faithfulness is steadfast.  When we come before Him in humility, we surrender ourselves and acknowledge Him as our Lord and our Savior.     </vt:lpstr>
      <vt:lpstr>Gathering Around the WORD Prayer of Confession (in unison)  </vt:lpstr>
      <vt:lpstr>Gathering Around the WORD Declaration of Forgiveness  (John 15:13)</vt:lpstr>
      <vt:lpstr>Gathering Around the WORD Gloria Patri</vt:lpstr>
      <vt:lpstr>Gathering Around the WORD Passing of the Peace of Christ</vt:lpstr>
      <vt:lpstr>Proclaiming the WORD Message to the Youth/ Prayer of Illumination</vt:lpstr>
      <vt:lpstr>Proclaiming the WORD  Scripture Reading (Exodus 1:8-22)</vt:lpstr>
      <vt:lpstr>Proclaiming the WORD  Scripture Reading (Exodus 1:8-22)</vt:lpstr>
      <vt:lpstr>Proclaiming the WORD  Scripture Reading (Exodus 1:8-22)</vt:lpstr>
      <vt:lpstr>Proclaiming the WORD  Scripture Reading (I John 5:9-13)</vt:lpstr>
      <vt:lpstr>PowerPoint Presentation</vt:lpstr>
      <vt:lpstr>PowerPoint Presentation</vt:lpstr>
      <vt:lpstr>PowerPoint Presentation</vt:lpstr>
      <vt:lpstr>Responding Hymn # 263 “All Hail the Power of Jesus’ Name”</vt:lpstr>
      <vt:lpstr>Responding Hymn # 263 “All Hail the Power of Jesus’ Name”</vt:lpstr>
      <vt:lpstr>Responding Hymn # 263 “All Hail the Power of Jesus’ Name”</vt:lpstr>
      <vt:lpstr>Responding Hymn # 263 “All Hail the Power of Jesus’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7th Sunday of Easter  May 13th,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1335</cp:revision>
  <cp:lastPrinted>2016-01-30T20:52:10Z</cp:lastPrinted>
  <dcterms:created xsi:type="dcterms:W3CDTF">1601-01-01T00:00:00Z</dcterms:created>
  <dcterms:modified xsi:type="dcterms:W3CDTF">2018-05-10T13:14:57Z</dcterms:modified>
</cp:coreProperties>
</file>