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8.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0"/>
  </p:notesMasterIdLst>
  <p:handoutMasterIdLst>
    <p:handoutMasterId r:id="rId41"/>
  </p:handoutMasterIdLst>
  <p:sldIdLst>
    <p:sldId id="1097" r:id="rId2"/>
    <p:sldId id="1588" r:id="rId3"/>
    <p:sldId id="1299" r:id="rId4"/>
    <p:sldId id="1642" r:id="rId5"/>
    <p:sldId id="1643" r:id="rId6"/>
    <p:sldId id="805" r:id="rId7"/>
    <p:sldId id="1039" r:id="rId8"/>
    <p:sldId id="696" r:id="rId9"/>
    <p:sldId id="806" r:id="rId10"/>
    <p:sldId id="1059" r:id="rId11"/>
    <p:sldId id="1595" r:id="rId12"/>
    <p:sldId id="1644" r:id="rId13"/>
    <p:sldId id="1645" r:id="rId14"/>
    <p:sldId id="1646" r:id="rId15"/>
    <p:sldId id="1647" r:id="rId16"/>
    <p:sldId id="1648" r:id="rId17"/>
    <p:sldId id="1649" r:id="rId18"/>
    <p:sldId id="1118" r:id="rId19"/>
    <p:sldId id="1650" r:id="rId20"/>
    <p:sldId id="905" r:id="rId21"/>
    <p:sldId id="1651" r:id="rId22"/>
    <p:sldId id="1652" r:id="rId23"/>
    <p:sldId id="1540" r:id="rId24"/>
    <p:sldId id="1653" r:id="rId25"/>
    <p:sldId id="1654" r:id="rId26"/>
    <p:sldId id="1620" r:id="rId27"/>
    <p:sldId id="1602" r:id="rId28"/>
    <p:sldId id="1542" r:id="rId29"/>
    <p:sldId id="975" r:id="rId30"/>
    <p:sldId id="818" r:id="rId31"/>
    <p:sldId id="819" r:id="rId32"/>
    <p:sldId id="1502" r:id="rId33"/>
    <p:sldId id="1655" r:id="rId34"/>
    <p:sldId id="1656" r:id="rId35"/>
    <p:sldId id="1658" r:id="rId36"/>
    <p:sldId id="284" r:id="rId37"/>
    <p:sldId id="1067" r:id="rId38"/>
    <p:sldId id="1657" r:id="rId3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00FFFF"/>
    <a:srgbClr val="FF0000"/>
    <a:srgbClr val="800000"/>
    <a:srgbClr val="0664BA"/>
    <a:srgbClr val="4AE8E8"/>
    <a:srgbClr val="CC0099"/>
    <a:srgbClr val="FF33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9002" autoAdjust="0"/>
  </p:normalViewPr>
  <p:slideViewPr>
    <p:cSldViewPr>
      <p:cViewPr varScale="1">
        <p:scale>
          <a:sx n="77" d="100"/>
          <a:sy n="77" d="100"/>
        </p:scale>
        <p:origin x="1212"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38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8587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DA0A44-B2F9-452A-AA6A-869EBEDDA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0"/>
            <a:ext cx="9906000" cy="6934200"/>
          </a:xfrm>
          <a:prstGeom prst="rect">
            <a:avLst/>
          </a:prstGeom>
        </p:spPr>
      </p:pic>
      <p:sp>
        <p:nvSpPr>
          <p:cNvPr id="4098" name="Rectangle 2"/>
          <p:cNvSpPr>
            <a:spLocks noGrp="1" noChangeArrowheads="1"/>
          </p:cNvSpPr>
          <p:nvPr>
            <p:ph type="ctrTitle"/>
          </p:nvPr>
        </p:nvSpPr>
        <p:spPr>
          <a:xfrm>
            <a:off x="685800" y="1143000"/>
            <a:ext cx="7422650" cy="679511"/>
          </a:xfrm>
          <a:noFill/>
        </p:spPr>
        <p:txBody>
          <a:bodyPr/>
          <a:lstStyle/>
          <a:p>
            <a:pPr algn="r"/>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November 12th, 2017 </a:t>
            </a:r>
            <a:br>
              <a:rPr lang="en-US" altLang="en-US" sz="3000" i="1" dirty="0">
                <a:latin typeface="Arial" charset="0"/>
              </a:rPr>
            </a:br>
            <a:endParaRPr lang="en-US" altLang="en-US" sz="3000" i="1" dirty="0">
              <a:solidFill>
                <a:srgbClr val="00FFFF"/>
              </a:solidFill>
              <a:effectLst>
                <a:outerShdw blurRad="38100" dist="38100" dir="2700000" algn="tl">
                  <a:srgbClr val="000000">
                    <a:alpha val="43137"/>
                  </a:srgbClr>
                </a:outerShdw>
              </a:effectLst>
              <a:latin typeface="Arial" charset="0"/>
            </a:endParaRPr>
          </a:p>
        </p:txBody>
      </p:sp>
      <p:pic>
        <p:nvPicPr>
          <p:cNvPr id="8" name="Picture 7">
            <a:extLst>
              <a:ext uri="{FF2B5EF4-FFF2-40B4-BE49-F238E27FC236}">
                <a16:creationId xmlns:a16="http://schemas.microsoft.com/office/drawing/2014/main" id="{A57B7EF4-269C-42A5-B961-3352EBCC7B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896" y="1905000"/>
            <a:ext cx="1877601" cy="1881094"/>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450BA5-9B6F-4FDE-BD8E-716B4333E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Rectangle 2"/>
          <p:cNvSpPr>
            <a:spLocks noGrp="1" noChangeArrowheads="1"/>
          </p:cNvSpPr>
          <p:nvPr>
            <p:ph type="ctrTitle"/>
          </p:nvPr>
        </p:nvSpPr>
        <p:spPr>
          <a:xfrm>
            <a:off x="2209800" y="12954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7952A7-F4D6-48F1-8E5F-7D0D31F5A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25" y="0"/>
            <a:ext cx="10253050" cy="6858000"/>
          </a:xfrm>
          <a:prstGeom prst="rect">
            <a:avLst/>
          </a:prstGeom>
        </p:spPr>
      </p:pic>
      <p:sp>
        <p:nvSpPr>
          <p:cNvPr id="790530" name="Rectangle 2"/>
          <p:cNvSpPr>
            <a:spLocks noGrp="1" noChangeArrowheads="1"/>
          </p:cNvSpPr>
          <p:nvPr>
            <p:ph type="ctrTitle"/>
          </p:nvPr>
        </p:nvSpPr>
        <p:spPr>
          <a:xfrm>
            <a:off x="558114" y="1143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(Joshua 24:1-3a, 14-25)</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436075" y="1352068"/>
            <a:ext cx="8001000" cy="5693866"/>
          </a:xfrm>
          <a:prstGeom prst="rect">
            <a:avLst/>
          </a:prstGeom>
        </p:spPr>
        <p:txBody>
          <a:bodyPr wrap="square">
            <a:spAutoFit/>
          </a:bodyPr>
          <a:lstStyle/>
          <a:p>
            <a:r>
              <a:rPr lang="en-US" b="1" i="1" baseline="30000" dirty="0"/>
              <a:t>	</a:t>
            </a:r>
            <a:r>
              <a:rPr lang="en-US" sz="2800" b="1" i="1" baseline="30000" dirty="0">
                <a:effectLst>
                  <a:outerShdw blurRad="38100" dist="38100" dir="2700000" algn="tl">
                    <a:srgbClr val="000000">
                      <a:alpha val="43137"/>
                    </a:srgbClr>
                  </a:outerShdw>
                </a:effectLst>
              </a:rPr>
              <a:t>1</a:t>
            </a:r>
            <a:r>
              <a:rPr lang="en-US" sz="2800" b="1" i="1" dirty="0">
                <a:effectLst>
                  <a:outerShdw blurRad="38100" dist="38100" dir="2700000" algn="tl">
                    <a:srgbClr val="000000">
                      <a:alpha val="43137"/>
                    </a:srgbClr>
                  </a:outerShdw>
                </a:effectLst>
              </a:rPr>
              <a:t>Then Joshua gathered all the tribes of Israel to Shechem, and summoned the elders, the heads, the judges, and the officers of Israel; and they presented themselves before God. </a:t>
            </a:r>
            <a:r>
              <a:rPr lang="en-US" sz="2800" b="1" i="1" baseline="30000" dirty="0">
                <a:effectLst>
                  <a:outerShdw blurRad="38100" dist="38100" dir="2700000" algn="tl">
                    <a:srgbClr val="000000">
                      <a:alpha val="43137"/>
                    </a:srgbClr>
                  </a:outerShdw>
                </a:effectLst>
              </a:rPr>
              <a:t>2</a:t>
            </a:r>
            <a:r>
              <a:rPr lang="en-US" sz="2800" b="1" i="1" dirty="0">
                <a:effectLst>
                  <a:outerShdw blurRad="38100" dist="38100" dir="2700000" algn="tl">
                    <a:srgbClr val="000000">
                      <a:alpha val="43137"/>
                    </a:srgbClr>
                  </a:outerShdw>
                </a:effectLst>
              </a:rPr>
              <a:t>And Joshua said to all the people, “Thus says the LORD, the God of Israel: Long ago your ancestors — </a:t>
            </a:r>
            <a:r>
              <a:rPr lang="en-US" sz="2800" b="1" i="1" dirty="0" err="1">
                <a:effectLst>
                  <a:outerShdw blurRad="38100" dist="38100" dir="2700000" algn="tl">
                    <a:srgbClr val="000000">
                      <a:alpha val="43137"/>
                    </a:srgbClr>
                  </a:outerShdw>
                </a:effectLst>
              </a:rPr>
              <a:t>Terah</a:t>
            </a:r>
            <a:r>
              <a:rPr lang="en-US" sz="2800" b="1" i="1" dirty="0">
                <a:effectLst>
                  <a:outerShdw blurRad="38100" dist="38100" dir="2700000" algn="tl">
                    <a:srgbClr val="000000">
                      <a:alpha val="43137"/>
                    </a:srgbClr>
                  </a:outerShdw>
                </a:effectLst>
              </a:rPr>
              <a:t> and his sons Abraham and </a:t>
            </a:r>
            <a:r>
              <a:rPr lang="en-US" sz="2800" b="1" i="1" dirty="0" err="1">
                <a:effectLst>
                  <a:outerShdw blurRad="38100" dist="38100" dir="2700000" algn="tl">
                    <a:srgbClr val="000000">
                      <a:alpha val="43137"/>
                    </a:srgbClr>
                  </a:outerShdw>
                </a:effectLst>
              </a:rPr>
              <a:t>Nahor</a:t>
            </a:r>
            <a:r>
              <a:rPr lang="en-US" sz="2800" b="1" i="1" dirty="0">
                <a:effectLst>
                  <a:outerShdw blurRad="38100" dist="38100" dir="2700000" algn="tl">
                    <a:srgbClr val="000000">
                      <a:alpha val="43137"/>
                    </a:srgbClr>
                  </a:outerShdw>
                </a:effectLst>
              </a:rPr>
              <a:t> — lived beyond the Euphrates and served other gods. </a:t>
            </a:r>
            <a:r>
              <a:rPr lang="en-US" sz="2800" b="1" i="1" baseline="30000" dirty="0">
                <a:effectLst>
                  <a:outerShdw blurRad="38100" dist="38100" dir="2700000" algn="tl">
                    <a:srgbClr val="000000">
                      <a:alpha val="43137"/>
                    </a:srgbClr>
                  </a:outerShdw>
                </a:effectLst>
              </a:rPr>
              <a:t>3a</a:t>
            </a:r>
            <a:r>
              <a:rPr lang="en-US" sz="2800" b="1" i="1" dirty="0">
                <a:effectLst>
                  <a:outerShdw blurRad="38100" dist="38100" dir="2700000" algn="tl">
                    <a:srgbClr val="000000">
                      <a:alpha val="43137"/>
                    </a:srgbClr>
                  </a:outerShdw>
                </a:effectLst>
              </a:rPr>
              <a:t>Then I took your father Abraham from beyond the River and led him through all the land of Canaan and made his offspring many.</a:t>
            </a:r>
          </a:p>
          <a:p>
            <a:r>
              <a:rPr lang="en-US" sz="2800" b="1" i="1" baseline="30000" dirty="0">
                <a:effectLst>
                  <a:outerShdw blurRad="38100" dist="38100" dir="2700000" algn="tl">
                    <a:srgbClr val="000000">
                      <a:alpha val="43137"/>
                    </a:srgbClr>
                  </a:outerShdw>
                </a:effectLst>
              </a:rPr>
              <a:t>	</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6719457"/>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7952A7-F4D6-48F1-8E5F-7D0D31F5A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25" y="0"/>
            <a:ext cx="10253050" cy="6858000"/>
          </a:xfrm>
          <a:prstGeom prst="rect">
            <a:avLst/>
          </a:prstGeom>
        </p:spPr>
      </p:pic>
      <p:sp>
        <p:nvSpPr>
          <p:cNvPr id="790530" name="Rectangle 2"/>
          <p:cNvSpPr>
            <a:spLocks noGrp="1" noChangeArrowheads="1"/>
          </p:cNvSpPr>
          <p:nvPr>
            <p:ph type="ctrTitle"/>
          </p:nvPr>
        </p:nvSpPr>
        <p:spPr>
          <a:xfrm>
            <a:off x="558114" y="1143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(Joshua 24:1-3a, 14-25)</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436075" y="1352068"/>
            <a:ext cx="8001000" cy="5262979"/>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14</a:t>
            </a:r>
            <a:r>
              <a:rPr lang="en-US" sz="2800" b="1" i="1" dirty="0">
                <a:effectLst>
                  <a:outerShdw blurRad="38100" dist="38100" dir="2700000" algn="tl">
                    <a:srgbClr val="000000">
                      <a:alpha val="43137"/>
                    </a:srgbClr>
                  </a:outerShdw>
                </a:effectLst>
              </a:rPr>
              <a:t>“Now therefore revere the LORD, and serve him in sincerity and in faithfulness; put away the gods that your ancestors served beyond the River and in Egypt, and serve the LORD. </a:t>
            </a:r>
            <a:r>
              <a:rPr lang="en-US" sz="2800" b="1" i="1" baseline="30000" dirty="0">
                <a:effectLst>
                  <a:outerShdw blurRad="38100" dist="38100" dir="2700000" algn="tl">
                    <a:srgbClr val="000000">
                      <a:alpha val="43137"/>
                    </a:srgbClr>
                  </a:outerShdw>
                </a:effectLst>
              </a:rPr>
              <a:t>15</a:t>
            </a:r>
            <a:r>
              <a:rPr lang="en-US" sz="2800" b="1" i="1" dirty="0">
                <a:effectLst>
                  <a:outerShdw blurRad="38100" dist="38100" dir="2700000" algn="tl">
                    <a:srgbClr val="000000">
                      <a:alpha val="43137"/>
                    </a:srgbClr>
                  </a:outerShdw>
                </a:effectLst>
              </a:rPr>
              <a:t>Now if you are unwilling to serve the LORD, choose this day whom you will serve, whether the gods your ancestors served in the region beyond the River or the gods of the Amorites in whose land you are living; but as for me and my household, we will serve the LORD.”</a:t>
            </a:r>
          </a:p>
          <a:p>
            <a:r>
              <a:rPr lang="en-US" sz="2800" b="1" i="1" baseline="30000" dirty="0">
                <a:effectLst>
                  <a:outerShdw blurRad="38100" dist="38100" dir="2700000" algn="tl">
                    <a:srgbClr val="000000">
                      <a:alpha val="43137"/>
                    </a:srgbClr>
                  </a:outerShdw>
                </a:effectLst>
              </a:rPr>
              <a:t>	</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1731445"/>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7952A7-F4D6-48F1-8E5F-7D0D31F5A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25" y="0"/>
            <a:ext cx="10253050" cy="6858000"/>
          </a:xfrm>
          <a:prstGeom prst="rect">
            <a:avLst/>
          </a:prstGeom>
        </p:spPr>
      </p:pic>
      <p:sp>
        <p:nvSpPr>
          <p:cNvPr id="790530" name="Rectangle 2"/>
          <p:cNvSpPr>
            <a:spLocks noGrp="1" noChangeArrowheads="1"/>
          </p:cNvSpPr>
          <p:nvPr>
            <p:ph type="ctrTitle"/>
          </p:nvPr>
        </p:nvSpPr>
        <p:spPr>
          <a:xfrm>
            <a:off x="558114" y="1143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(Joshua 24:1-3a, 14-25)</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436075" y="1352068"/>
            <a:ext cx="8001000" cy="5693866"/>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16</a:t>
            </a:r>
            <a:r>
              <a:rPr lang="en-US" sz="2800" b="1" i="1" dirty="0">
                <a:effectLst>
                  <a:outerShdw blurRad="38100" dist="38100" dir="2700000" algn="tl">
                    <a:srgbClr val="000000">
                      <a:alpha val="43137"/>
                    </a:srgbClr>
                  </a:outerShdw>
                </a:effectLst>
              </a:rPr>
              <a:t>Then the people answered, “Far be it from us that we should forsake the LORD to serve other gods; </a:t>
            </a:r>
            <a:r>
              <a:rPr lang="en-US" sz="2800" b="1" i="1" baseline="30000" dirty="0">
                <a:effectLst>
                  <a:outerShdw blurRad="38100" dist="38100" dir="2700000" algn="tl">
                    <a:srgbClr val="000000">
                      <a:alpha val="43137"/>
                    </a:srgbClr>
                  </a:outerShdw>
                </a:effectLst>
              </a:rPr>
              <a:t>17</a:t>
            </a:r>
            <a:r>
              <a:rPr lang="en-US" sz="2800" b="1" i="1" dirty="0">
                <a:effectLst>
                  <a:outerShdw blurRad="38100" dist="38100" dir="2700000" algn="tl">
                    <a:srgbClr val="000000">
                      <a:alpha val="43137"/>
                    </a:srgbClr>
                  </a:outerShdw>
                </a:effectLst>
              </a:rPr>
              <a:t>for it is the LORD our God who brought us and our ancestors up from the land of Egypt, out of the house of slavery, and who did those great signs in our sight. He protected us along all the way that we went, and among all the peoples through whom we passed; </a:t>
            </a:r>
            <a:r>
              <a:rPr lang="en-US" sz="2800" b="1" i="1" baseline="30000" dirty="0">
                <a:effectLst>
                  <a:outerShdw blurRad="38100" dist="38100" dir="2700000" algn="tl">
                    <a:srgbClr val="000000">
                      <a:alpha val="43137"/>
                    </a:srgbClr>
                  </a:outerShdw>
                </a:effectLst>
              </a:rPr>
              <a:t>18</a:t>
            </a:r>
            <a:r>
              <a:rPr lang="en-US" sz="2800" b="1" i="1" dirty="0">
                <a:effectLst>
                  <a:outerShdw blurRad="38100" dist="38100" dir="2700000" algn="tl">
                    <a:srgbClr val="000000">
                      <a:alpha val="43137"/>
                    </a:srgbClr>
                  </a:outerShdw>
                </a:effectLst>
              </a:rPr>
              <a:t>and the LORD drove out before us all the peoples, the Amorites who lived in the land. Therefore we also will serve the LORD, for he is our God.”</a:t>
            </a:r>
          </a:p>
          <a:p>
            <a:r>
              <a:rPr lang="en-US" sz="2800" b="1" i="1" baseline="30000" dirty="0">
                <a:effectLst>
                  <a:outerShdw blurRad="38100" dist="38100" dir="2700000" algn="tl">
                    <a:srgbClr val="000000">
                      <a:alpha val="43137"/>
                    </a:srgbClr>
                  </a:outerShdw>
                </a:effectLst>
              </a:rPr>
              <a:t>	</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0582708"/>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7952A7-F4D6-48F1-8E5F-7D0D31F5A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25" y="0"/>
            <a:ext cx="10253050" cy="6858000"/>
          </a:xfrm>
          <a:prstGeom prst="rect">
            <a:avLst/>
          </a:prstGeom>
        </p:spPr>
      </p:pic>
      <p:sp>
        <p:nvSpPr>
          <p:cNvPr id="790530" name="Rectangle 2"/>
          <p:cNvSpPr>
            <a:spLocks noGrp="1" noChangeArrowheads="1"/>
          </p:cNvSpPr>
          <p:nvPr>
            <p:ph type="ctrTitle"/>
          </p:nvPr>
        </p:nvSpPr>
        <p:spPr>
          <a:xfrm>
            <a:off x="558114" y="1143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(Joshua 24:1-3a, 14-25)</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436075" y="1352068"/>
            <a:ext cx="8001000" cy="3970318"/>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19</a:t>
            </a:r>
            <a:r>
              <a:rPr lang="en-US" sz="2800" b="1" i="1" dirty="0">
                <a:effectLst>
                  <a:outerShdw blurRad="38100" dist="38100" dir="2700000" algn="tl">
                    <a:srgbClr val="000000">
                      <a:alpha val="43137"/>
                    </a:srgbClr>
                  </a:outerShdw>
                </a:effectLst>
              </a:rPr>
              <a:t>But Joshua said to the people, “You cannot serve the LORD, for he is a holy God. He is a jealous God; he will not forgive your transgressions or your sins. </a:t>
            </a:r>
            <a:r>
              <a:rPr lang="en-US" sz="2800" b="1" i="1" baseline="30000" dirty="0">
                <a:effectLst>
                  <a:outerShdw blurRad="38100" dist="38100" dir="2700000" algn="tl">
                    <a:srgbClr val="000000">
                      <a:alpha val="43137"/>
                    </a:srgbClr>
                  </a:outerShdw>
                </a:effectLst>
              </a:rPr>
              <a:t>20</a:t>
            </a:r>
            <a:r>
              <a:rPr lang="en-US" sz="2800" b="1" i="1" dirty="0">
                <a:effectLst>
                  <a:outerShdw blurRad="38100" dist="38100" dir="2700000" algn="tl">
                    <a:srgbClr val="000000">
                      <a:alpha val="43137"/>
                    </a:srgbClr>
                  </a:outerShdw>
                </a:effectLst>
              </a:rPr>
              <a:t>If you forsake the LORD and serve foreign gods, then he will turn and do you harm, and consume you, after having done you good.” </a:t>
            </a:r>
            <a:r>
              <a:rPr lang="en-US" sz="2800" b="1" i="1" baseline="30000" dirty="0">
                <a:effectLst>
                  <a:outerShdw blurRad="38100" dist="38100" dir="2700000" algn="tl">
                    <a:srgbClr val="000000">
                      <a:alpha val="43137"/>
                    </a:srgbClr>
                  </a:outerShdw>
                </a:effectLst>
              </a:rPr>
              <a:t>21</a:t>
            </a:r>
            <a:r>
              <a:rPr lang="en-US" sz="2800" b="1" i="1" dirty="0">
                <a:effectLst>
                  <a:outerShdw blurRad="38100" dist="38100" dir="2700000" algn="tl">
                    <a:srgbClr val="000000">
                      <a:alpha val="43137"/>
                    </a:srgbClr>
                  </a:outerShdw>
                </a:effectLst>
              </a:rPr>
              <a:t>And the people said to Joshua, “No, we will serve the LORD!”</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4319970"/>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7952A7-F4D6-48F1-8E5F-7D0D31F5A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25" y="0"/>
            <a:ext cx="10253050" cy="6858000"/>
          </a:xfrm>
          <a:prstGeom prst="rect">
            <a:avLst/>
          </a:prstGeom>
        </p:spPr>
      </p:pic>
      <p:sp>
        <p:nvSpPr>
          <p:cNvPr id="790530" name="Rectangle 2"/>
          <p:cNvSpPr>
            <a:spLocks noGrp="1" noChangeArrowheads="1"/>
          </p:cNvSpPr>
          <p:nvPr>
            <p:ph type="ctrTitle"/>
          </p:nvPr>
        </p:nvSpPr>
        <p:spPr>
          <a:xfrm>
            <a:off x="558114" y="1143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(Joshua 24:1-3a, 14-25)</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436075" y="1352068"/>
            <a:ext cx="8001000" cy="4832092"/>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22</a:t>
            </a:r>
            <a:r>
              <a:rPr lang="en-US" sz="2800" b="1" i="1" dirty="0">
                <a:effectLst>
                  <a:outerShdw blurRad="38100" dist="38100" dir="2700000" algn="tl">
                    <a:srgbClr val="000000">
                      <a:alpha val="43137"/>
                    </a:srgbClr>
                  </a:outerShdw>
                </a:effectLst>
              </a:rPr>
              <a:t>Then Joshua said to the people, “You are witnesses against yourselves that you have chosen the LORD, to serve him.” And they said, “We are witnesses.” </a:t>
            </a:r>
            <a:r>
              <a:rPr lang="en-US" sz="2800" b="1" i="1" baseline="30000" dirty="0">
                <a:effectLst>
                  <a:outerShdw blurRad="38100" dist="38100" dir="2700000" algn="tl">
                    <a:srgbClr val="000000">
                      <a:alpha val="43137"/>
                    </a:srgbClr>
                  </a:outerShdw>
                </a:effectLst>
              </a:rPr>
              <a:t>23</a:t>
            </a:r>
            <a:r>
              <a:rPr lang="en-US" sz="2800" b="1" i="1" dirty="0">
                <a:effectLst>
                  <a:outerShdw blurRad="38100" dist="38100" dir="2700000" algn="tl">
                    <a:srgbClr val="000000">
                      <a:alpha val="43137"/>
                    </a:srgbClr>
                  </a:outerShdw>
                </a:effectLst>
              </a:rPr>
              <a:t>He said, “Then put away the foreign gods that are among you, and incline your hearts to the LORD, the God of Israel.” </a:t>
            </a:r>
            <a:r>
              <a:rPr lang="en-US" sz="2800" b="1" i="1" baseline="30000" dirty="0">
                <a:effectLst>
                  <a:outerShdw blurRad="38100" dist="38100" dir="2700000" algn="tl">
                    <a:srgbClr val="000000">
                      <a:alpha val="43137"/>
                    </a:srgbClr>
                  </a:outerShdw>
                </a:effectLst>
              </a:rPr>
              <a:t>24</a:t>
            </a:r>
            <a:r>
              <a:rPr lang="en-US" sz="2800" b="1" i="1" dirty="0">
                <a:effectLst>
                  <a:outerShdw blurRad="38100" dist="38100" dir="2700000" algn="tl">
                    <a:srgbClr val="000000">
                      <a:alpha val="43137"/>
                    </a:srgbClr>
                  </a:outerShdw>
                </a:effectLst>
              </a:rPr>
              <a:t>The people said to Joshua, “The LORD our God we will serve, and him we will obey.” </a:t>
            </a:r>
            <a:r>
              <a:rPr lang="en-US" sz="2800" b="1" i="1" baseline="30000" dirty="0">
                <a:effectLst>
                  <a:outerShdw blurRad="38100" dist="38100" dir="2700000" algn="tl">
                    <a:srgbClr val="000000">
                      <a:alpha val="43137"/>
                    </a:srgbClr>
                  </a:outerShdw>
                </a:effectLst>
              </a:rPr>
              <a:t>25</a:t>
            </a:r>
            <a:r>
              <a:rPr lang="en-US" sz="2800" b="1" i="1" dirty="0">
                <a:effectLst>
                  <a:outerShdw blurRad="38100" dist="38100" dir="2700000" algn="tl">
                    <a:srgbClr val="000000">
                      <a:alpha val="43137"/>
                    </a:srgbClr>
                  </a:outerShdw>
                </a:effectLst>
              </a:rPr>
              <a:t>So Joshua made a covenant with the people that day, and made statutes and ordinances for them at Shechem.</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982886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3791E2-C9C0-419B-90BC-3F0FF608C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0"/>
            <a:ext cx="17934165" cy="9871323"/>
          </a:xfrm>
          <a:prstGeom prst="rect">
            <a:avLst/>
          </a:prstGeom>
        </p:spPr>
      </p:pic>
      <p:sp>
        <p:nvSpPr>
          <p:cNvPr id="790530" name="Rectangle 2"/>
          <p:cNvSpPr>
            <a:spLocks noGrp="1" noChangeArrowheads="1"/>
          </p:cNvSpPr>
          <p:nvPr>
            <p:ph type="ctrTitle"/>
          </p:nvPr>
        </p:nvSpPr>
        <p:spPr>
          <a:xfrm>
            <a:off x="558114" y="1143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(Matthew 25:1-13)</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1828800" y="1280666"/>
            <a:ext cx="7162800" cy="5693866"/>
          </a:xfrm>
          <a:prstGeom prst="rect">
            <a:avLst/>
          </a:prstGeom>
        </p:spPr>
        <p:txBody>
          <a:bodyPr wrap="square">
            <a:spAutoFit/>
          </a:bodyPr>
          <a:lstStyle/>
          <a:p>
            <a:r>
              <a:rPr lang="en-US" i="1" baseline="30000" dirty="0"/>
              <a:t>	</a:t>
            </a:r>
            <a:r>
              <a:rPr lang="en-US" sz="2800" b="1" i="1" baseline="30000" dirty="0"/>
              <a:t>1</a:t>
            </a:r>
            <a:r>
              <a:rPr lang="en-US" sz="2800" b="1" i="1" dirty="0"/>
              <a:t>“Then the kingdom of heaven will be like this. Ten bridesmaids took their lamps and went to meet the bridegroom. </a:t>
            </a:r>
            <a:r>
              <a:rPr lang="en-US" sz="2800" b="1" i="1" baseline="30000" dirty="0"/>
              <a:t>2</a:t>
            </a:r>
            <a:r>
              <a:rPr lang="en-US" sz="2800" b="1" i="1" dirty="0"/>
              <a:t>Five of them were foolish, and five were wise. </a:t>
            </a:r>
            <a:r>
              <a:rPr lang="en-US" sz="2800" b="1" i="1" baseline="30000" dirty="0"/>
              <a:t>3</a:t>
            </a:r>
            <a:r>
              <a:rPr lang="en-US" sz="2800" b="1" i="1" dirty="0"/>
              <a:t>When the foolish took their lamps, they took no oil with them; </a:t>
            </a:r>
            <a:r>
              <a:rPr lang="en-US" sz="2800" b="1" i="1" baseline="30000" dirty="0"/>
              <a:t>4</a:t>
            </a:r>
            <a:r>
              <a:rPr lang="en-US" sz="2800" b="1" i="1" dirty="0"/>
              <a:t>but the wise took flasks of oil with their lamps. </a:t>
            </a:r>
            <a:r>
              <a:rPr lang="en-US" sz="2800" b="1" i="1" baseline="30000" dirty="0"/>
              <a:t>5</a:t>
            </a:r>
            <a:r>
              <a:rPr lang="en-US" sz="2800" b="1" i="1" dirty="0"/>
              <a:t>As the bridegroom was delayed, all of them became drowsy and slept. </a:t>
            </a:r>
            <a:r>
              <a:rPr lang="en-US" sz="2800" b="1" i="1" baseline="30000" dirty="0"/>
              <a:t>6</a:t>
            </a:r>
            <a:r>
              <a:rPr lang="en-US" sz="2800" b="1" i="1" dirty="0"/>
              <a:t>But at midnight there was a shout, ‘Look! Here is the bridegroom! Come out to meet him.’ </a:t>
            </a:r>
            <a:r>
              <a:rPr lang="en-US" sz="2800" b="1" i="1" baseline="30000" dirty="0"/>
              <a:t>7</a:t>
            </a:r>
            <a:r>
              <a:rPr lang="en-US" sz="2800" b="1" i="1" dirty="0"/>
              <a:t>Then all those bridesmaids got up and trimmed their lamps. </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8798786"/>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1F34ED-83EB-4D38-BF9A-C9FE0B4D2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0"/>
            <a:ext cx="17934165" cy="9871323"/>
          </a:xfrm>
          <a:prstGeom prst="rect">
            <a:avLst/>
          </a:prstGeom>
        </p:spPr>
      </p:pic>
      <p:sp>
        <p:nvSpPr>
          <p:cNvPr id="790530" name="Rectangle 2"/>
          <p:cNvSpPr>
            <a:spLocks noGrp="1" noChangeArrowheads="1"/>
          </p:cNvSpPr>
          <p:nvPr>
            <p:ph type="ctrTitle"/>
          </p:nvPr>
        </p:nvSpPr>
        <p:spPr>
          <a:xfrm>
            <a:off x="558114" y="1143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(Matthew 25:1-13)</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1715726" y="952500"/>
            <a:ext cx="7275874" cy="6124754"/>
          </a:xfrm>
          <a:prstGeom prst="rect">
            <a:avLst/>
          </a:prstGeom>
        </p:spPr>
        <p:txBody>
          <a:bodyPr wrap="square">
            <a:spAutoFit/>
          </a:bodyPr>
          <a:lstStyle/>
          <a:p>
            <a:r>
              <a:rPr lang="en-US" sz="2750" b="1" i="1" baseline="30000" dirty="0"/>
              <a:t>	8</a:t>
            </a:r>
            <a:r>
              <a:rPr lang="en-US" sz="2750" b="1" i="1" dirty="0"/>
              <a:t>The foolish said to the wise, ‘Give us some of your oil, for our lamps are going out.’ </a:t>
            </a:r>
            <a:r>
              <a:rPr lang="en-US" sz="2750" b="1" i="1" baseline="30000" dirty="0"/>
              <a:t>9</a:t>
            </a:r>
            <a:r>
              <a:rPr lang="en-US" sz="2750" b="1" i="1" dirty="0"/>
              <a:t>But the wise replied, ‘No! there will not be enough for you and for us; you had better go to the dealers and buy some for yourselves.’ </a:t>
            </a:r>
            <a:r>
              <a:rPr lang="en-US" sz="2750" b="1" i="1" baseline="30000" dirty="0"/>
              <a:t>10</a:t>
            </a:r>
            <a:r>
              <a:rPr lang="en-US" sz="2750" b="1" i="1" dirty="0"/>
              <a:t>And while they went to buy it, the bridegroom came, and those who were ready went with him into the wedding banquet; and the door was shut. </a:t>
            </a:r>
            <a:r>
              <a:rPr lang="en-US" sz="2750" b="1" i="1" baseline="30000" dirty="0"/>
              <a:t>11</a:t>
            </a:r>
            <a:r>
              <a:rPr lang="en-US" sz="2750" b="1" i="1" dirty="0"/>
              <a:t>Later the other bridesmaids came also, saying, ‘Lord, lord, open to us.’ </a:t>
            </a:r>
            <a:r>
              <a:rPr lang="en-US" sz="2750" b="1" i="1" baseline="30000" dirty="0"/>
              <a:t>12</a:t>
            </a:r>
            <a:r>
              <a:rPr lang="en-US" sz="2750" b="1" i="1" dirty="0"/>
              <a:t>But he replied, ‘Truly I tell you, I do not know you.’ </a:t>
            </a:r>
            <a:r>
              <a:rPr lang="en-US" sz="2750" b="1" i="1" baseline="30000" dirty="0"/>
              <a:t>13</a:t>
            </a:r>
            <a:r>
              <a:rPr lang="en-US" sz="2750" b="1" i="1" dirty="0"/>
              <a:t>Keep awake therefore, for you know neither the day nor the hour.”</a:t>
            </a:r>
            <a:endParaRPr lang="en-US" sz="275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3019085"/>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83DF1D-B406-42AA-A10A-3CC5CB91D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0"/>
            <a:ext cx="12749814" cy="7391400"/>
          </a:xfrm>
          <a:prstGeom prst="rect">
            <a:avLst/>
          </a:prstGeom>
        </p:spPr>
      </p:pic>
      <p:sp>
        <p:nvSpPr>
          <p:cNvPr id="801794" name="Rectangle 2"/>
          <p:cNvSpPr>
            <a:spLocks noChangeArrowheads="1"/>
          </p:cNvSpPr>
          <p:nvPr/>
        </p:nvSpPr>
        <p:spPr bwMode="auto">
          <a:xfrm>
            <a:off x="1143000" y="762000"/>
            <a:ext cx="723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chemeClr val="tx1"/>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br>
            <a:r>
              <a:rPr lang="en-US" sz="2400" i="1" dirty="0">
                <a:solidFill>
                  <a:srgbClr val="FF0000"/>
                </a:solidFill>
                <a:effectLst>
                  <a:outerShdw blurRad="38100" dist="38100" dir="2700000" algn="tl">
                    <a:srgbClr val="000000">
                      <a:alpha val="43137"/>
                    </a:srgbClr>
                  </a:outerShdw>
                </a:effectLst>
              </a:rPr>
              <a:t>(Joshua </a:t>
            </a:r>
            <a:r>
              <a:rPr lang="en-US" altLang="en-US" sz="2400" b="0" i="1" dirty="0">
                <a:solidFill>
                  <a:srgbClr val="FF0000"/>
                </a:solidFill>
                <a:effectLst>
                  <a:outerShdw blurRad="38100" dist="38100" dir="2700000" algn="tl">
                    <a:srgbClr val="000000">
                      <a:alpha val="43137"/>
                    </a:srgbClr>
                  </a:outerShdw>
                </a:effectLst>
              </a:rPr>
              <a:t>24:1-3a, 14-25 </a:t>
            </a:r>
          </a:p>
          <a:p>
            <a:pPr algn="r"/>
            <a:r>
              <a:rPr lang="en-US" altLang="en-US" sz="2400" b="0" i="1" dirty="0">
                <a:solidFill>
                  <a:srgbClr val="FF0000"/>
                </a:solidFill>
                <a:effectLst>
                  <a:outerShdw blurRad="38100" dist="38100" dir="2700000" algn="tl">
                    <a:srgbClr val="000000">
                      <a:alpha val="43137"/>
                    </a:srgbClr>
                  </a:outerShdw>
                </a:effectLst>
              </a:rPr>
              <a:t>and Matthew 25:1-13</a:t>
            </a:r>
            <a:r>
              <a:rPr lang="en-US" sz="2400" i="1" dirty="0">
                <a:solidFill>
                  <a:srgbClr val="FF0000"/>
                </a:solidFill>
                <a:effectLst>
                  <a:outerShdw blurRad="38100" dist="38100" dir="2700000" algn="tl">
                    <a:srgbClr val="000000">
                      <a:alpha val="43137"/>
                    </a:srgbClr>
                  </a:outerShdw>
                </a:effectLst>
              </a:rPr>
              <a:t>)</a:t>
            </a:r>
          </a:p>
          <a:p>
            <a:pPr algn="r"/>
            <a:r>
              <a:rPr lang="en-US" sz="3200" i="1" dirty="0">
                <a:solidFill>
                  <a:srgbClr val="00FFFF"/>
                </a:solidFill>
                <a:effectLst>
                  <a:outerShdw blurRad="38100" dist="38100" dir="2700000" algn="tl">
                    <a:srgbClr val="000000">
                      <a:alpha val="43137"/>
                    </a:srgbClr>
                  </a:outerShdw>
                </a:effectLst>
              </a:rPr>
              <a:t>Choose Wisely</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27792518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0BC1A5-7416-44BA-B69E-DEC3F1E8F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0"/>
            <a:ext cx="9906000" cy="7076314"/>
          </a:xfrm>
          <a:prstGeom prst="rect">
            <a:avLst/>
          </a:prstGeom>
        </p:spPr>
      </p:pic>
      <p:sp>
        <p:nvSpPr>
          <p:cNvPr id="801794" name="Rectangle 2"/>
          <p:cNvSpPr>
            <a:spLocks noChangeArrowheads="1"/>
          </p:cNvSpPr>
          <p:nvPr/>
        </p:nvSpPr>
        <p:spPr bwMode="auto">
          <a:xfrm>
            <a:off x="957262" y="2514600"/>
            <a:ext cx="723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chemeClr val="tx1"/>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br>
            <a:r>
              <a:rPr lang="en-US" sz="2400" i="1" dirty="0">
                <a:solidFill>
                  <a:srgbClr val="FF0000"/>
                </a:solidFill>
                <a:effectLst>
                  <a:outerShdw blurRad="38100" dist="38100" dir="2700000" algn="tl">
                    <a:srgbClr val="000000">
                      <a:alpha val="43137"/>
                    </a:srgbClr>
                  </a:outerShdw>
                </a:effectLst>
              </a:rPr>
              <a:t>(Joshua </a:t>
            </a:r>
            <a:r>
              <a:rPr lang="en-US" altLang="en-US" sz="2400" b="0" i="1" dirty="0">
                <a:solidFill>
                  <a:srgbClr val="FF0000"/>
                </a:solidFill>
                <a:effectLst>
                  <a:outerShdw blurRad="38100" dist="38100" dir="2700000" algn="tl">
                    <a:srgbClr val="000000">
                      <a:alpha val="43137"/>
                    </a:srgbClr>
                  </a:outerShdw>
                </a:effectLst>
              </a:rPr>
              <a:t>24:1-3a, 14-25 </a:t>
            </a:r>
          </a:p>
          <a:p>
            <a:pPr algn="r"/>
            <a:r>
              <a:rPr lang="en-US" altLang="en-US" sz="2400" b="0" i="1" dirty="0">
                <a:solidFill>
                  <a:srgbClr val="FF0000"/>
                </a:solidFill>
                <a:effectLst>
                  <a:outerShdw blurRad="38100" dist="38100" dir="2700000" algn="tl">
                    <a:srgbClr val="000000">
                      <a:alpha val="43137"/>
                    </a:srgbClr>
                  </a:outerShdw>
                </a:effectLst>
              </a:rPr>
              <a:t>and Matthew 25:1-13</a:t>
            </a:r>
            <a:r>
              <a:rPr lang="en-US" sz="2400" i="1" dirty="0">
                <a:solidFill>
                  <a:srgbClr val="FF0000"/>
                </a:solidFill>
                <a:effectLst>
                  <a:outerShdw blurRad="38100" dist="38100" dir="2700000" algn="tl">
                    <a:srgbClr val="000000">
                      <a:alpha val="43137"/>
                    </a:srgbClr>
                  </a:outerShdw>
                </a:effectLst>
              </a:rPr>
              <a:t>)</a:t>
            </a:r>
          </a:p>
          <a:p>
            <a:pPr algn="r"/>
            <a:r>
              <a:rPr lang="en-US" sz="3200" i="1" dirty="0">
                <a:solidFill>
                  <a:srgbClr val="00FFFF"/>
                </a:solidFill>
                <a:effectLst>
                  <a:outerShdw blurRad="38100" dist="38100" dir="2700000" algn="tl">
                    <a:srgbClr val="000000">
                      <a:alpha val="43137"/>
                    </a:srgbClr>
                  </a:outerShdw>
                </a:effectLst>
              </a:rPr>
              <a:t>Choose Wisely</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27936570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F6A9D-2940-40D7-9370-8A7038244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111618" name="Rectangle 2"/>
          <p:cNvSpPr>
            <a:spLocks noGrp="1" noChangeArrowheads="1"/>
          </p:cNvSpPr>
          <p:nvPr>
            <p:ph type="ctrTitle"/>
          </p:nvPr>
        </p:nvSpPr>
        <p:spPr>
          <a:xfrm>
            <a:off x="304800" y="266217"/>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Call To Worship </a:t>
            </a:r>
            <a:br>
              <a:rPr lang="en-US" altLang="en-US" sz="2000" b="0" i="1" dirty="0">
                <a:solidFill>
                  <a:srgbClr val="000000"/>
                </a:solidFill>
              </a:rPr>
            </a:br>
            <a:endParaRPr lang="en-US" altLang="en-US" sz="2000" i="1" dirty="0">
              <a:solidFill>
                <a:srgbClr val="000000"/>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304800" y="954375"/>
            <a:ext cx="8610600" cy="5678478"/>
          </a:xfrm>
          <a:prstGeom prst="rect">
            <a:avLst/>
          </a:prstGeom>
        </p:spPr>
        <p:txBody>
          <a:bodyPr wrap="square">
            <a:spAutoFit/>
          </a:bodyPr>
          <a:lstStyle/>
          <a:p>
            <a:r>
              <a:rPr lang="en-US" b="1" i="1" dirty="0"/>
              <a:t>					</a:t>
            </a:r>
            <a:r>
              <a:rPr lang="en-US" sz="2000" b="1" i="1" dirty="0"/>
              <a:t>(Based on Psalm 13)</a:t>
            </a:r>
            <a:endParaRPr lang="en-US" sz="2000" dirty="0"/>
          </a:p>
          <a:p>
            <a:r>
              <a:rPr lang="en-US" sz="2600" i="1" dirty="0">
                <a:effectLst>
                  <a:outerShdw blurRad="38100" dist="38100" dir="2700000" algn="tl">
                    <a:srgbClr val="000000">
                      <a:alpha val="43137"/>
                    </a:srgbClr>
                  </a:outerShdw>
                </a:effectLst>
              </a:rPr>
              <a:t>How long, O LORD? Will you forget us forever? How long will you hide your face from us?  </a:t>
            </a:r>
            <a:r>
              <a:rPr lang="en-US" sz="2700" i="1" dirty="0">
                <a:effectLst>
                  <a:outerShdw blurRad="38100" dist="38100" dir="2700000" algn="tl">
                    <a:srgbClr val="000000">
                      <a:alpha val="43137"/>
                    </a:srgbClr>
                  </a:outerShdw>
                </a:effectLst>
              </a:rPr>
              <a:t>	</a:t>
            </a:r>
          </a:p>
          <a:p>
            <a:r>
              <a:rPr lang="en-US" sz="2600" b="1" i="1" dirty="0">
                <a:effectLst>
                  <a:outerShdw blurRad="38100" dist="38100" dir="2700000" algn="tl">
                    <a:srgbClr val="000000">
                      <a:alpha val="43137"/>
                    </a:srgbClr>
                  </a:outerShdw>
                </a:effectLst>
              </a:rPr>
              <a:t>	</a:t>
            </a:r>
            <a:r>
              <a:rPr lang="en-US" sz="2650" b="1" i="1" dirty="0">
                <a:solidFill>
                  <a:srgbClr val="FFFF00"/>
                </a:solidFill>
                <a:effectLst>
                  <a:outerShdw blurRad="38100" dist="38100" dir="2700000" algn="tl">
                    <a:srgbClr val="000000">
                      <a:alpha val="43137"/>
                    </a:srgbClr>
                  </a:outerShdw>
                </a:effectLst>
              </a:rPr>
              <a:t>How long must we bear pain in our souls, 	and have sorrow in our hearts all day long? 	How long shall our enemy be exalted over us?  </a:t>
            </a:r>
            <a:r>
              <a:rPr lang="en-US" sz="2650" i="1" dirty="0">
                <a:solidFill>
                  <a:srgbClr val="FFFF00"/>
                </a:solidFill>
                <a:effectLst>
                  <a:outerShdw blurRad="38100" dist="38100" dir="2700000" algn="tl">
                    <a:srgbClr val="000000">
                      <a:alpha val="43137"/>
                    </a:srgbClr>
                  </a:outerShdw>
                </a:effectLst>
              </a:rPr>
              <a:t>                          </a:t>
            </a:r>
          </a:p>
          <a:p>
            <a:r>
              <a:rPr lang="en-US" sz="2600" i="1" dirty="0">
                <a:effectLst>
                  <a:outerShdw blurRad="38100" dist="38100" dir="2700000" algn="tl">
                    <a:srgbClr val="000000">
                      <a:alpha val="43137"/>
                    </a:srgbClr>
                  </a:outerShdw>
                </a:effectLst>
              </a:rPr>
              <a:t>Consider and answer us, O LORD our God! Give light to our eyes, or we will sleep the sleep of death, and our enemy will say, "I have prevailed"; our foes will rejoice because we are shaken.                                                                                                                         </a:t>
            </a:r>
            <a:r>
              <a:rPr lang="en-US" sz="2700" i="1" dirty="0">
                <a:effectLst>
                  <a:outerShdw blurRad="38100" dist="38100" dir="2700000" algn="tl">
                    <a:srgbClr val="000000">
                      <a:alpha val="43137"/>
                    </a:srgbClr>
                  </a:outerShdw>
                </a:effectLst>
              </a:rPr>
              <a:t>	</a:t>
            </a:r>
            <a:r>
              <a:rPr lang="en-US" sz="2650" b="1" i="1" dirty="0">
                <a:solidFill>
                  <a:srgbClr val="FFFF00"/>
                </a:solidFill>
                <a:effectLst>
                  <a:outerShdw blurRad="38100" dist="38100" dir="2700000" algn="tl">
                    <a:srgbClr val="000000">
                      <a:alpha val="43137"/>
                    </a:srgbClr>
                  </a:outerShdw>
                </a:effectLst>
              </a:rPr>
              <a:t>But we trusted in your steadfast love; our 	hearts shall rejoice in your 	salvation.  We will 	sing to the LORD, because he has dealt 	bountifully with us.</a:t>
            </a:r>
            <a:endParaRPr lang="en-US" sz="265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B056A-3685-4F84-B32B-62F21AA1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5044" cy="10515600"/>
          </a:xfrm>
          <a:prstGeom prst="rect">
            <a:avLst/>
          </a:prstGeom>
        </p:spPr>
      </p:pic>
      <p:sp>
        <p:nvSpPr>
          <p:cNvPr id="32770" name="Rectangle 2"/>
          <p:cNvSpPr>
            <a:spLocks noGrp="1" noChangeArrowheads="1"/>
          </p:cNvSpPr>
          <p:nvPr>
            <p:ph type="ctrTitle"/>
          </p:nvPr>
        </p:nvSpPr>
        <p:spPr>
          <a:xfrm>
            <a:off x="1012521" y="6096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362 “Rejoice! Rejoice Believers”</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3" name="Rectangle 2">
            <a:extLst>
              <a:ext uri="{FF2B5EF4-FFF2-40B4-BE49-F238E27FC236}">
                <a16:creationId xmlns:a16="http://schemas.microsoft.com/office/drawing/2014/main" id="{549253CF-0A71-4B93-ADBA-F9CEB76ECF94}"/>
              </a:ext>
            </a:extLst>
          </p:cNvPr>
          <p:cNvSpPr/>
          <p:nvPr/>
        </p:nvSpPr>
        <p:spPr>
          <a:xfrm>
            <a:off x="1012521" y="1742874"/>
            <a:ext cx="731520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Rejoice! Rejoice, believers,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let your lights appear;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evening is advancing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darker night is near.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Bridegroom is arising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soon he will draw nigh.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Up, watch with expectation;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at midnight comes the cry.</a:t>
            </a: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B056A-3685-4F84-B32B-62F21AA1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5044" cy="10515600"/>
          </a:xfrm>
          <a:prstGeom prst="rect">
            <a:avLst/>
          </a:prstGeom>
        </p:spPr>
      </p:pic>
      <p:sp>
        <p:nvSpPr>
          <p:cNvPr id="32770" name="Rectangle 2"/>
          <p:cNvSpPr>
            <a:spLocks noGrp="1" noChangeArrowheads="1"/>
          </p:cNvSpPr>
          <p:nvPr>
            <p:ph type="ctrTitle"/>
          </p:nvPr>
        </p:nvSpPr>
        <p:spPr>
          <a:xfrm>
            <a:off x="1012521" y="6096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362 “Rejoice! Rejoice Believers”</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3" name="Rectangle 2">
            <a:extLst>
              <a:ext uri="{FF2B5EF4-FFF2-40B4-BE49-F238E27FC236}">
                <a16:creationId xmlns:a16="http://schemas.microsoft.com/office/drawing/2014/main" id="{549253CF-0A71-4B93-ADBA-F9CEB76ECF94}"/>
              </a:ext>
            </a:extLst>
          </p:cNvPr>
          <p:cNvSpPr/>
          <p:nvPr/>
        </p:nvSpPr>
        <p:spPr>
          <a:xfrm>
            <a:off x="772960" y="1828800"/>
            <a:ext cx="7598079"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See that your lamps are burning;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replenish them with oil;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look now for your salvation,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end of sin and toil.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marriage feast is waiting;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gates wide open stand;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arise, O heirs of glory;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Bridegroom is at hand!</a:t>
            </a: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8427462"/>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B056A-3685-4F84-B32B-62F21AA1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5044" cy="10515600"/>
          </a:xfrm>
          <a:prstGeom prst="rect">
            <a:avLst/>
          </a:prstGeom>
        </p:spPr>
      </p:pic>
      <p:sp>
        <p:nvSpPr>
          <p:cNvPr id="32770" name="Rectangle 2"/>
          <p:cNvSpPr>
            <a:spLocks noGrp="1" noChangeArrowheads="1"/>
          </p:cNvSpPr>
          <p:nvPr>
            <p:ph type="ctrTitle"/>
          </p:nvPr>
        </p:nvSpPr>
        <p:spPr>
          <a:xfrm>
            <a:off x="1012521" y="6096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362 “Rejoice! Rejoice Believers”</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3" name="Rectangle 2">
            <a:extLst>
              <a:ext uri="{FF2B5EF4-FFF2-40B4-BE49-F238E27FC236}">
                <a16:creationId xmlns:a16="http://schemas.microsoft.com/office/drawing/2014/main" id="{549253CF-0A71-4B93-ADBA-F9CEB76ECF94}"/>
              </a:ext>
            </a:extLst>
          </p:cNvPr>
          <p:cNvSpPr/>
          <p:nvPr/>
        </p:nvSpPr>
        <p:spPr>
          <a:xfrm>
            <a:off x="1012520" y="1742874"/>
            <a:ext cx="7445679"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Our hope and expectation,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Jesus, now appear;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arise, thou Sun so longed for,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above this shadowed sphere!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hearts and hands uplifted,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 plead, O Lord, to see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day of earth’s redemption,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ever be with thee!</a:t>
            </a: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4666037"/>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Affirmation of Faith – </a:t>
            </a:r>
            <a:r>
              <a:rPr lang="en-US" altLang="en-US" sz="2400" b="0" i="1" dirty="0">
                <a:solidFill>
                  <a:srgbClr val="FFFF00"/>
                </a:solidFill>
                <a:effectLst>
                  <a:outerShdw blurRad="38100" dist="38100" dir="2700000" algn="tl">
                    <a:srgbClr val="000000">
                      <a:alpha val="43137"/>
                    </a:srgbClr>
                  </a:outerShdw>
                </a:effectLst>
                <a:cs typeface="Times New Roman" pitchFamily="18" charset="0"/>
              </a:rPr>
              <a:t>A Brief Statement of Faith  </a:t>
            </a:r>
            <a:r>
              <a:rPr lang="en-US" altLang="en-US" sz="2400" b="0" i="1" dirty="0">
                <a:solidFill>
                  <a:schemeClr val="tx1"/>
                </a:solidFill>
                <a:effectLst>
                  <a:outerShdw blurRad="38100" dist="38100" dir="2700000" algn="tl">
                    <a:srgbClr val="000000">
                      <a:alpha val="43137"/>
                    </a:srgbClr>
                  </a:outerShdw>
                </a:effectLst>
                <a:cs typeface="Times New Roman" pitchFamily="18" charset="0"/>
              </a:rPr>
              <a:t>(Presbyterian Church USA) Sections 1-2</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881518" y="2133600"/>
            <a:ext cx="7859561" cy="3970318"/>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In life and in death we belong to God.</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Through the grace of our Lord Jesus Christ,</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the love of God,</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and the communion of the Holy Spirit,</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we trust in the one triune God, </a:t>
            </a:r>
          </a:p>
          <a:p>
            <a:r>
              <a:rPr lang="en-US" sz="2800" b="1" i="1" dirty="0">
                <a:effectLst>
                  <a:outerShdw blurRad="38100" dist="38100" dir="2700000" algn="tl">
                    <a:srgbClr val="000000">
                      <a:alpha val="43137"/>
                    </a:srgbClr>
                  </a:outerShdw>
                </a:effectLst>
              </a:rPr>
              <a:t>the Holy One of Israel,</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whom alone we worship and serve.</a:t>
            </a:r>
          </a:p>
          <a:p>
            <a:r>
              <a:rPr lang="en-US" sz="2800" b="1" i="1" dirty="0">
                <a:effectLst>
                  <a:outerShdw blurRad="38100" dist="38100" dir="2700000" algn="tl">
                    <a:srgbClr val="000000">
                      <a:alpha val="43137"/>
                    </a:srgbClr>
                  </a:outerShdw>
                </a:effectLst>
              </a:rPr>
              <a:t>We trust in Jesus Christ,</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Fully human, fully God.</a:t>
            </a:r>
          </a:p>
        </p:txBody>
      </p:sp>
    </p:spTree>
    <p:extLst>
      <p:ext uri="{BB962C8B-B14F-4D97-AF65-F5344CB8AC3E}">
        <p14:creationId xmlns:p14="http://schemas.microsoft.com/office/powerpoint/2010/main" val="133683279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Affirmation of Faith – </a:t>
            </a:r>
            <a:r>
              <a:rPr lang="en-US" altLang="en-US" sz="2400" b="0" i="1" dirty="0">
                <a:solidFill>
                  <a:srgbClr val="FFFF00"/>
                </a:solidFill>
                <a:effectLst>
                  <a:outerShdw blurRad="38100" dist="38100" dir="2700000" algn="tl">
                    <a:srgbClr val="000000">
                      <a:alpha val="43137"/>
                    </a:srgbClr>
                  </a:outerShdw>
                </a:effectLst>
                <a:cs typeface="Times New Roman" pitchFamily="18" charset="0"/>
              </a:rPr>
              <a:t>A Brief Statement of Faith  </a:t>
            </a:r>
            <a:r>
              <a:rPr lang="en-US" altLang="en-US" sz="2400" b="0" i="1" dirty="0">
                <a:solidFill>
                  <a:schemeClr val="tx1"/>
                </a:solidFill>
                <a:effectLst>
                  <a:outerShdw blurRad="38100" dist="38100" dir="2700000" algn="tl">
                    <a:srgbClr val="000000">
                      <a:alpha val="43137"/>
                    </a:srgbClr>
                  </a:outerShdw>
                </a:effectLst>
                <a:cs typeface="Times New Roman" pitchFamily="18" charset="0"/>
              </a:rPr>
              <a:t>(Presbyterian Church USA) Sections 1-2</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881518" y="2133600"/>
            <a:ext cx="8262482" cy="4832092"/>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Jesus proclaimed the reign of God:</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preaching good news to the poor</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and release to the captives,</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teaching by word and deed</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and blessing the children,</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healing the sick</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and binding up the brokenhearted,</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eating with outcasts,</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forgiving sinners,</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and calling all to repent and believe the gospel.</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to life eternal.</a:t>
            </a:r>
          </a:p>
        </p:txBody>
      </p:sp>
    </p:spTree>
    <p:extLst>
      <p:ext uri="{BB962C8B-B14F-4D97-AF65-F5344CB8AC3E}">
        <p14:creationId xmlns:p14="http://schemas.microsoft.com/office/powerpoint/2010/main" val="1898848776"/>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Affirmation of Faith – </a:t>
            </a:r>
            <a:r>
              <a:rPr lang="en-US" altLang="en-US" sz="2400" b="0" i="1" dirty="0">
                <a:solidFill>
                  <a:srgbClr val="FFFF00"/>
                </a:solidFill>
                <a:effectLst>
                  <a:outerShdw blurRad="38100" dist="38100" dir="2700000" algn="tl">
                    <a:srgbClr val="000000">
                      <a:alpha val="43137"/>
                    </a:srgbClr>
                  </a:outerShdw>
                </a:effectLst>
                <a:cs typeface="Times New Roman" pitchFamily="18" charset="0"/>
              </a:rPr>
              <a:t>A Brief Statement of Faith  </a:t>
            </a:r>
            <a:r>
              <a:rPr lang="en-US" altLang="en-US" sz="2400" b="0" i="1" dirty="0">
                <a:solidFill>
                  <a:schemeClr val="tx1"/>
                </a:solidFill>
                <a:effectLst>
                  <a:outerShdw blurRad="38100" dist="38100" dir="2700000" algn="tl">
                    <a:srgbClr val="000000">
                      <a:alpha val="43137"/>
                    </a:srgbClr>
                  </a:outerShdw>
                </a:effectLst>
                <a:cs typeface="Times New Roman" pitchFamily="18" charset="0"/>
              </a:rPr>
              <a:t>(Presbyterian Church USA) Sections 1-2</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881518" y="2133600"/>
            <a:ext cx="7859561" cy="3970318"/>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Unjustly condemned for blasphemy and sedition,</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Jesus was crucified,</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suffering the depths of human pain</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and giving his life for the sins of the world.</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God raised this Jesus from the dead,</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vindicating his sinless life,</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breaking the power of sin and evil,</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delivering us from death to life eternal.</a:t>
            </a:r>
          </a:p>
        </p:txBody>
      </p:sp>
    </p:spTree>
    <p:extLst>
      <p:ext uri="{BB962C8B-B14F-4D97-AF65-F5344CB8AC3E}">
        <p14:creationId xmlns:p14="http://schemas.microsoft.com/office/powerpoint/2010/main" val="705"/>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381000" y="2286000"/>
            <a:ext cx="8229600" cy="3539430"/>
          </a:xfrm>
          <a:prstGeom prst="rect">
            <a:avLst/>
          </a:prstGeom>
        </p:spPr>
        <p:txBody>
          <a:bodyPr wrap="square">
            <a:spAutoFit/>
          </a:bodyPr>
          <a:lstStyle/>
          <a:p>
            <a:pPr marL="342900" lvl="0" indent="-342900">
              <a:buFont typeface="Arial" panose="020B0604020202020204" pitchFamily="34" charset="0"/>
              <a:buChar char="•"/>
            </a:pPr>
            <a:r>
              <a:rPr lang="en-US" sz="2800" i="1" dirty="0">
                <a:effectLst>
                  <a:outerShdw blurRad="38100" dist="38100" dir="2700000" algn="tl">
                    <a:srgbClr val="000000">
                      <a:alpha val="43137"/>
                    </a:srgbClr>
                  </a:outerShdw>
                </a:effectLst>
              </a:rPr>
              <a:t>The </a:t>
            </a:r>
            <a:r>
              <a:rPr lang="en-US" sz="2800" b="1" i="1" dirty="0">
                <a:solidFill>
                  <a:srgbClr val="FFFF00"/>
                </a:solidFill>
                <a:effectLst>
                  <a:outerShdw blurRad="38100" dist="38100" dir="2700000" algn="tl">
                    <a:srgbClr val="000000">
                      <a:alpha val="43137"/>
                    </a:srgbClr>
                  </a:outerShdw>
                </a:effectLst>
              </a:rPr>
              <a:t>afternoon Bible Study Group</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will resume this afternoon, downstairs in the basement at 12:30pm next Sunday.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a:p>
            <a:pPr marL="342900" lvl="0" indent="-342900">
              <a:buFont typeface="Arial" panose="020B0604020202020204" pitchFamily="34" charset="0"/>
              <a:buChar char="•"/>
            </a:pPr>
            <a:r>
              <a:rPr lang="en-US" sz="2800" i="1" dirty="0">
                <a:effectLst>
                  <a:outerShdw blurRad="38100" dist="38100" dir="2700000" algn="tl">
                    <a:srgbClr val="000000">
                      <a:alpha val="43137"/>
                    </a:srgbClr>
                  </a:outerShdw>
                </a:effectLst>
              </a:rPr>
              <a:t>The </a:t>
            </a:r>
            <a:r>
              <a:rPr lang="en-US" sz="2800" b="1" i="1" dirty="0">
                <a:solidFill>
                  <a:srgbClr val="FFFF00"/>
                </a:solidFill>
                <a:effectLst>
                  <a:outerShdw blurRad="38100" dist="38100" dir="2700000" algn="tl">
                    <a:srgbClr val="000000">
                      <a:alpha val="43137"/>
                    </a:srgbClr>
                  </a:outerShdw>
                </a:effectLst>
              </a:rPr>
              <a:t>Women's Group</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will continue to meet every </a:t>
            </a:r>
            <a:r>
              <a:rPr lang="en-US" sz="2800" b="1" i="1" dirty="0">
                <a:solidFill>
                  <a:srgbClr val="FFFF00"/>
                </a:solidFill>
                <a:effectLst>
                  <a:outerShdw blurRad="38100" dist="38100" dir="2700000" algn="tl">
                    <a:srgbClr val="000000">
                      <a:alpha val="43137"/>
                    </a:srgbClr>
                  </a:outerShdw>
                </a:effectLst>
              </a:rPr>
              <a:t>Wednesday 7:30pm </a:t>
            </a:r>
            <a:r>
              <a:rPr lang="en-US" sz="2800" i="1" dirty="0">
                <a:effectLst>
                  <a:outerShdw blurRad="38100" dist="38100" dir="2700000" algn="tl">
                    <a:srgbClr val="000000">
                      <a:alpha val="43137"/>
                    </a:srgbClr>
                  </a:outerShdw>
                </a:effectLst>
              </a:rPr>
              <a:t>over at the Manse (2048 E 14</a:t>
            </a:r>
            <a:r>
              <a:rPr lang="en-US" sz="2800" i="1" baseline="30000" dirty="0">
                <a:effectLst>
                  <a:outerShdw blurRad="38100" dist="38100" dir="2700000" algn="tl">
                    <a:srgbClr val="000000">
                      <a:alpha val="43137"/>
                    </a:srgbClr>
                  </a:outerShdw>
                </a:effectLst>
              </a:rPr>
              <a:t>th</a:t>
            </a:r>
            <a:r>
              <a:rPr lang="en-US" sz="2800" i="1" dirty="0">
                <a:effectLst>
                  <a:outerShdw blurRad="38100" dist="38100" dir="2700000" algn="tl">
                    <a:srgbClr val="000000">
                      <a:alpha val="43137"/>
                    </a:srgbClr>
                  </a:outerShdw>
                </a:effectLst>
              </a:rPr>
              <a:t> Street). For more information, please see Margaret and Cara.</a:t>
            </a:r>
            <a:endParaRPr lang="en-US" sz="28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97534716"/>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533400" y="2316797"/>
            <a:ext cx="8001000" cy="2523768"/>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Operation Christmas Child </a:t>
            </a:r>
            <a:r>
              <a:rPr lang="en-US" sz="2800" dirty="0">
                <a:effectLst>
                  <a:outerShdw blurRad="38100" dist="38100" dir="2700000" algn="tl">
                    <a:srgbClr val="000000">
                      <a:alpha val="43137"/>
                    </a:srgbClr>
                  </a:outerShdw>
                </a:effectLst>
              </a:rPr>
              <a:t>Shoeboxes will be dropped off sometime this  week.  Thanks for all those who contributed.</a:t>
            </a:r>
          </a:p>
          <a:p>
            <a:pPr lvl="0"/>
            <a:endParaRPr lang="en-US" sz="2800" i="1" dirty="0"/>
          </a:p>
          <a:p>
            <a:pPr marL="342900" marR="0" lvl="0" indent="-342900">
              <a:spcBef>
                <a:spcPts val="0"/>
              </a:spcBef>
              <a:spcAft>
                <a:spcPts val="15"/>
              </a:spcAft>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2800" dirty="0">
              <a:latin typeface="Helvetica" panose="020B0604020202020204" pitchFamily="34" charset="0"/>
              <a:ea typeface="Times New Roman" panose="02020603050405020304" pitchFamily="18" charset="0"/>
            </a:endParaRPr>
          </a:p>
          <a:p>
            <a:pPr marL="457200" marR="0">
              <a:spcBef>
                <a:spcPts val="0"/>
              </a:spcBef>
              <a:spcAft>
                <a:spcPts val="0"/>
              </a:spcAft>
            </a:pPr>
            <a:r>
              <a:rPr lang="en-US" b="1" i="1" kern="100" dirty="0">
                <a:solidFill>
                  <a:srgbClr val="000000"/>
                </a:solidFill>
                <a:latin typeface="Arial" panose="020B0604020202020204" pitchFamily="34" charset="0"/>
                <a:ea typeface="Times New Roman" panose="02020603050405020304" pitchFamily="18" charset="0"/>
              </a:rPr>
              <a:t> </a:t>
            </a:r>
            <a:endParaRPr lang="en-US" sz="1800" dirty="0">
              <a:effectLst/>
              <a:latin typeface="Helvetica" panose="020B0604020202020204" pitchFamily="34" charset="0"/>
              <a:ea typeface="Times New Roman" panose="02020603050405020304" pitchFamily="18" charset="0"/>
            </a:endParaRPr>
          </a:p>
        </p:txBody>
      </p:sp>
      <p:pic>
        <p:nvPicPr>
          <p:cNvPr id="4" name="Picture 3">
            <a:extLst>
              <a:ext uri="{FF2B5EF4-FFF2-40B4-BE49-F238E27FC236}">
                <a16:creationId xmlns:a16="http://schemas.microsoft.com/office/drawing/2014/main" id="{49EFA4F1-0DC0-48B1-B15D-B650C14F3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287" y="4114800"/>
            <a:ext cx="2879143" cy="2437070"/>
          </a:xfrm>
          <a:prstGeom prst="rect">
            <a:avLst/>
          </a:prstGeom>
        </p:spPr>
      </p:pic>
      <p:pic>
        <p:nvPicPr>
          <p:cNvPr id="6" name="Picture 5">
            <a:extLst>
              <a:ext uri="{FF2B5EF4-FFF2-40B4-BE49-F238E27FC236}">
                <a16:creationId xmlns:a16="http://schemas.microsoft.com/office/drawing/2014/main" id="{6A9FCC4E-BA5A-418E-908F-C26C172E1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40353"/>
            <a:ext cx="6365717" cy="3785963"/>
          </a:xfrm>
          <a:prstGeom prst="rect">
            <a:avLst/>
          </a:prstGeom>
        </p:spPr>
      </p:pic>
    </p:spTree>
    <p:extLst>
      <p:ext uri="{BB962C8B-B14F-4D97-AF65-F5344CB8AC3E}">
        <p14:creationId xmlns:p14="http://schemas.microsoft.com/office/powerpoint/2010/main" val="1970114609"/>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5F95D8-7E0D-4E87-B741-BA8EC9124B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0"/>
            <a:ext cx="9906000" cy="69342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12573" y="22242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665205" y="2438400"/>
            <a:ext cx="8001000" cy="2092881"/>
          </a:xfrm>
          <a:prstGeom prst="rect">
            <a:avLst/>
          </a:prstGeom>
        </p:spPr>
        <p:txBody>
          <a:bodyPr wrap="square">
            <a:spAutoFit/>
          </a:bodyPr>
          <a:lstStyle/>
          <a:p>
            <a:r>
              <a:rPr lang="en-US" sz="2800" i="1" dirty="0"/>
              <a:t>Our </a:t>
            </a:r>
            <a:r>
              <a:rPr lang="en-US" sz="2800" b="1" i="1" dirty="0">
                <a:solidFill>
                  <a:srgbClr val="FFFF00"/>
                </a:solidFill>
              </a:rPr>
              <a:t>Annual Thanksgiving Dinner</a:t>
            </a:r>
            <a:r>
              <a:rPr lang="en-US" sz="2800" i="1" dirty="0">
                <a:solidFill>
                  <a:srgbClr val="FFFF00"/>
                </a:solidFill>
              </a:rPr>
              <a:t> </a:t>
            </a:r>
            <a:r>
              <a:rPr lang="en-US" sz="2800" i="1" dirty="0"/>
              <a:t>will be on </a:t>
            </a:r>
            <a:r>
              <a:rPr lang="en-US" sz="2800" b="1" i="1" dirty="0">
                <a:solidFill>
                  <a:srgbClr val="FFFF00"/>
                </a:solidFill>
              </a:rPr>
              <a:t>this coming Saturday, 11/18 </a:t>
            </a:r>
            <a:r>
              <a:rPr lang="en-US" sz="2800" i="1" dirty="0"/>
              <a:t>at </a:t>
            </a:r>
            <a:r>
              <a:rPr lang="en-US" sz="2800" b="1" i="1" dirty="0">
                <a:solidFill>
                  <a:srgbClr val="FFFF00"/>
                </a:solidFill>
              </a:rPr>
              <a:t>6pm</a:t>
            </a:r>
            <a:r>
              <a:rPr lang="en-US" sz="2800" b="1" i="1" dirty="0"/>
              <a:t>.    </a:t>
            </a:r>
          </a:p>
          <a:p>
            <a:pPr lvl="0"/>
            <a:endParaRPr lang="en-US" sz="2800" i="1" dirty="0"/>
          </a:p>
          <a:p>
            <a:pPr marL="342900" marR="0" lvl="0" indent="-342900">
              <a:spcBef>
                <a:spcPts val="0"/>
              </a:spcBef>
              <a:spcAft>
                <a:spcPts val="15"/>
              </a:spcAft>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2800" dirty="0">
              <a:latin typeface="Helvetica" panose="020B0604020202020204" pitchFamily="34" charset="0"/>
              <a:ea typeface="Times New Roman" panose="02020603050405020304" pitchFamily="18" charset="0"/>
            </a:endParaRPr>
          </a:p>
          <a:p>
            <a:pPr marL="457200" marR="0">
              <a:spcBef>
                <a:spcPts val="0"/>
              </a:spcBef>
              <a:spcAft>
                <a:spcPts val="0"/>
              </a:spcAft>
            </a:pPr>
            <a:r>
              <a:rPr lang="en-US" b="1" i="1" kern="100" dirty="0">
                <a:solidFill>
                  <a:srgbClr val="000000"/>
                </a:solidFill>
                <a:latin typeface="Arial" panose="020B0604020202020204" pitchFamily="34" charset="0"/>
                <a:ea typeface="Times New Roman" panose="02020603050405020304" pitchFamily="18" charset="0"/>
              </a:rPr>
              <a:t> </a:t>
            </a:r>
            <a:endParaRPr lang="en-US" sz="18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23008065"/>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F85F7-FA16-433F-8C76-483AE3429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933" y="-1066800"/>
            <a:ext cx="14088533" cy="7924800"/>
          </a:xfrm>
          <a:prstGeom prst="rect">
            <a:avLst/>
          </a:prstGeom>
        </p:spPr>
      </p:pic>
      <p:sp>
        <p:nvSpPr>
          <p:cNvPr id="111618" name="Rectangle 2"/>
          <p:cNvSpPr>
            <a:spLocks noGrp="1" noChangeArrowheads="1"/>
          </p:cNvSpPr>
          <p:nvPr>
            <p:ph type="ctrTitle"/>
          </p:nvPr>
        </p:nvSpPr>
        <p:spPr>
          <a:xfrm>
            <a:off x="436298" y="189327"/>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686 “God of Our Life”</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1810579"/>
            <a:ext cx="9383205" cy="480131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God of our life, </a:t>
            </a:r>
          </a:p>
          <a:p>
            <a:pPr algn="ctr"/>
            <a:r>
              <a:rPr lang="en-US" sz="3400" b="1" i="1" dirty="0">
                <a:effectLst>
                  <a:outerShdw blurRad="38100" dist="38100" dir="2700000" algn="tl">
                    <a:srgbClr val="000000">
                      <a:alpha val="43137"/>
                    </a:srgbClr>
                  </a:outerShdw>
                </a:effectLst>
              </a:rPr>
              <a:t>through all the circling years,</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we trust in thee.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In all the past, </a:t>
            </a:r>
          </a:p>
          <a:p>
            <a:pPr algn="ctr"/>
            <a:r>
              <a:rPr lang="en-US" sz="3400" b="1" i="1" dirty="0">
                <a:effectLst>
                  <a:outerShdw blurRad="38100" dist="38100" dir="2700000" algn="tl">
                    <a:srgbClr val="000000">
                      <a:alpha val="43137"/>
                    </a:srgbClr>
                  </a:outerShdw>
                </a:effectLst>
              </a:rPr>
              <a:t>through all our hopes and fears,</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thy hand we see.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With each new day, </a:t>
            </a:r>
          </a:p>
          <a:p>
            <a:pPr algn="ctr"/>
            <a:r>
              <a:rPr lang="en-US" sz="3400" b="1" i="1" dirty="0">
                <a:effectLst>
                  <a:outerShdw blurRad="38100" dist="38100" dir="2700000" algn="tl">
                    <a:srgbClr val="000000">
                      <a:alpha val="43137"/>
                    </a:srgbClr>
                  </a:outerShdw>
                </a:effectLst>
              </a:rPr>
              <a:t>when morning lifts the veil,</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we own thy mercies, Lord, which never fail.</a:t>
            </a:r>
            <a:endParaRPr lang="en-US" sz="34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775D1E-5C7D-428F-B023-3FFFF730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961" y="-492919"/>
            <a:ext cx="4513677" cy="7853362"/>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81329" y="1622534"/>
            <a:ext cx="7843471" cy="4524315"/>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Keep your lamps trimmed and burning;</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keep your lamps trimmed and burning;</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keep your lamps trimmed and burning,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for the time is drawing nigh.</a:t>
            </a:r>
            <a:br>
              <a:rPr lang="en-US" sz="3200" b="1" i="1" dirty="0">
                <a:effectLst>
                  <a:outerShdw blurRad="38100" dist="38100" dir="2700000" algn="tl">
                    <a:srgbClr val="000000">
                      <a:alpha val="43137"/>
                    </a:srgbClr>
                  </a:outerShdw>
                </a:effectLst>
              </a:rPr>
            </a:b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Sisters, don’t grow weary;</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brothers, don’t grow weary;</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children, don’t grow weary,</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for the time is drawing nigh.</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661752" y="556995"/>
            <a:ext cx="848224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500" b="0" i="1" kern="0" dirty="0">
                <a:solidFill>
                  <a:srgbClr val="FFFF00"/>
                </a:solidFill>
                <a:effectLst>
                  <a:outerShdw blurRad="38100" dist="38100" dir="2700000" algn="tl">
                    <a:srgbClr val="000000">
                      <a:alpha val="43137"/>
                    </a:srgbClr>
                  </a:outerShdw>
                </a:effectLst>
                <a:cs typeface="Times New Roman" pitchFamily="18" charset="0"/>
              </a:rPr>
              <a:t>#350 </a:t>
            </a:r>
            <a:r>
              <a:rPr lang="en-US" altLang="en-US" sz="2500" b="0" i="1" kern="0" dirty="0">
                <a:solidFill>
                  <a:srgbClr val="FFFF00"/>
                </a:solidFill>
                <a:effectLst>
                  <a:outerShdw blurRad="38100" dist="38100" dir="2700000" algn="tl">
                    <a:srgbClr val="000000">
                      <a:alpha val="43137"/>
                    </a:srgbClr>
                  </a:outerShdw>
                </a:effectLst>
              </a:rPr>
              <a:t>“Keep Your Lamps Trimmed and Burning”</a:t>
            </a:r>
          </a:p>
        </p:txBody>
      </p:sp>
    </p:spTree>
    <p:extLst>
      <p:ext uri="{BB962C8B-B14F-4D97-AF65-F5344CB8AC3E}">
        <p14:creationId xmlns:p14="http://schemas.microsoft.com/office/powerpoint/2010/main" val="103403249"/>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775D1E-5C7D-428F-B023-3FFFF730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961" y="-492919"/>
            <a:ext cx="4513677" cy="7853362"/>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81329" y="1622534"/>
            <a:ext cx="7843471" cy="4524315"/>
          </a:xfrm>
          <a:prstGeom prst="rect">
            <a:avLst/>
          </a:prstGeom>
        </p:spPr>
        <p:txBody>
          <a:bodyPr wrap="square">
            <a:spAutoFit/>
          </a:bodyPr>
          <a:lstStyle/>
          <a:p>
            <a:pPr algn="ctr"/>
            <a:r>
              <a:rPr lang="en-US" sz="3200" b="1" i="1" dirty="0"/>
              <a:t>It’s our faith makes us happy;</a:t>
            </a:r>
            <a:br>
              <a:rPr lang="en-US" sz="3200" b="1" i="1" dirty="0"/>
            </a:br>
            <a:r>
              <a:rPr lang="en-US" sz="3200" b="1" i="1" dirty="0"/>
              <a:t>it’s our faith makes us happy;</a:t>
            </a:r>
            <a:br>
              <a:rPr lang="en-US" sz="3200" b="1" i="1" dirty="0"/>
            </a:br>
            <a:r>
              <a:rPr lang="en-US" sz="3200" b="1" i="1" dirty="0"/>
              <a:t>it’s our faith makes us happy,</a:t>
            </a:r>
            <a:br>
              <a:rPr lang="en-US" sz="3200" b="1" i="1" dirty="0"/>
            </a:br>
            <a:r>
              <a:rPr lang="en-US" sz="3200" b="1" i="1" dirty="0"/>
              <a:t>for the time is drawing nigh.</a:t>
            </a:r>
            <a:r>
              <a:rPr lang="en-US" sz="3200" b="1" i="1" dirty="0">
                <a:effectLst>
                  <a:outerShdw blurRad="38100" dist="38100" dir="2700000" algn="tl">
                    <a:srgbClr val="000000">
                      <a:alpha val="43137"/>
                    </a:srgbClr>
                  </a:outerShdw>
                </a:effectLst>
              </a:rPr>
              <a:t> </a:t>
            </a:r>
            <a:br>
              <a:rPr lang="en-US" sz="3200" b="1" i="1" dirty="0">
                <a:effectLst>
                  <a:outerShdw blurRad="38100" dist="38100" dir="2700000" algn="tl">
                    <a:srgbClr val="000000">
                      <a:alpha val="43137"/>
                    </a:srgbClr>
                  </a:outerShdw>
                </a:effectLst>
              </a:rPr>
            </a:b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Sisters, don’t grow weary;</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brothers, don’t grow weary;</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children, don’t grow weary,</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for the time is drawing nigh.</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661752" y="556995"/>
            <a:ext cx="848224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500" b="0" i="1" kern="0" dirty="0">
                <a:solidFill>
                  <a:srgbClr val="FFFF00"/>
                </a:solidFill>
                <a:effectLst>
                  <a:outerShdw blurRad="38100" dist="38100" dir="2700000" algn="tl">
                    <a:srgbClr val="000000">
                      <a:alpha val="43137"/>
                    </a:srgbClr>
                  </a:outerShdw>
                </a:effectLst>
                <a:cs typeface="Times New Roman" pitchFamily="18" charset="0"/>
              </a:rPr>
              <a:t>#350 </a:t>
            </a:r>
            <a:r>
              <a:rPr lang="en-US" altLang="en-US" sz="2500" b="0" i="1" kern="0" dirty="0">
                <a:solidFill>
                  <a:srgbClr val="FFFF00"/>
                </a:solidFill>
                <a:effectLst>
                  <a:outerShdw blurRad="38100" dist="38100" dir="2700000" algn="tl">
                    <a:srgbClr val="000000">
                      <a:alpha val="43137"/>
                    </a:srgbClr>
                  </a:outerShdw>
                </a:effectLst>
              </a:rPr>
              <a:t>“Keep Your Lamps Trimmed and Burning”</a:t>
            </a:r>
          </a:p>
        </p:txBody>
      </p:sp>
    </p:spTree>
    <p:extLst>
      <p:ext uri="{BB962C8B-B14F-4D97-AF65-F5344CB8AC3E}">
        <p14:creationId xmlns:p14="http://schemas.microsoft.com/office/powerpoint/2010/main" val="1358239559"/>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775D1E-5C7D-428F-B023-3FFFF730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961" y="-492919"/>
            <a:ext cx="4513677" cy="7853362"/>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81329" y="1622534"/>
            <a:ext cx="7843471" cy="4524315"/>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We are climbing Jacob’s ladder;</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we are climbing Jacob’s ladder;</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we are climbing Jacob’s ladder, </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for the time is drawing nigh.</a:t>
            </a:r>
            <a:br>
              <a:rPr lang="en-US" sz="3200" b="1" i="1" dirty="0">
                <a:effectLst>
                  <a:outerShdw blurRad="38100" dist="38100" dir="2700000" algn="tl">
                    <a:srgbClr val="000000">
                      <a:alpha val="43137"/>
                    </a:srgbClr>
                  </a:outerShdw>
                </a:effectLst>
              </a:rPr>
            </a:b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Sisters, don’t grow weary;</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brothers, don’t grow weary;</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children, don’t grow weary,</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for the time is drawing nigh.</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661752" y="556995"/>
            <a:ext cx="848224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500" b="0" i="1" kern="0" dirty="0">
                <a:solidFill>
                  <a:srgbClr val="FFFF00"/>
                </a:solidFill>
                <a:effectLst>
                  <a:outerShdw blurRad="38100" dist="38100" dir="2700000" algn="tl">
                    <a:srgbClr val="000000">
                      <a:alpha val="43137"/>
                    </a:srgbClr>
                  </a:outerShdw>
                </a:effectLst>
                <a:cs typeface="Times New Roman" pitchFamily="18" charset="0"/>
              </a:rPr>
              <a:t>#350 </a:t>
            </a:r>
            <a:r>
              <a:rPr lang="en-US" altLang="en-US" sz="2500" b="0" i="1" kern="0" dirty="0">
                <a:solidFill>
                  <a:srgbClr val="FFFF00"/>
                </a:solidFill>
                <a:effectLst>
                  <a:outerShdw blurRad="38100" dist="38100" dir="2700000" algn="tl">
                    <a:srgbClr val="000000">
                      <a:alpha val="43137"/>
                    </a:srgbClr>
                  </a:outerShdw>
                </a:effectLst>
              </a:rPr>
              <a:t>“Keep Your Lamps Trimmed and Burning”</a:t>
            </a:r>
          </a:p>
        </p:txBody>
      </p:sp>
    </p:spTree>
    <p:extLst>
      <p:ext uri="{BB962C8B-B14F-4D97-AF65-F5344CB8AC3E}">
        <p14:creationId xmlns:p14="http://schemas.microsoft.com/office/powerpoint/2010/main" val="3867510556"/>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775D1E-5C7D-428F-B023-3FFFF730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961" y="-492919"/>
            <a:ext cx="4513677" cy="7853362"/>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81329" y="1622534"/>
            <a:ext cx="7843471" cy="4524315"/>
          </a:xfrm>
          <a:prstGeom prst="rect">
            <a:avLst/>
          </a:prstGeom>
        </p:spPr>
        <p:txBody>
          <a:bodyPr wrap="square">
            <a:spAutoFit/>
          </a:bodyPr>
          <a:lstStyle/>
          <a:p>
            <a:pPr algn="ctr"/>
            <a:r>
              <a:rPr lang="en-US" sz="3200" b="1" i="1" dirty="0"/>
              <a:t>Every round goes higher, higher;</a:t>
            </a:r>
            <a:br>
              <a:rPr lang="en-US" sz="3200" b="1" i="1" dirty="0"/>
            </a:br>
            <a:r>
              <a:rPr lang="en-US" sz="3200" b="1" i="1" dirty="0"/>
              <a:t>every round goes higher, higher;</a:t>
            </a:r>
            <a:br>
              <a:rPr lang="en-US" sz="3200" b="1" i="1" dirty="0"/>
            </a:br>
            <a:r>
              <a:rPr lang="en-US" sz="3200" b="1" i="1" dirty="0"/>
              <a:t>every round goes higher, higher, </a:t>
            </a:r>
            <a:br>
              <a:rPr lang="en-US" sz="3200" b="1" i="1" dirty="0"/>
            </a:br>
            <a:r>
              <a:rPr lang="en-US" sz="3200" b="1" i="1" dirty="0"/>
              <a:t>for the time is drawing nigh</a:t>
            </a:r>
            <a:br>
              <a:rPr lang="en-US" sz="3200" b="1" i="1" dirty="0">
                <a:effectLst>
                  <a:outerShdw blurRad="38100" dist="38100" dir="2700000" algn="tl">
                    <a:srgbClr val="000000">
                      <a:alpha val="43137"/>
                    </a:srgbClr>
                  </a:outerShdw>
                </a:effectLst>
              </a:rPr>
            </a:b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Sisters, don’t grow weary;</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brothers, don’t grow weary;</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children, don’t grow weary,</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for the time is drawing nigh.</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661752" y="556995"/>
            <a:ext cx="848224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500" b="0" i="1" kern="0" dirty="0">
                <a:solidFill>
                  <a:srgbClr val="FFFF00"/>
                </a:solidFill>
                <a:effectLst>
                  <a:outerShdw blurRad="38100" dist="38100" dir="2700000" algn="tl">
                    <a:srgbClr val="000000">
                      <a:alpha val="43137"/>
                    </a:srgbClr>
                  </a:outerShdw>
                </a:effectLst>
                <a:cs typeface="Times New Roman" pitchFamily="18" charset="0"/>
              </a:rPr>
              <a:t>#350 </a:t>
            </a:r>
            <a:r>
              <a:rPr lang="en-US" altLang="en-US" sz="2500" b="0" i="1" kern="0" dirty="0">
                <a:solidFill>
                  <a:srgbClr val="FFFF00"/>
                </a:solidFill>
                <a:effectLst>
                  <a:outerShdw blurRad="38100" dist="38100" dir="2700000" algn="tl">
                    <a:srgbClr val="000000">
                      <a:alpha val="43137"/>
                    </a:srgbClr>
                  </a:outerShdw>
                </a:effectLst>
              </a:rPr>
              <a:t>“Keep Your Lamps Trimmed and Burning”</a:t>
            </a:r>
          </a:p>
        </p:txBody>
      </p:sp>
    </p:spTree>
    <p:extLst>
      <p:ext uri="{BB962C8B-B14F-4D97-AF65-F5344CB8AC3E}">
        <p14:creationId xmlns:p14="http://schemas.microsoft.com/office/powerpoint/2010/main" val="1697745813"/>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6858000"/>
          </a:xfrm>
          <a:prstGeom prst="rect">
            <a:avLst/>
          </a:prstGeom>
        </p:spPr>
      </p:pic>
      <p:sp>
        <p:nvSpPr>
          <p:cNvPr id="39938" name="Rectangle 2"/>
          <p:cNvSpPr>
            <a:spLocks noGrp="1" noChangeArrowheads="1"/>
          </p:cNvSpPr>
          <p:nvPr>
            <p:ph type="ctrTitle"/>
          </p:nvPr>
        </p:nvSpPr>
        <p:spPr>
          <a:xfrm>
            <a:off x="1146090" y="64105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225510" y="1783621"/>
            <a:ext cx="930257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endParaRPr lang="en-US" altLang="en-US" sz="2800" b="1" i="1" kern="0" dirty="0">
              <a:solidFill>
                <a:srgbClr val="00FFFF"/>
              </a:solidFill>
              <a:effectLst>
                <a:outerShdw blurRad="38100" dist="38100" dir="2700000" algn="tl">
                  <a:srgbClr val="000000">
                    <a:alpha val="43137"/>
                  </a:srgbClr>
                </a:outerShdw>
              </a:effectLst>
            </a:endParaRPr>
          </a:p>
          <a:p>
            <a:pPr algn="ctr">
              <a:lnSpc>
                <a:spcPct val="80000"/>
              </a:lnSpc>
            </a:pPr>
            <a:r>
              <a:rPr lang="en-US" altLang="en-US" sz="2800" b="1" i="1" kern="0" dirty="0">
                <a:solidFill>
                  <a:srgbClr val="00FFFF"/>
                </a:solidFill>
                <a:effectLst>
                  <a:outerShdw blurRad="38100" dist="38100" dir="2700000" algn="tl">
                    <a:srgbClr val="000000">
                      <a:alpha val="43137"/>
                    </a:srgbClr>
                  </a:outerShdw>
                </a:effectLst>
              </a:rPr>
              <a:t># </a:t>
            </a:r>
            <a:r>
              <a:rPr lang="en-US" sz="2800" b="1" i="1" dirty="0">
                <a:solidFill>
                  <a:srgbClr val="00FFFF"/>
                </a:solidFill>
                <a:effectLst>
                  <a:outerShdw blurRad="38100" dist="38100" dir="2700000" algn="tl">
                    <a:srgbClr val="000000">
                      <a:alpha val="43137"/>
                    </a:srgbClr>
                  </a:outerShdw>
                </a:effectLst>
              </a:rPr>
              <a:t>547 “Go, My Children, with My Blessing” </a:t>
            </a:r>
          </a:p>
          <a:p>
            <a:pPr algn="ctr">
              <a:lnSpc>
                <a:spcPct val="80000"/>
              </a:lnSpc>
            </a:pPr>
            <a:r>
              <a:rPr lang="en-US" sz="2400" b="1" i="1" dirty="0">
                <a:solidFill>
                  <a:srgbClr val="00FFFF"/>
                </a:solidFill>
                <a:effectLst>
                  <a:outerShdw blurRad="38100" dist="38100" dir="2700000" algn="tl">
                    <a:srgbClr val="000000">
                      <a:alpha val="43137"/>
                    </a:srgbClr>
                  </a:outerShdw>
                </a:effectLst>
              </a:rPr>
              <a:t>(Stanza 3)</a:t>
            </a:r>
          </a:p>
          <a:p>
            <a:pPr algn="ctr">
              <a:lnSpc>
                <a:spcPct val="80000"/>
              </a:lnSpc>
            </a:pPr>
            <a:r>
              <a:rPr lang="en-US" b="1" i="1" dirty="0">
                <a:effectLst>
                  <a:outerShdw blurRad="38100" dist="38100" dir="2700000" algn="tl">
                    <a:srgbClr val="000000">
                      <a:alpha val="43137"/>
                    </a:srgbClr>
                  </a:outerShdw>
                </a:effectLst>
              </a:rPr>
              <a:t>“Go, my children, fed and nourished, </a:t>
            </a:r>
          </a:p>
          <a:p>
            <a:pPr algn="ctr">
              <a:lnSpc>
                <a:spcPct val="80000"/>
              </a:lnSpc>
            </a:pPr>
            <a:r>
              <a:rPr lang="en-US" b="1" i="1" dirty="0">
                <a:effectLst>
                  <a:outerShdw blurRad="38100" dist="38100" dir="2700000" algn="tl">
                    <a:srgbClr val="000000">
                      <a:alpha val="43137"/>
                    </a:srgbClr>
                  </a:outerShdw>
                </a:effectLst>
              </a:rPr>
              <a:t>closer to me.</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Grow in love and love by serving, </a:t>
            </a:r>
          </a:p>
          <a:p>
            <a:pPr algn="ctr">
              <a:lnSpc>
                <a:spcPct val="80000"/>
              </a:lnSpc>
            </a:pPr>
            <a:r>
              <a:rPr lang="en-US" b="1" i="1" dirty="0">
                <a:effectLst>
                  <a:outerShdw blurRad="38100" dist="38100" dir="2700000" algn="tl">
                    <a:srgbClr val="000000">
                      <a:alpha val="43137"/>
                    </a:srgbClr>
                  </a:outerShdw>
                </a:effectLst>
              </a:rPr>
              <a:t>joyful and free.</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Here my Spirit’s power filled you; </a:t>
            </a:r>
          </a:p>
          <a:p>
            <a:pPr algn="ctr">
              <a:lnSpc>
                <a:spcPct val="80000"/>
              </a:lnSpc>
            </a:pPr>
            <a:r>
              <a:rPr lang="en-US" b="1" i="1" dirty="0">
                <a:effectLst>
                  <a:outerShdw blurRad="38100" dist="38100" dir="2700000" algn="tl">
                    <a:srgbClr val="000000">
                      <a:alpha val="43137"/>
                    </a:srgbClr>
                  </a:outerShdw>
                </a:effectLst>
              </a:rPr>
              <a:t>here my tender comfort stilled you.</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Go, my children, fed and nourished, </a:t>
            </a:r>
          </a:p>
          <a:p>
            <a:pPr algn="ctr">
              <a:lnSpc>
                <a:spcPct val="80000"/>
              </a:lnSpc>
            </a:pPr>
            <a:r>
              <a:rPr lang="en-US" b="1" i="1" dirty="0">
                <a:effectLst>
                  <a:outerShdw blurRad="38100" dist="38100" dir="2700000" algn="tl">
                    <a:srgbClr val="000000">
                      <a:alpha val="43137"/>
                    </a:srgbClr>
                  </a:outerShdw>
                </a:effectLst>
              </a:rPr>
              <a:t>joyful and free.”</a:t>
            </a:r>
          </a:p>
          <a:p>
            <a:pPr algn="ctr"/>
            <a:endParaRPr lang="en-US" sz="2800" dirty="0">
              <a:effectLst/>
            </a:endParaRPr>
          </a:p>
          <a:p>
            <a:pPr algn="ctr"/>
            <a:endParaRPr lang="en-US" sz="2800" b="1" dirty="0">
              <a:effectLst>
                <a:outerShdw blurRad="38100" dist="38100" dir="2700000" algn="tl">
                  <a:srgbClr val="000000">
                    <a:alpha val="43137"/>
                  </a:srgbClr>
                </a:outerShdw>
              </a:effectLst>
            </a:endParaRPr>
          </a:p>
          <a:p>
            <a:pPr algn="ctr"/>
            <a:r>
              <a:rPr lang="en-US" sz="2800" b="1" dirty="0">
                <a:effectLst/>
              </a:rPr>
              <a:t> </a:t>
            </a:r>
            <a:endParaRPr lang="en-US" sz="2800" dirty="0">
              <a:effectLst/>
            </a:endParaRPr>
          </a:p>
          <a:p>
            <a:pPr algn="ctr"/>
            <a:endParaRPr lang="en-US" b="1" i="1" dirty="0">
              <a:effectLst>
                <a:outerShdw blurRad="38100" dist="38100" dir="2700000" algn="tl">
                  <a:srgbClr val="000000">
                    <a:alpha val="43137"/>
                  </a:srgbClr>
                </a:outerShdw>
              </a:effectLst>
            </a:endParaRPr>
          </a:p>
          <a:p>
            <a:r>
              <a:rPr lang="en-US" b="1" dirty="0">
                <a:effectLst/>
              </a:rPr>
              <a:t> </a:t>
            </a:r>
            <a:endParaRPr lang="en-US" dirty="0">
              <a:effectLst/>
            </a:endParaRPr>
          </a:p>
          <a:p>
            <a:pPr algn="ctr"/>
            <a:br>
              <a:rPr lang="en-US" sz="3600" b="1" i="1" dirty="0">
                <a:solidFill>
                  <a:srgbClr val="FFFF00"/>
                </a:solidFill>
              </a:rPr>
            </a:br>
            <a:br>
              <a:rPr lang="en-US" sz="3600" b="1" i="1" dirty="0">
                <a:solidFill>
                  <a:srgbClr val="FFFF00"/>
                </a:solidFill>
                <a:effectLst/>
              </a:rPr>
            </a:br>
            <a:endParaRPr lang="en-US" sz="3600" b="1" i="1" dirty="0">
              <a:solidFill>
                <a:srgbClr val="FFFF00"/>
              </a:solidFill>
              <a:effectLst/>
            </a:endParaRPr>
          </a:p>
          <a:p>
            <a:pPr algn="ctr"/>
            <a:endParaRPr lang="en-US" dirty="0">
              <a:effectLst/>
            </a:endParaRPr>
          </a:p>
          <a:p>
            <a:pPr algn="ctr"/>
            <a:endParaRPr lang="en-US" i="1" dirty="0">
              <a:effectLst>
                <a:outerShdw blurRad="38100" dist="38100" dir="2700000" algn="tl">
                  <a:srgbClr val="000000">
                    <a:alpha val="43137"/>
                  </a:srgbClr>
                </a:outerShdw>
              </a:effectLst>
            </a:endParaRPr>
          </a:p>
          <a:p>
            <a:pPr algn="ctr"/>
            <a:endParaRPr lang="en-US" b="1" i="1" dirty="0">
              <a:effectLst>
                <a:outerShdw blurRad="38100" dist="38100" dir="2700000" algn="tl">
                  <a:srgbClr val="000000">
                    <a:alpha val="43137"/>
                  </a:srgbClr>
                </a:outerShdw>
              </a:effectLst>
            </a:endParaRPr>
          </a:p>
          <a:p>
            <a:pPr algn="ctr">
              <a:spcBef>
                <a:spcPts val="1200"/>
              </a:spcBef>
            </a:pP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DA0A44-B2F9-452A-AA6A-869EBEDDA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0"/>
            <a:ext cx="9906000" cy="6934200"/>
          </a:xfrm>
          <a:prstGeom prst="rect">
            <a:avLst/>
          </a:prstGeom>
        </p:spPr>
      </p:pic>
      <p:sp>
        <p:nvSpPr>
          <p:cNvPr id="4098" name="Rectangle 2"/>
          <p:cNvSpPr>
            <a:spLocks noGrp="1" noChangeArrowheads="1"/>
          </p:cNvSpPr>
          <p:nvPr>
            <p:ph type="ctrTitle"/>
          </p:nvPr>
        </p:nvSpPr>
        <p:spPr>
          <a:xfrm>
            <a:off x="685800" y="1143000"/>
            <a:ext cx="7422650" cy="679511"/>
          </a:xfrm>
          <a:noFill/>
        </p:spPr>
        <p:txBody>
          <a:bodyPr/>
          <a:lstStyle/>
          <a:p>
            <a:pPr algn="r"/>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November 12th, 2017 </a:t>
            </a:r>
            <a:br>
              <a:rPr lang="en-US" altLang="en-US" sz="3000" i="1" dirty="0">
                <a:latin typeface="Arial" charset="0"/>
              </a:rPr>
            </a:br>
            <a:endParaRPr lang="en-US" altLang="en-US" sz="3000" i="1" dirty="0">
              <a:solidFill>
                <a:srgbClr val="00FFFF"/>
              </a:solidFill>
              <a:effectLst>
                <a:outerShdw blurRad="38100" dist="38100" dir="2700000" algn="tl">
                  <a:srgbClr val="000000">
                    <a:alpha val="43137"/>
                  </a:srgbClr>
                </a:outerShdw>
              </a:effectLst>
              <a:latin typeface="Arial" charset="0"/>
            </a:endParaRPr>
          </a:p>
        </p:txBody>
      </p:sp>
      <p:pic>
        <p:nvPicPr>
          <p:cNvPr id="6" name="Picture 5">
            <a:extLst>
              <a:ext uri="{FF2B5EF4-FFF2-40B4-BE49-F238E27FC236}">
                <a16:creationId xmlns:a16="http://schemas.microsoft.com/office/drawing/2014/main" id="{74847209-14AD-465B-B6E2-62D023DAF9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896" y="1905000"/>
            <a:ext cx="1877601" cy="1881094"/>
          </a:xfrm>
          <a:prstGeom prst="rect">
            <a:avLst/>
          </a:prstGeom>
        </p:spPr>
      </p:pic>
    </p:spTree>
    <p:extLst>
      <p:ext uri="{BB962C8B-B14F-4D97-AF65-F5344CB8AC3E}">
        <p14:creationId xmlns:p14="http://schemas.microsoft.com/office/powerpoint/2010/main" val="2532665394"/>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F85F7-FA16-433F-8C76-483AE3429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933" y="-1066800"/>
            <a:ext cx="14088533" cy="7924800"/>
          </a:xfrm>
          <a:prstGeom prst="rect">
            <a:avLst/>
          </a:prstGeom>
        </p:spPr>
      </p:pic>
      <p:sp>
        <p:nvSpPr>
          <p:cNvPr id="111618" name="Rectangle 2"/>
          <p:cNvSpPr>
            <a:spLocks noGrp="1" noChangeArrowheads="1"/>
          </p:cNvSpPr>
          <p:nvPr>
            <p:ph type="ctrTitle"/>
          </p:nvPr>
        </p:nvSpPr>
        <p:spPr>
          <a:xfrm>
            <a:off x="436298" y="189327"/>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686 “God of Our Life”</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1810579"/>
            <a:ext cx="9383205" cy="507831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God of the past, </a:t>
            </a:r>
          </a:p>
          <a:p>
            <a:pPr algn="ctr"/>
            <a:r>
              <a:rPr lang="en-US" sz="3600" b="1" i="1" dirty="0">
                <a:effectLst>
                  <a:outerShdw blurRad="38100" dist="38100" dir="2700000" algn="tl">
                    <a:srgbClr val="000000">
                      <a:alpha val="43137"/>
                    </a:srgbClr>
                  </a:outerShdw>
                </a:effectLst>
              </a:rPr>
              <a:t>our times are in thy hand.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us abide.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Lead us by faith </a:t>
            </a:r>
          </a:p>
          <a:p>
            <a:pPr algn="ctr"/>
            <a:r>
              <a:rPr lang="en-US" sz="3600" b="1" i="1" dirty="0">
                <a:effectLst>
                  <a:outerShdw blurRad="38100" dist="38100" dir="2700000" algn="tl">
                    <a:srgbClr val="000000">
                      <a:alpha val="43137"/>
                    </a:srgbClr>
                  </a:outerShdw>
                </a:effectLst>
              </a:rPr>
              <a:t>to hope's true promised land.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Be thou our guide.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thee to bless, </a:t>
            </a:r>
          </a:p>
          <a:p>
            <a:pPr algn="ctr"/>
            <a:r>
              <a:rPr lang="en-US" sz="3600" b="1" i="1" dirty="0">
                <a:effectLst>
                  <a:outerShdw blurRad="38100" dist="38100" dir="2700000" algn="tl">
                    <a:srgbClr val="000000">
                      <a:alpha val="43137"/>
                    </a:srgbClr>
                  </a:outerShdw>
                </a:effectLst>
              </a:rPr>
              <a:t>the darkness shines as light,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faith's fair vision changes into sight.</a:t>
            </a:r>
            <a:endParaRPr lang="en-US" sz="34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81727276"/>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F85F7-FA16-433F-8C76-483AE3429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933" y="-1066800"/>
            <a:ext cx="14088533" cy="7924800"/>
          </a:xfrm>
          <a:prstGeom prst="rect">
            <a:avLst/>
          </a:prstGeom>
        </p:spPr>
      </p:pic>
      <p:sp>
        <p:nvSpPr>
          <p:cNvPr id="111618" name="Rectangle 2"/>
          <p:cNvSpPr>
            <a:spLocks noGrp="1" noChangeArrowheads="1"/>
          </p:cNvSpPr>
          <p:nvPr>
            <p:ph type="ctrTitle"/>
          </p:nvPr>
        </p:nvSpPr>
        <p:spPr>
          <a:xfrm>
            <a:off x="436298" y="189327"/>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686 “God of Our Life”</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1810579"/>
            <a:ext cx="9383205" cy="560153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God of the coming years, </a:t>
            </a:r>
          </a:p>
          <a:p>
            <a:pPr algn="ctr"/>
            <a:r>
              <a:rPr lang="en-US" sz="3600" b="1" i="1" dirty="0">
                <a:effectLst>
                  <a:outerShdw blurRad="38100" dist="38100" dir="2700000" algn="tl">
                    <a:srgbClr val="000000">
                      <a:alpha val="43137"/>
                    </a:srgbClr>
                  </a:outerShdw>
                </a:effectLst>
              </a:rPr>
              <a:t>through paths unknown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we follow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When we are strong, Lord, </a:t>
            </a:r>
          </a:p>
          <a:p>
            <a:pPr algn="ctr"/>
            <a:r>
              <a:rPr lang="en-US" sz="3600" b="1" i="1" dirty="0">
                <a:effectLst>
                  <a:outerShdw blurRad="38100" dist="38100" dir="2700000" algn="tl">
                    <a:srgbClr val="000000">
                      <a:alpha val="43137"/>
                    </a:srgbClr>
                  </a:outerShdw>
                </a:effectLst>
              </a:rPr>
              <a:t>leave us not alone.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Our refuge be.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Be thou for us in life our daily bread,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our heart's true home </a:t>
            </a:r>
          </a:p>
          <a:p>
            <a:pPr algn="ctr"/>
            <a:r>
              <a:rPr lang="en-US" sz="3600" b="1" i="1" dirty="0">
                <a:effectLst>
                  <a:outerShdw blurRad="38100" dist="38100" dir="2700000" algn="tl">
                    <a:srgbClr val="000000">
                      <a:alpha val="43137"/>
                    </a:srgbClr>
                  </a:outerShdw>
                </a:effectLst>
              </a:rPr>
              <a:t>when all our years have sped.</a:t>
            </a:r>
            <a:br>
              <a:rPr lang="en-US" sz="3600" b="1" i="1" dirty="0">
                <a:effectLst>
                  <a:outerShdw blurRad="38100" dist="38100" dir="2700000" algn="tl">
                    <a:srgbClr val="000000">
                      <a:alpha val="43137"/>
                    </a:srgbClr>
                  </a:outerShdw>
                </a:effectLst>
              </a:rPr>
            </a:br>
            <a:endParaRPr lang="en-US" sz="34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630717651"/>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3200" b="0" i="1" dirty="0"/>
            </a:br>
            <a:r>
              <a:rPr lang="en-US" sz="2400" b="0" i="1" dirty="0">
                <a:effectLst>
                  <a:outerShdw blurRad="38100" dist="38100" dir="2700000" algn="tl">
                    <a:srgbClr val="000000">
                      <a:alpha val="43137"/>
                    </a:srgbClr>
                  </a:outerShdw>
                </a:effectLst>
                <a:latin typeface="+mn-lt"/>
              </a:rPr>
              <a:t>Our hope is built on nothing less than Jesus and his righteousness.  Trusting in the mercy of God, let us confess our sins that we might find forgiveness and new life together in Christ.</a:t>
            </a:r>
            <a:br>
              <a:rPr lang="en-US" sz="2400" i="1" dirty="0">
                <a:effectLst>
                  <a:outerShdw blurRad="38100" dist="38100" dir="2700000" algn="tl">
                    <a:srgbClr val="000000">
                      <a:alpha val="43137"/>
                    </a:srgbClr>
                  </a:outerShdw>
                </a:effectLst>
                <a:latin typeface="+mn-lt"/>
              </a:rPr>
            </a:br>
            <a:br>
              <a:rPr lang="en-US" sz="2400" i="1" dirty="0">
                <a:effectLst>
                  <a:outerShdw blurRad="38100" dist="38100" dir="2700000" algn="tl">
                    <a:srgbClr val="000000">
                      <a:alpha val="43137"/>
                    </a:srgbClr>
                  </a:outerShdw>
                </a:effectLst>
                <a:latin typeface="+mn-lt"/>
              </a:rPr>
            </a:br>
            <a:endParaRPr lang="en-US" altLang="en-US" sz="240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609600" y="168275"/>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228600" y="1144802"/>
            <a:ext cx="7543800" cy="6124754"/>
          </a:xfrm>
          <a:prstGeom prst="rect">
            <a:avLst/>
          </a:prstGeom>
        </p:spPr>
        <p:txBody>
          <a:bodyPr wrap="square">
            <a:spAutoFit/>
          </a:bodyPr>
          <a:lstStyle/>
          <a:p>
            <a:r>
              <a:rPr lang="en-AU" sz="2800" b="1" i="1" dirty="0">
                <a:solidFill>
                  <a:srgbClr val="800000"/>
                </a:solidFill>
              </a:rPr>
              <a:t>Holy and gracious God, you are all light and wonder and glory.  You are our strength and our delight; you give us all we need to live.  Yet we are distracted by all that glitters, continually grasping for more.  Rather than trusting in your provision, we chase after our own happiness.  Forgive us, Lord, and turn us back to you.  Overwhelm us with your goodness and cover us with grace, for we know that you are the source of life, the fount of all that is good.  In the name of Jesus we pray, Amen.  </a:t>
            </a:r>
            <a:endParaRPr lang="en-US" sz="2800" b="1" dirty="0">
              <a:solidFill>
                <a:srgbClr val="800000"/>
              </a:solidFill>
            </a:endParaRPr>
          </a:p>
          <a:p>
            <a:endParaRPr lang="en-US" sz="2800" b="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1D0CC-DB13-4061-98A5-CDA79B90C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536853" cy="5029200"/>
          </a:xfrm>
          <a:prstGeom prst="rect">
            <a:avLst/>
          </a:prstGeom>
        </p:spPr>
      </p:pic>
      <p:sp>
        <p:nvSpPr>
          <p:cNvPr id="755714" name="Rectangle 2"/>
          <p:cNvSpPr>
            <a:spLocks noGrp="1" noChangeArrowheads="1"/>
          </p:cNvSpPr>
          <p:nvPr>
            <p:ph type="ctrTitle"/>
          </p:nvPr>
        </p:nvSpPr>
        <p:spPr>
          <a:xfrm>
            <a:off x="381000" y="900113"/>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38502</TotalTime>
  <Words>562</Words>
  <Application>Microsoft Office PowerPoint</Application>
  <PresentationFormat>On-screen Show (4:3)</PresentationFormat>
  <Paragraphs>166</Paragraphs>
  <Slides>38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Black</vt:lpstr>
      <vt:lpstr>Calibri</vt:lpstr>
      <vt:lpstr>Helvetica</vt:lpstr>
      <vt:lpstr>Symbol</vt:lpstr>
      <vt:lpstr>Times New Roman</vt:lpstr>
      <vt:lpstr>Wingdings</vt:lpstr>
      <vt:lpstr>Glass Layers</vt:lpstr>
      <vt:lpstr>Homecrest Presbyterian Church Worship of the Lord’s Day November 12th, 2017  </vt:lpstr>
      <vt:lpstr>Gathering Around the WORD Call To Worship  </vt:lpstr>
      <vt:lpstr>Gathering Around the WORD Gathering Hymn   # 686 “God of Our Life”</vt:lpstr>
      <vt:lpstr>Gathering Around the WORD Gathering Hymn   # 686 “God of Our Life”</vt:lpstr>
      <vt:lpstr>Gathering Around the WORD Gathering Hymn   # 686 “God of Our Life”</vt:lpstr>
      <vt:lpstr>Gathering Around the WORD Call to Confession  Our hope is built on nothing less than Jesus and his righteousness.  Trusting in the mercy of God, let us confess our sins that we might find forgiveness and new life together in Christ.  </vt:lpstr>
      <vt:lpstr>Gathering Around the WORD Prayer of Confession (in Unison) </vt:lpstr>
      <vt:lpstr>Gathering Around the WORD Gloria Patri</vt:lpstr>
      <vt:lpstr>Gathering Around the WORD Passing of the Peace of Christ</vt:lpstr>
      <vt:lpstr>Proclaiming the WORD Message to the Youth/ Prayer of Illumination</vt:lpstr>
      <vt:lpstr>Proclaiming the WORD Scripture Reading (Joshua 24:1-3a, 14-25)</vt:lpstr>
      <vt:lpstr>Proclaiming the WORD Scripture Reading (Joshua 24:1-3a, 14-25)</vt:lpstr>
      <vt:lpstr>Proclaiming the WORD Scripture Reading (Joshua 24:1-3a, 14-25)</vt:lpstr>
      <vt:lpstr>Proclaiming the WORD Scripture Reading (Joshua 24:1-3a, 14-25)</vt:lpstr>
      <vt:lpstr>Proclaiming the WORD Scripture Reading (Joshua 24:1-3a, 14-25)</vt:lpstr>
      <vt:lpstr>Proclaiming the WORD Scripture Reading (Matthew 25:1-13)</vt:lpstr>
      <vt:lpstr>Proclaiming the WORD Scripture Reading (Matthew 25:1-13)</vt:lpstr>
      <vt:lpstr>PowerPoint Presentation</vt:lpstr>
      <vt:lpstr>PowerPoint Presentation</vt:lpstr>
      <vt:lpstr>Responding Hymn # 362 “Rejoice! Rejoice Believers”</vt:lpstr>
      <vt:lpstr>Responding Hymn # 362 “Rejoice! Rejoice Believers”</vt:lpstr>
      <vt:lpstr>Responding Hymn # 362 “Rejoice! Rejoice Believers”</vt:lpstr>
      <vt:lpstr>Bearing and Following  the WORD into the World Affirmation of Faith – A Brief Statement of Faith  (Presbyterian Church USA) Sections 1-2</vt:lpstr>
      <vt:lpstr>Bearing and Following  the WORD into the World Affirmation of Faith – A Brief Statement of Faith  (Presbyterian Church USA) Sections 1-2</vt:lpstr>
      <vt:lpstr>Bearing and Following  the WORD into the World Affirmation of Faith – A Brief Statement of Faith  (Presbyterian Church USA) Sections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November 12th, 2017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1013</cp:revision>
  <cp:lastPrinted>2016-01-30T20:52:10Z</cp:lastPrinted>
  <dcterms:created xsi:type="dcterms:W3CDTF">1601-01-01T00:00:00Z</dcterms:created>
  <dcterms:modified xsi:type="dcterms:W3CDTF">2017-11-10T20:22:55Z</dcterms:modified>
</cp:coreProperties>
</file>