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2.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2"/>
  </p:notesMasterIdLst>
  <p:handoutMasterIdLst>
    <p:handoutMasterId r:id="rId53"/>
  </p:handoutMasterIdLst>
  <p:sldIdLst>
    <p:sldId id="1097" r:id="rId2"/>
    <p:sldId id="293" r:id="rId3"/>
    <p:sldId id="1161" r:id="rId4"/>
    <p:sldId id="265" r:id="rId5"/>
    <p:sldId id="1162" r:id="rId6"/>
    <p:sldId id="1163" r:id="rId7"/>
    <p:sldId id="1164" r:id="rId8"/>
    <p:sldId id="805" r:id="rId9"/>
    <p:sldId id="1039" r:id="rId10"/>
    <p:sldId id="1040" r:id="rId11"/>
    <p:sldId id="696" r:id="rId12"/>
    <p:sldId id="806" r:id="rId13"/>
    <p:sldId id="1059" r:id="rId14"/>
    <p:sldId id="1165" r:id="rId15"/>
    <p:sldId id="1166" r:id="rId16"/>
    <p:sldId id="1167" r:id="rId17"/>
    <p:sldId id="1168" r:id="rId18"/>
    <p:sldId id="1169" r:id="rId19"/>
    <p:sldId id="1170" r:id="rId20"/>
    <p:sldId id="1143" r:id="rId21"/>
    <p:sldId id="1173" r:id="rId22"/>
    <p:sldId id="1172" r:id="rId23"/>
    <p:sldId id="1118" r:id="rId24"/>
    <p:sldId id="905" r:id="rId25"/>
    <p:sldId id="1174" r:id="rId26"/>
    <p:sldId id="1175" r:id="rId27"/>
    <p:sldId id="1176" r:id="rId28"/>
    <p:sldId id="914" r:id="rId29"/>
    <p:sldId id="1151" r:id="rId30"/>
    <p:sldId id="1122" r:id="rId31"/>
    <p:sldId id="975" r:id="rId32"/>
    <p:sldId id="818" r:id="rId33"/>
    <p:sldId id="819" r:id="rId34"/>
    <p:sldId id="1177" r:id="rId35"/>
    <p:sldId id="1190" r:id="rId36"/>
    <p:sldId id="1191" r:id="rId37"/>
    <p:sldId id="1192" r:id="rId38"/>
    <p:sldId id="1193" r:id="rId39"/>
    <p:sldId id="1194" r:id="rId40"/>
    <p:sldId id="1195" r:id="rId41"/>
    <p:sldId id="1196" r:id="rId42"/>
    <p:sldId id="1197" r:id="rId43"/>
    <p:sldId id="1198" r:id="rId44"/>
    <p:sldId id="1152" r:id="rId45"/>
    <p:sldId id="1201" r:id="rId46"/>
    <p:sldId id="1200" r:id="rId47"/>
    <p:sldId id="1202" r:id="rId48"/>
    <p:sldId id="284" r:id="rId49"/>
    <p:sldId id="1067" r:id="rId50"/>
    <p:sldId id="1199" r:id="rId5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FF0000"/>
    <a:srgbClr val="FF3399"/>
    <a:srgbClr val="CC0099"/>
    <a:srgbClr val="00FFFF"/>
    <a:srgbClr val="000000"/>
    <a:srgbClr val="4AE8E8"/>
    <a:srgbClr val="FF3300"/>
    <a:srgbClr val="066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118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1763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4098" name="Rectangle 2"/>
          <p:cNvSpPr>
            <a:spLocks noGrp="1" noChangeArrowheads="1"/>
          </p:cNvSpPr>
          <p:nvPr>
            <p:ph type="ctrTitle"/>
          </p:nvPr>
        </p:nvSpPr>
        <p:spPr>
          <a:xfrm>
            <a:off x="716490" y="108218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June 4</a:t>
            </a:r>
            <a:r>
              <a:rPr lang="en-US" altLang="en-US" sz="3000" i="1" baseline="30000" dirty="0">
                <a:latin typeface="Arial" charset="0"/>
              </a:rPr>
              <a:t>th</a:t>
            </a:r>
            <a:r>
              <a:rPr lang="en-US" altLang="en-US" sz="3000" i="1" dirty="0">
                <a:latin typeface="Arial" charset="0"/>
              </a:rPr>
              <a:t>, 2017 </a:t>
            </a:r>
            <a:br>
              <a:rPr lang="en-US" altLang="en-US" sz="3000" i="1" dirty="0">
                <a:latin typeface="Arial" charset="0"/>
              </a:rPr>
            </a:b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Pentecost Sunday</a:t>
            </a:r>
            <a:br>
              <a:rPr lang="en-US" altLang="en-US" sz="3000" i="1" dirty="0">
                <a:solidFill>
                  <a:srgbClr val="00FFFF"/>
                </a:solidFill>
                <a:effectLst>
                  <a:outerShdw blurRad="38100" dist="38100" dir="2700000" algn="tl">
                    <a:srgbClr val="000000">
                      <a:alpha val="43137"/>
                    </a:srgbClr>
                  </a:outerShdw>
                </a:effectLst>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Celebration of the Lord’s Supper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572000"/>
            <a:ext cx="2147178" cy="2151172"/>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200" b="0" i="1" dirty="0"/>
            </a:br>
            <a:r>
              <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20:22-23)</a:t>
            </a:r>
            <a:br>
              <a:rPr lang="en-US" dirty="0">
                <a:effectLst/>
              </a:rPr>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said, </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“Receive the Holy Spirit. </a:t>
            </a:r>
            <a:br>
              <a:rPr lang="en-US" sz="2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forgive the sins of any, they are forgiven them; </a:t>
            </a:r>
            <a:br>
              <a:rPr lang="en-US" sz="2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retain the sins of any, they are retained.” </a:t>
            </a: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Friends, through the spirit of forgiveness, </a:t>
            </a:r>
            <a:b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has given us a new beginning and a new life.  </a:t>
            </a: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Amen. </a:t>
            </a:r>
            <a:b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48399387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609600" y="669775"/>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30892" y="1967061"/>
            <a:ext cx="8915400" cy="2923877"/>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Glory be to the Father </a:t>
            </a:r>
          </a:p>
          <a:p>
            <a:pPr algn="ctr"/>
            <a:r>
              <a:rPr lang="en-US" sz="3200" b="1" i="1" dirty="0">
                <a:effectLst>
                  <a:outerShdw blurRad="38100" dist="38100" dir="2700000" algn="tl">
                    <a:srgbClr val="000000">
                      <a:alpha val="43137"/>
                    </a:srgbClr>
                  </a:outerShdw>
                </a:effectLst>
              </a:rPr>
              <a:t>and to the Son and to the Holy Ghost;</a:t>
            </a:r>
            <a:endParaRPr lang="en-US" sz="3200" b="1" dirty="0">
              <a:effectLst>
                <a:outerShdw blurRad="38100" dist="38100" dir="2700000" algn="tl">
                  <a:srgbClr val="000000">
                    <a:alpha val="43137"/>
                  </a:srgbClr>
                </a:outerShdw>
              </a:effectLst>
            </a:endParaRPr>
          </a:p>
          <a:p>
            <a:pPr algn="ctr"/>
            <a:r>
              <a:rPr lang="en-US" sz="3200" b="1" i="1" dirty="0">
                <a:effectLst>
                  <a:outerShdw blurRad="38100" dist="38100" dir="2700000" algn="tl">
                    <a:srgbClr val="000000">
                      <a:alpha val="43137"/>
                    </a:srgbClr>
                  </a:outerShdw>
                </a:effectLst>
              </a:rPr>
              <a:t>As it was in the beginning, </a:t>
            </a:r>
          </a:p>
          <a:p>
            <a:pPr algn="ctr"/>
            <a:r>
              <a:rPr lang="en-US" sz="3200" b="1" i="1" dirty="0">
                <a:effectLst>
                  <a:outerShdw blurRad="38100" dist="38100" dir="2700000" algn="tl">
                    <a:srgbClr val="000000">
                      <a:alpha val="43137"/>
                    </a:srgbClr>
                  </a:outerShdw>
                </a:effectLst>
              </a:rPr>
              <a:t>is now, and ever shall be, </a:t>
            </a:r>
          </a:p>
          <a:p>
            <a:pPr algn="ctr"/>
            <a:r>
              <a:rPr lang="en-US" sz="3200" b="1" i="1" dirty="0">
                <a:effectLst>
                  <a:outerShdw blurRad="38100" dist="38100" dir="2700000" algn="tl">
                    <a:srgbClr val="000000">
                      <a:alpha val="43137"/>
                    </a:srgbClr>
                  </a:outerShdw>
                </a:effectLst>
              </a:rPr>
              <a:t>world without end. Amen, Amen.</a:t>
            </a:r>
            <a:r>
              <a:rPr lang="en-US" sz="3200" b="1" dirty="0">
                <a:effectLst>
                  <a:outerShdw blurRad="38100" dist="38100" dir="2700000" algn="tl">
                    <a:srgbClr val="000000">
                      <a:alpha val="43137"/>
                    </a:srgbClr>
                  </a:outerShdw>
                </a:effectLst>
              </a:rPr>
              <a:t> </a:t>
            </a:r>
          </a:p>
          <a:p>
            <a:r>
              <a:rPr lang="en-US" sz="2400" b="1" dirty="0">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134600" cy="7239000"/>
          </a:xfrm>
          <a:prstGeom prst="rect">
            <a:avLst/>
          </a:prstGeom>
        </p:spPr>
      </p:pic>
      <p:sp>
        <p:nvSpPr>
          <p:cNvPr id="755714" name="Rectangle 2"/>
          <p:cNvSpPr>
            <a:spLocks noGrp="1" noChangeArrowheads="1"/>
          </p:cNvSpPr>
          <p:nvPr>
            <p:ph type="ctrTitle"/>
          </p:nvPr>
        </p:nvSpPr>
        <p:spPr>
          <a:xfrm>
            <a:off x="495300" y="15240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38200" y="1752600"/>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Message to the Youth/</a:t>
            </a:r>
            <a:br>
              <a:rPr lang="en-US" altLang="en-US" sz="3200" i="1" dirty="0">
                <a:solidFill>
                  <a:schemeClr val="tx1"/>
                </a:solidFill>
                <a:effectLst>
                  <a:outerShdw blurRad="38100" dist="38100" dir="2700000" algn="tl">
                    <a:srgbClr val="000000">
                      <a:alpha val="43137"/>
                    </a:srgbClr>
                  </a:outerShdw>
                </a:effectLst>
                <a:latin typeface="+mn-lt"/>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(Acts 2:1-21)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87693" y="1447800"/>
            <a:ext cx="8560658" cy="4708981"/>
          </a:xfrm>
          <a:prstGeom prst="rect">
            <a:avLst/>
          </a:prstGeom>
        </p:spPr>
        <p:txBody>
          <a:bodyPr wrap="square">
            <a:spAutoFit/>
          </a:bodyPr>
          <a:lstStyle/>
          <a:p>
            <a:r>
              <a:rPr lang="en-US" b="1" dirty="0"/>
              <a:t>	</a:t>
            </a:r>
            <a:r>
              <a:rPr lang="en-US" sz="3000" b="1" i="1" dirty="0">
                <a:effectLst>
                  <a:outerShdw blurRad="38100" dist="38100" dir="2700000" algn="tl">
                    <a:srgbClr val="000000">
                      <a:alpha val="43137"/>
                    </a:srgbClr>
                  </a:outerShdw>
                </a:effectLst>
              </a:rPr>
              <a:t>When the day of Pentecost had come, they were all together in one place.  </a:t>
            </a:r>
            <a:r>
              <a:rPr lang="en-US" sz="3000" b="1" i="1" baseline="30000" dirty="0">
                <a:effectLst>
                  <a:outerShdw blurRad="38100" dist="38100" dir="2700000" algn="tl">
                    <a:srgbClr val="000000">
                      <a:alpha val="43137"/>
                    </a:srgbClr>
                  </a:outerShdw>
                </a:effectLst>
              </a:rPr>
              <a:t>2 </a:t>
            </a:r>
            <a:r>
              <a:rPr lang="en-US" sz="3000" b="1" i="1" dirty="0">
                <a:effectLst>
                  <a:outerShdw blurRad="38100" dist="38100" dir="2700000" algn="tl">
                    <a:srgbClr val="000000">
                      <a:alpha val="43137"/>
                    </a:srgbClr>
                  </a:outerShdw>
                </a:effectLst>
              </a:rPr>
              <a:t>And suddenly from heaven there came a sound like the rush of a violent wind, and it filled the entire house where they were sitting.  </a:t>
            </a:r>
            <a:r>
              <a:rPr lang="en-US" sz="3000" b="1" i="1" baseline="30000" dirty="0">
                <a:effectLst>
                  <a:outerShdw blurRad="38100" dist="38100" dir="2700000" algn="tl">
                    <a:srgbClr val="000000">
                      <a:alpha val="43137"/>
                    </a:srgbClr>
                  </a:outerShdw>
                </a:effectLst>
              </a:rPr>
              <a:t>3 </a:t>
            </a:r>
            <a:r>
              <a:rPr lang="en-US" sz="3000" b="1" i="1" dirty="0">
                <a:effectLst>
                  <a:outerShdw blurRad="38100" dist="38100" dir="2700000" algn="tl">
                    <a:srgbClr val="000000">
                      <a:alpha val="43137"/>
                    </a:srgbClr>
                  </a:outerShdw>
                </a:effectLst>
              </a:rPr>
              <a:t>Divided tongues, as of fire, appeared among them, and a tongue rested on each of them.  </a:t>
            </a:r>
            <a:r>
              <a:rPr lang="en-US" sz="3000" b="1" i="1" baseline="30000" dirty="0">
                <a:effectLst>
                  <a:outerShdw blurRad="38100" dist="38100" dir="2700000" algn="tl">
                    <a:srgbClr val="000000">
                      <a:alpha val="43137"/>
                    </a:srgbClr>
                  </a:outerShdw>
                </a:effectLst>
              </a:rPr>
              <a:t>4 </a:t>
            </a:r>
            <a:r>
              <a:rPr lang="en-US" sz="3000" b="1" i="1" dirty="0">
                <a:effectLst>
                  <a:outerShdw blurRad="38100" dist="38100" dir="2700000" algn="tl">
                    <a:srgbClr val="000000">
                      <a:alpha val="43137"/>
                    </a:srgbClr>
                  </a:outerShdw>
                </a:effectLst>
              </a:rPr>
              <a:t>All of them were filled with the Holy Spirit and began to speak in other languages, as the Spirit gave them ability</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29802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(Acts 2:1-21)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87692" y="1447800"/>
            <a:ext cx="8603907" cy="517064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a:t>
            </a:r>
            <a:r>
              <a:rPr lang="en-US" sz="3000" b="1" i="1" baseline="30000" dirty="0">
                <a:effectLst>
                  <a:outerShdw blurRad="38100" dist="38100" dir="2700000" algn="tl">
                    <a:srgbClr val="000000">
                      <a:alpha val="43137"/>
                    </a:srgbClr>
                  </a:outerShdw>
                </a:effectLst>
              </a:rPr>
              <a:t>5 </a:t>
            </a:r>
            <a:r>
              <a:rPr lang="en-US" sz="3000" b="1" i="1" dirty="0">
                <a:effectLst>
                  <a:outerShdw blurRad="38100" dist="38100" dir="2700000" algn="tl">
                    <a:srgbClr val="000000">
                      <a:alpha val="43137"/>
                    </a:srgbClr>
                  </a:outerShdw>
                </a:effectLst>
              </a:rPr>
              <a:t>Now there were devout Jews from every nation under heaven living in Jerusalem.  </a:t>
            </a:r>
            <a:r>
              <a:rPr lang="en-US" sz="3000" b="1" i="1" baseline="30000" dirty="0">
                <a:effectLst>
                  <a:outerShdw blurRad="38100" dist="38100" dir="2700000" algn="tl">
                    <a:srgbClr val="000000">
                      <a:alpha val="43137"/>
                    </a:srgbClr>
                  </a:outerShdw>
                </a:effectLst>
              </a:rPr>
              <a:t>6 </a:t>
            </a:r>
            <a:r>
              <a:rPr lang="en-US" sz="3000" b="1" i="1" dirty="0">
                <a:effectLst>
                  <a:outerShdw blurRad="38100" dist="38100" dir="2700000" algn="tl">
                    <a:srgbClr val="000000">
                      <a:alpha val="43137"/>
                    </a:srgbClr>
                  </a:outerShdw>
                </a:effectLst>
              </a:rPr>
              <a:t>And at this sound the crowd gathered and was bewildered, because each one heard them speaking in the native language of each.  </a:t>
            </a:r>
            <a:r>
              <a:rPr lang="en-US" sz="3000" b="1" i="1" baseline="30000" dirty="0">
                <a:effectLst>
                  <a:outerShdw blurRad="38100" dist="38100" dir="2700000" algn="tl">
                    <a:srgbClr val="000000">
                      <a:alpha val="43137"/>
                    </a:srgbClr>
                  </a:outerShdw>
                </a:effectLst>
              </a:rPr>
              <a:t>7 </a:t>
            </a:r>
            <a:r>
              <a:rPr lang="en-US" sz="3000" b="1" i="1" dirty="0">
                <a:effectLst>
                  <a:outerShdw blurRad="38100" dist="38100" dir="2700000" algn="tl">
                    <a:srgbClr val="000000">
                      <a:alpha val="43137"/>
                    </a:srgbClr>
                  </a:outerShdw>
                </a:effectLst>
              </a:rPr>
              <a:t>Amazed and astonished, they asked, "Are not all these who are speaking Galileans?  </a:t>
            </a:r>
            <a:r>
              <a:rPr lang="en-US" sz="3000" b="1" i="1" baseline="30000" dirty="0">
                <a:effectLst>
                  <a:outerShdw blurRad="38100" dist="38100" dir="2700000" algn="tl">
                    <a:srgbClr val="000000">
                      <a:alpha val="43137"/>
                    </a:srgbClr>
                  </a:outerShdw>
                </a:effectLst>
              </a:rPr>
              <a:t>8 </a:t>
            </a:r>
            <a:r>
              <a:rPr lang="en-US" sz="3000" b="1" i="1" dirty="0">
                <a:effectLst>
                  <a:outerShdw blurRad="38100" dist="38100" dir="2700000" algn="tl">
                    <a:srgbClr val="000000">
                      <a:alpha val="43137"/>
                    </a:srgbClr>
                  </a:outerShdw>
                </a:effectLst>
              </a:rPr>
              <a:t>And how is it that we hear, each of us, in our own native language?  </a:t>
            </a:r>
            <a:r>
              <a:rPr lang="en-US" sz="3000" b="1" i="1" baseline="30000" dirty="0">
                <a:effectLst>
                  <a:outerShdw blurRad="38100" dist="38100" dir="2700000" algn="tl">
                    <a:srgbClr val="000000">
                      <a:alpha val="43137"/>
                    </a:srgbClr>
                  </a:outerShdw>
                </a:effectLst>
              </a:rPr>
              <a:t>9 </a:t>
            </a:r>
            <a:r>
              <a:rPr lang="en-US" sz="3000" b="1" i="1" dirty="0">
                <a:effectLst>
                  <a:outerShdw blurRad="38100" dist="38100" dir="2700000" algn="tl">
                    <a:srgbClr val="000000">
                      <a:alpha val="43137"/>
                    </a:srgbClr>
                  </a:outerShdw>
                </a:effectLst>
              </a:rPr>
              <a:t>Parthians, Medes, Elamites, and residents of Mesopotamia, Judea and Cappadocia, Pontus and Asia,  </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83757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(Acts 2:1-21)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87693" y="1447800"/>
            <a:ext cx="8560658" cy="4678204"/>
          </a:xfrm>
          <a:prstGeom prst="rect">
            <a:avLst/>
          </a:prstGeom>
        </p:spPr>
        <p:txBody>
          <a:bodyPr wrap="square">
            <a:spAutoFit/>
          </a:bodyPr>
          <a:lstStyle/>
          <a:p>
            <a:r>
              <a:rPr lang="en-US" sz="3000" b="1" i="1" baseline="30000" dirty="0">
                <a:effectLst>
                  <a:outerShdw blurRad="38100" dist="38100" dir="2700000" algn="tl">
                    <a:srgbClr val="000000">
                      <a:alpha val="43137"/>
                    </a:srgbClr>
                  </a:outerShdw>
                </a:effectLst>
              </a:rPr>
              <a:t>10 </a:t>
            </a:r>
            <a:r>
              <a:rPr lang="en-US" sz="3000" b="1" i="1" dirty="0">
                <a:effectLst>
                  <a:outerShdw blurRad="38100" dist="38100" dir="2700000" algn="tl">
                    <a:srgbClr val="000000">
                      <a:alpha val="43137"/>
                    </a:srgbClr>
                  </a:outerShdw>
                </a:effectLst>
              </a:rPr>
              <a:t>Phrygia and Pamphylia, Egypt and the parts of Libya belonging to Cyrene, and visitors from Rome, both Jews and proselytes,  </a:t>
            </a:r>
            <a:r>
              <a:rPr lang="en-US" sz="3000" b="1" i="1" baseline="30000" dirty="0">
                <a:effectLst>
                  <a:outerShdw blurRad="38100" dist="38100" dir="2700000" algn="tl">
                    <a:srgbClr val="000000">
                      <a:alpha val="43137"/>
                    </a:srgbClr>
                  </a:outerShdw>
                </a:effectLst>
              </a:rPr>
              <a:t>11 </a:t>
            </a:r>
            <a:r>
              <a:rPr lang="en-US" sz="3000" b="1" i="1" dirty="0">
                <a:effectLst>
                  <a:outerShdw blurRad="38100" dist="38100" dir="2700000" algn="tl">
                    <a:srgbClr val="000000">
                      <a:alpha val="43137"/>
                    </a:srgbClr>
                  </a:outerShdw>
                </a:effectLst>
              </a:rPr>
              <a:t>Cretans and Arabs-- in our own languages we hear them speaking about God's deeds of power."  </a:t>
            </a:r>
            <a:r>
              <a:rPr lang="en-US" sz="3000" b="1" i="1" baseline="30000" dirty="0">
                <a:effectLst>
                  <a:outerShdw blurRad="38100" dist="38100" dir="2700000" algn="tl">
                    <a:srgbClr val="000000">
                      <a:alpha val="43137"/>
                    </a:srgbClr>
                  </a:outerShdw>
                </a:effectLst>
              </a:rPr>
              <a:t>12 </a:t>
            </a:r>
            <a:r>
              <a:rPr lang="en-US" sz="3000" b="1" i="1" dirty="0">
                <a:effectLst>
                  <a:outerShdw blurRad="38100" dist="38100" dir="2700000" algn="tl">
                    <a:srgbClr val="000000">
                      <a:alpha val="43137"/>
                    </a:srgbClr>
                  </a:outerShdw>
                </a:effectLst>
              </a:rPr>
              <a:t>All were amazed and perplexed, saying to one another, "What does this mean?"  </a:t>
            </a:r>
            <a:r>
              <a:rPr lang="en-US" sz="3000" b="1" i="1" baseline="30000" dirty="0">
                <a:effectLst>
                  <a:outerShdw blurRad="38100" dist="38100" dir="2700000" algn="tl">
                    <a:srgbClr val="000000">
                      <a:alpha val="43137"/>
                    </a:srgbClr>
                  </a:outerShdw>
                </a:effectLst>
              </a:rPr>
              <a:t>13 </a:t>
            </a:r>
            <a:r>
              <a:rPr lang="en-US" sz="3000" b="1" i="1" dirty="0">
                <a:effectLst>
                  <a:outerShdw blurRad="38100" dist="38100" dir="2700000" algn="tl">
                    <a:srgbClr val="000000">
                      <a:alpha val="43137"/>
                    </a:srgbClr>
                  </a:outerShdw>
                </a:effectLst>
              </a:rPr>
              <a:t>But others sneered and said, "They are filled with new wine."  </a:t>
            </a:r>
          </a:p>
          <a:p>
            <a:r>
              <a:rPr lang="en-US" sz="2800" b="1" i="1" baseline="30000" dirty="0">
                <a:effectLst>
                  <a:outerShdw blurRad="38100" dist="38100" dir="2700000" algn="tl">
                    <a:srgbClr val="000000">
                      <a:alpha val="43137"/>
                    </a:srgbClr>
                  </a:outerShdw>
                </a:effectLst>
              </a:rPr>
              <a:t>	</a:t>
            </a:r>
            <a:endParaRPr lang="en-US" sz="28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01605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790530" name="Rectangle 2"/>
          <p:cNvSpPr>
            <a:spLocks noGrp="1" noChangeArrowheads="1"/>
          </p:cNvSpPr>
          <p:nvPr>
            <p:ph type="ctrTitle"/>
          </p:nvPr>
        </p:nvSpPr>
        <p:spPr>
          <a:xfrm>
            <a:off x="622360" y="80556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(Acts 2:1-21)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22360" y="2068274"/>
            <a:ext cx="7835840" cy="4678204"/>
          </a:xfrm>
          <a:prstGeom prst="rect">
            <a:avLst/>
          </a:prstGeom>
        </p:spPr>
        <p:txBody>
          <a:bodyPr wrap="square">
            <a:spAutoFit/>
          </a:bodyPr>
          <a:lstStyle/>
          <a:p>
            <a:r>
              <a:rPr lang="en-US" sz="3000" b="1" i="1" baseline="30000" dirty="0">
                <a:effectLst>
                  <a:outerShdw blurRad="38100" dist="38100" dir="2700000" algn="tl">
                    <a:srgbClr val="000000">
                      <a:alpha val="43137"/>
                    </a:srgbClr>
                  </a:outerShdw>
                </a:effectLst>
              </a:rPr>
              <a:t>	14 </a:t>
            </a:r>
            <a:r>
              <a:rPr lang="en-US" sz="3000" b="1" i="1" dirty="0">
                <a:effectLst>
                  <a:outerShdw blurRad="38100" dist="38100" dir="2700000" algn="tl">
                    <a:srgbClr val="000000">
                      <a:alpha val="43137"/>
                    </a:srgbClr>
                  </a:outerShdw>
                </a:effectLst>
              </a:rPr>
              <a:t>But Peter, standing with the eleven, raised his voice and addressed them, "Men of Judea and all who live in Jerusalem, let this be known to you, and listen to what I say.  </a:t>
            </a:r>
            <a:r>
              <a:rPr lang="en-US" sz="3000" b="1" i="1" baseline="30000" dirty="0">
                <a:effectLst>
                  <a:outerShdw blurRad="38100" dist="38100" dir="2700000" algn="tl">
                    <a:srgbClr val="000000">
                      <a:alpha val="43137"/>
                    </a:srgbClr>
                  </a:outerShdw>
                </a:effectLst>
              </a:rPr>
              <a:t>15 </a:t>
            </a:r>
            <a:r>
              <a:rPr lang="en-US" sz="3000" b="1" i="1" dirty="0">
                <a:effectLst>
                  <a:outerShdw blurRad="38100" dist="38100" dir="2700000" algn="tl">
                    <a:srgbClr val="000000">
                      <a:alpha val="43137"/>
                    </a:srgbClr>
                  </a:outerShdw>
                </a:effectLst>
              </a:rPr>
              <a:t>Indeed, these are not drunk, as you suppose, for it is only nine o'clock in the morning.  </a:t>
            </a:r>
            <a:r>
              <a:rPr lang="en-US" sz="3000" b="1" i="1" baseline="30000" dirty="0">
                <a:effectLst>
                  <a:outerShdw blurRad="38100" dist="38100" dir="2700000" algn="tl">
                    <a:srgbClr val="000000">
                      <a:alpha val="43137"/>
                    </a:srgbClr>
                  </a:outerShdw>
                </a:effectLst>
              </a:rPr>
              <a:t>16 </a:t>
            </a:r>
            <a:r>
              <a:rPr lang="en-US" sz="3000" b="1" i="1" dirty="0">
                <a:effectLst>
                  <a:outerShdw blurRad="38100" dist="38100" dir="2700000" algn="tl">
                    <a:srgbClr val="000000">
                      <a:alpha val="43137"/>
                    </a:srgbClr>
                  </a:outerShdw>
                </a:effectLst>
              </a:rPr>
              <a:t>No, this is what was spoken through the prophet Joel:  </a:t>
            </a:r>
          </a:p>
          <a:p>
            <a:r>
              <a:rPr lang="en-US" sz="2800" b="1" i="1" baseline="30000" dirty="0">
                <a:effectLst>
                  <a:outerShdw blurRad="38100" dist="38100" dir="2700000" algn="tl">
                    <a:srgbClr val="000000">
                      <a:alpha val="43137"/>
                    </a:srgbClr>
                  </a:outerShdw>
                </a:effectLst>
              </a:rPr>
              <a:t>	</a:t>
            </a:r>
            <a:endParaRPr lang="en-US" sz="28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43608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790530" name="Rectangle 2"/>
          <p:cNvSpPr>
            <a:spLocks noGrp="1" noChangeArrowheads="1"/>
          </p:cNvSpPr>
          <p:nvPr>
            <p:ph type="ctrTitle"/>
          </p:nvPr>
        </p:nvSpPr>
        <p:spPr>
          <a:xfrm>
            <a:off x="533400" y="71083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(Acts 2:1-21)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49240" y="1950197"/>
            <a:ext cx="7772400" cy="4247317"/>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a:t>
            </a:r>
            <a:r>
              <a:rPr lang="en-US" sz="3000" b="1" i="1" baseline="30000" dirty="0">
                <a:effectLst>
                  <a:outerShdw blurRad="38100" dist="38100" dir="2700000" algn="tl">
                    <a:srgbClr val="000000">
                      <a:alpha val="43137"/>
                    </a:srgbClr>
                  </a:outerShdw>
                </a:effectLst>
              </a:rPr>
              <a:t>17 </a:t>
            </a:r>
            <a:r>
              <a:rPr lang="en-US" sz="3000" b="1" i="1" dirty="0">
                <a:effectLst>
                  <a:outerShdw blurRad="38100" dist="38100" dir="2700000" algn="tl">
                    <a:srgbClr val="000000">
                      <a:alpha val="43137"/>
                    </a:srgbClr>
                  </a:outerShdw>
                </a:effectLst>
              </a:rPr>
              <a:t>'In the last days it will be, God declares, that I will pour out my Spirit upon all flesh, and your sons and your daughters shall prophesy, and your young men shall see visions, and your old men shall dream dreams.  </a:t>
            </a:r>
            <a:r>
              <a:rPr lang="en-US" sz="3000" b="1" i="1" baseline="30000" dirty="0">
                <a:effectLst>
                  <a:outerShdw blurRad="38100" dist="38100" dir="2700000" algn="tl">
                    <a:srgbClr val="000000">
                      <a:alpha val="43137"/>
                    </a:srgbClr>
                  </a:outerShdw>
                </a:effectLst>
              </a:rPr>
              <a:t>18 </a:t>
            </a:r>
            <a:r>
              <a:rPr lang="en-US" sz="3000" b="1" i="1" dirty="0">
                <a:effectLst>
                  <a:outerShdw blurRad="38100" dist="38100" dir="2700000" algn="tl">
                    <a:srgbClr val="000000">
                      <a:alpha val="43137"/>
                    </a:srgbClr>
                  </a:outerShdw>
                </a:effectLst>
              </a:rPr>
              <a:t>Even upon my slaves, both men and women, in those days I will pour out my Spirit; and they shall prophesy.  </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204178"/>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790530" name="Rectangle 2"/>
          <p:cNvSpPr>
            <a:spLocks noGrp="1" noChangeArrowheads="1"/>
          </p:cNvSpPr>
          <p:nvPr>
            <p:ph type="ctrTitle"/>
          </p:nvPr>
        </p:nvSpPr>
        <p:spPr>
          <a:xfrm>
            <a:off x="685800" y="13842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(Acts 2:1-21)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85800" y="1478612"/>
            <a:ext cx="7699235" cy="3785652"/>
          </a:xfrm>
          <a:prstGeom prst="rect">
            <a:avLst/>
          </a:prstGeom>
        </p:spPr>
        <p:txBody>
          <a:bodyPr wrap="square">
            <a:spAutoFit/>
          </a:bodyPr>
          <a:lstStyle/>
          <a:p>
            <a:r>
              <a:rPr lang="en-US" sz="3000" b="1" i="1" baseline="30000" dirty="0">
                <a:effectLst>
                  <a:outerShdw blurRad="38100" dist="38100" dir="2700000" algn="tl">
                    <a:srgbClr val="000000">
                      <a:alpha val="43137"/>
                    </a:srgbClr>
                  </a:outerShdw>
                </a:effectLst>
              </a:rPr>
              <a:t>19 </a:t>
            </a:r>
            <a:r>
              <a:rPr lang="en-US" sz="3000" b="1" i="1" dirty="0">
                <a:effectLst>
                  <a:outerShdw blurRad="38100" dist="38100" dir="2700000" algn="tl">
                    <a:srgbClr val="000000">
                      <a:alpha val="43137"/>
                    </a:srgbClr>
                  </a:outerShdw>
                </a:effectLst>
              </a:rPr>
              <a:t>And I will show portents in the heaven above and signs on the earth below, blood, and fire, and smoky mist.  </a:t>
            </a:r>
            <a:r>
              <a:rPr lang="en-US" sz="3000" b="1" i="1" baseline="30000" dirty="0">
                <a:effectLst>
                  <a:outerShdw blurRad="38100" dist="38100" dir="2700000" algn="tl">
                    <a:srgbClr val="000000">
                      <a:alpha val="43137"/>
                    </a:srgbClr>
                  </a:outerShdw>
                </a:effectLst>
              </a:rPr>
              <a:t>20 </a:t>
            </a:r>
            <a:r>
              <a:rPr lang="en-US" sz="3000" b="1" i="1" dirty="0">
                <a:effectLst>
                  <a:outerShdw blurRad="38100" dist="38100" dir="2700000" algn="tl">
                    <a:srgbClr val="000000">
                      <a:alpha val="43137"/>
                    </a:srgbClr>
                  </a:outerShdw>
                </a:effectLst>
              </a:rPr>
              <a:t>The sun shall be turned to darkness and the moon to blood, before the coming of the Lord's great and glorious day.  </a:t>
            </a:r>
            <a:r>
              <a:rPr lang="en-US" sz="3000" b="1" i="1" baseline="30000" dirty="0">
                <a:effectLst>
                  <a:outerShdw blurRad="38100" dist="38100" dir="2700000" algn="tl">
                    <a:srgbClr val="000000">
                      <a:alpha val="43137"/>
                    </a:srgbClr>
                  </a:outerShdw>
                </a:effectLst>
              </a:rPr>
              <a:t>21 </a:t>
            </a:r>
            <a:r>
              <a:rPr lang="en-US" sz="3000" b="1" i="1" dirty="0">
                <a:effectLst>
                  <a:outerShdw blurRad="38100" dist="38100" dir="2700000" algn="tl">
                    <a:srgbClr val="000000">
                      <a:alpha val="43137"/>
                    </a:srgbClr>
                  </a:outerShdw>
                </a:effectLst>
              </a:rPr>
              <a:t>Then everyone who calls on the name of the Lord shall be saved.' </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695357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111618" name="Rectangle 2"/>
          <p:cNvSpPr>
            <a:spLocks noGrp="1" noChangeArrowheads="1"/>
          </p:cNvSpPr>
          <p:nvPr>
            <p:ph type="ctrTitle"/>
          </p:nvPr>
        </p:nvSpPr>
        <p:spPr>
          <a:xfrm>
            <a:off x="240957" y="281980"/>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 </a:t>
            </a:r>
            <a:r>
              <a:rPr lang="en-US" altLang="en-US" sz="2000" b="0" i="1" dirty="0">
                <a:solidFill>
                  <a:srgbClr val="FFFF00"/>
                </a:solidFill>
              </a:rPr>
              <a:t>(Based on Psalm 104 and Acts 2) </a:t>
            </a:r>
            <a:br>
              <a:rPr lang="en-US" altLang="en-US" sz="3600" b="0" i="1" dirty="0"/>
            </a:br>
            <a:endParaRPr lang="en-US" altLang="en-US" sz="20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513322" y="1751022"/>
            <a:ext cx="8598243" cy="3785652"/>
          </a:xfrm>
          <a:prstGeom prst="rect">
            <a:avLst/>
          </a:prstGeom>
        </p:spPr>
        <p:txBody>
          <a:bodyPr wrap="square">
            <a:spAutoFit/>
          </a:bodyPr>
          <a:lstStyle/>
          <a:p>
            <a:r>
              <a:rPr lang="en-US" sz="3000" b="1" i="1" dirty="0">
                <a:effectLst>
                  <a:outerShdw blurRad="38100" dist="38100" dir="2700000" algn="tl">
                    <a:srgbClr val="000000">
                      <a:alpha val="43137"/>
                    </a:srgbClr>
                  </a:outerShdw>
                </a:effectLst>
              </a:rPr>
              <a:t>Praise the Lord from whom all blessings flow!</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t>
            </a:r>
            <a:r>
              <a:rPr lang="en-US" sz="3000" b="1" i="1" dirty="0">
                <a:solidFill>
                  <a:srgbClr val="00FFFF"/>
                </a:solidFill>
                <a:effectLst>
                  <a:outerShdw blurRad="38100" dist="38100" dir="2700000" algn="tl">
                    <a:srgbClr val="000000">
                      <a:alpha val="43137"/>
                    </a:srgbClr>
                  </a:outerShdw>
                </a:effectLst>
              </a:rPr>
              <a:t>The day of Pentecost has come and </a:t>
            </a:r>
          </a:p>
          <a:p>
            <a:r>
              <a:rPr lang="en-US" sz="3000" b="1" i="1" dirty="0">
                <a:solidFill>
                  <a:srgbClr val="00FFFF"/>
                </a:solidFill>
                <a:effectLst>
                  <a:outerShdw blurRad="38100" dist="38100" dir="2700000" algn="tl">
                    <a:srgbClr val="000000">
                      <a:alpha val="43137"/>
                    </a:srgbClr>
                  </a:outerShdw>
                </a:effectLst>
              </a:rPr>
              <a:t>	we have gathered together in this place.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are nothing without you, O Lord. </a:t>
            </a:r>
          </a:p>
          <a:p>
            <a:r>
              <a:rPr lang="en-US" sz="3000" b="1" i="1" dirty="0">
                <a:effectLst>
                  <a:outerShdw blurRad="38100" dist="38100" dir="2700000" algn="tl">
                    <a:srgbClr val="000000">
                      <a:alpha val="43137"/>
                    </a:srgbClr>
                  </a:outerShdw>
                </a:effectLst>
              </a:rPr>
              <a:t>Send forth your presence and grant us your mercies and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t>
            </a:r>
            <a:r>
              <a:rPr lang="en-US" sz="3000" b="1" i="1" dirty="0">
                <a:solidFill>
                  <a:srgbClr val="00FFFF"/>
                </a:solidFill>
                <a:effectLst>
                  <a:outerShdw blurRad="38100" dist="38100" dir="2700000" algn="tl">
                    <a:srgbClr val="000000">
                      <a:alpha val="43137"/>
                    </a:srgbClr>
                  </a:outerShdw>
                </a:effectLst>
              </a:rPr>
              <a:t>Creator God, reign down </a:t>
            </a:r>
          </a:p>
          <a:p>
            <a:r>
              <a:rPr lang="en-US" sz="3000" b="1" i="1" dirty="0">
                <a:solidFill>
                  <a:srgbClr val="00FFFF"/>
                </a:solidFill>
                <a:effectLst>
                  <a:outerShdw blurRad="38100" dist="38100" dir="2700000" algn="tl">
                    <a:srgbClr val="000000">
                      <a:alpha val="43137"/>
                    </a:srgbClr>
                  </a:outerShdw>
                </a:effectLst>
              </a:rPr>
              <a:t>	your Spirit that we, too, may prophesy!</a:t>
            </a:r>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(1 Corinthians 12:3-13)</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10200" y="1544062"/>
            <a:ext cx="5657200" cy="5119350"/>
          </a:xfrm>
          <a:prstGeom prst="rect">
            <a:avLst/>
          </a:prstGeom>
        </p:spPr>
        <p:txBody>
          <a:bodyPr wrap="square">
            <a:spAutoFit/>
          </a:bodyPr>
          <a:lstStyle/>
          <a:p>
            <a:r>
              <a:rPr lang="en-US" sz="2800" b="1" i="1" baseline="30000" dirty="0"/>
              <a:t>3</a:t>
            </a:r>
            <a:r>
              <a:rPr lang="en-US" sz="2800" b="1" i="1" dirty="0"/>
              <a:t>No one can say “Jesus is Lord” except by the Holy Spirit.</a:t>
            </a:r>
          </a:p>
          <a:p>
            <a:endParaRPr lang="en-US" sz="2800" b="1" i="1" baseline="30000" dirty="0"/>
          </a:p>
          <a:p>
            <a:r>
              <a:rPr lang="en-US" sz="2800" b="1" i="1" baseline="30000" dirty="0"/>
              <a:t>4</a:t>
            </a:r>
            <a:r>
              <a:rPr lang="en-US" sz="2800" b="1" i="1" dirty="0"/>
              <a:t>Now there are varieties of gifts, but the same Spirit; </a:t>
            </a:r>
            <a:r>
              <a:rPr lang="en-US" sz="2800" b="1" i="1" baseline="30000" dirty="0"/>
              <a:t>5</a:t>
            </a:r>
            <a:r>
              <a:rPr lang="en-US" sz="2800" b="1" i="1" dirty="0"/>
              <a:t>and there are varieties of services, but the same Lord;</a:t>
            </a:r>
            <a:r>
              <a:rPr lang="en-US" sz="2800" b="1" i="1" baseline="30000" dirty="0"/>
              <a:t>6</a:t>
            </a:r>
            <a:r>
              <a:rPr lang="en-US" sz="2800" b="1" i="1" dirty="0"/>
              <a:t>and there are varieties of activities, but it is the same God who activates all of them in everyone. </a:t>
            </a:r>
            <a:r>
              <a:rPr lang="en-US" sz="2800" b="1" i="1" baseline="30000" dirty="0"/>
              <a:t>7</a:t>
            </a:r>
            <a:r>
              <a:rPr lang="en-US" sz="2800" b="1" i="1" dirty="0"/>
              <a:t>To each is given the manifestation of the Spirit for the common good. </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752599"/>
            <a:ext cx="3200400" cy="4479925"/>
          </a:xfrm>
          <a:prstGeom prst="rect">
            <a:avLst/>
          </a:prstGeom>
        </p:spPr>
      </p:pic>
    </p:spTree>
    <p:extLst>
      <p:ext uri="{BB962C8B-B14F-4D97-AF65-F5344CB8AC3E}">
        <p14:creationId xmlns:p14="http://schemas.microsoft.com/office/powerpoint/2010/main" val="72206612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(1 Corinthians 12:3-13)</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382000" cy="5262979"/>
          </a:xfrm>
          <a:prstGeom prst="rect">
            <a:avLst/>
          </a:prstGeom>
        </p:spPr>
        <p:txBody>
          <a:bodyPr wrap="square">
            <a:spAutoFit/>
          </a:bodyPr>
          <a:lstStyle/>
          <a:p>
            <a:r>
              <a:rPr lang="en-US" sz="2800" b="1" i="1" baseline="30000" dirty="0"/>
              <a:t>8</a:t>
            </a:r>
            <a:r>
              <a:rPr lang="en-US" sz="2800" b="1" i="1" dirty="0"/>
              <a:t>To one is given through the Spirit the utterance of wisdom, and to another the utterance of knowledge according to the same Spirit, </a:t>
            </a:r>
            <a:r>
              <a:rPr lang="en-US" sz="2800" b="1" i="1" baseline="30000" dirty="0"/>
              <a:t>9</a:t>
            </a:r>
            <a:r>
              <a:rPr lang="en-US" sz="2800" b="1" i="1" dirty="0"/>
              <a:t>to another faith by the same Spirit, to another gifts of healing by the one Spirit, </a:t>
            </a:r>
            <a:r>
              <a:rPr lang="en-US" sz="2800" b="1" i="1" baseline="30000" dirty="0"/>
              <a:t>10</a:t>
            </a:r>
            <a:r>
              <a:rPr lang="en-US" sz="2800" b="1" i="1" dirty="0"/>
              <a:t>to another the working of miracles, to another prophecy, to another the discernment of spirits, to another various kinds of tongues, to another the interpretation of tongues. </a:t>
            </a:r>
            <a:r>
              <a:rPr lang="en-US" sz="2800" b="1" i="1" baseline="30000" dirty="0"/>
              <a:t>11</a:t>
            </a:r>
            <a:r>
              <a:rPr lang="en-US" sz="2800" b="1" i="1" dirty="0"/>
              <a:t>All these are activated by one and the same Spirit, who allots to each one individually just as the Spirit chooses.</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92528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(1 Corinthians 12:3-13)</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698789" y="1752600"/>
            <a:ext cx="5410200" cy="5550237"/>
          </a:xfrm>
          <a:prstGeom prst="rect">
            <a:avLst/>
          </a:prstGeom>
        </p:spPr>
        <p:txBody>
          <a:bodyPr wrap="square">
            <a:spAutoFit/>
          </a:bodyPr>
          <a:lstStyle/>
          <a:p>
            <a:r>
              <a:rPr lang="en-US" sz="2800" b="1" i="1" baseline="30000" dirty="0"/>
              <a:t>12</a:t>
            </a:r>
            <a:r>
              <a:rPr lang="en-US" sz="2800" b="1" i="1" dirty="0"/>
              <a:t>For just as the body is one and has many members, and all the members of the body, though many, are one body, so it is with Christ. </a:t>
            </a:r>
            <a:r>
              <a:rPr lang="en-US" sz="2800" b="1" i="1" baseline="30000" dirty="0"/>
              <a:t>13</a:t>
            </a:r>
            <a:r>
              <a:rPr lang="en-US" sz="2800" b="1" i="1" dirty="0"/>
              <a:t>For in the one Spirit we were all baptized into one body — Jews or Greeks, slaves or free — and we were all made to drink of one Spirit.</a:t>
            </a:r>
          </a:p>
          <a:p>
            <a:endParaRPr lang="en-US" sz="2800" b="1" i="1" dirty="0">
              <a:effectLst>
                <a:outerShdw blurRad="38100" dist="38100" dir="2700000" algn="tl">
                  <a:srgbClr val="000000">
                    <a:alpha val="43137"/>
                  </a:srgbClr>
                </a:outerShdw>
              </a:effectLst>
            </a:endParaRP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3200400" cy="4479925"/>
          </a:xfrm>
          <a:prstGeom prst="rect">
            <a:avLst/>
          </a:prstGeom>
        </p:spPr>
      </p:pic>
    </p:spTree>
    <p:extLst>
      <p:ext uri="{BB962C8B-B14F-4D97-AF65-F5344CB8AC3E}">
        <p14:creationId xmlns:p14="http://schemas.microsoft.com/office/powerpoint/2010/main" val="327249523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457200" y="685800"/>
            <a:ext cx="70433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cs typeface="Times New Roman" pitchFamily="18" charset="0"/>
              </a:rPr>
              <a:t>One in All; All in One</a:t>
            </a:r>
          </a:p>
          <a:p>
            <a:r>
              <a:rPr lang="en-US" altLang="en-US" sz="2400" i="1" dirty="0">
                <a:solidFill>
                  <a:srgbClr val="FFFF00"/>
                </a:solidFill>
                <a:effectLst>
                  <a:outerShdw blurRad="38100" dist="38100" dir="2700000" algn="tl">
                    <a:srgbClr val="000000">
                      <a:alpha val="43137"/>
                    </a:srgbClr>
                  </a:outerShdw>
                </a:effectLst>
                <a:latin typeface="+mn-lt"/>
              </a:rPr>
              <a:t>(Acts 2:1-21 and 1 Corinthians 12:3-13)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108886"/>
            <a:ext cx="4310448" cy="4689389"/>
          </a:xfrm>
          <a:prstGeom prst="rect">
            <a:avLst/>
          </a:prstGeom>
        </p:spPr>
      </p:pic>
      <p:sp>
        <p:nvSpPr>
          <p:cNvPr id="6" name="Rectangle 2"/>
          <p:cNvSpPr>
            <a:spLocks noChangeArrowheads="1"/>
          </p:cNvSpPr>
          <p:nvPr/>
        </p:nvSpPr>
        <p:spPr bwMode="auto">
          <a:xfrm>
            <a:off x="6248400" y="6285469"/>
            <a:ext cx="3124200" cy="51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2400" i="1" dirty="0">
                <a:solidFill>
                  <a:srgbClr val="FFFF00"/>
                </a:solidFill>
                <a:effectLst>
                  <a:outerShdw blurRad="38100" dist="38100" dir="2700000" algn="tl">
                    <a:srgbClr val="000000">
                      <a:alpha val="43137"/>
                    </a:srgbClr>
                  </a:outerShdw>
                </a:effectLst>
                <a:latin typeface="+mn-lt"/>
              </a:rPr>
              <a:t>(Artwork by Qi He)</a:t>
            </a:r>
          </a:p>
        </p:txBody>
      </p:sp>
    </p:spTree>
    <p:extLst>
      <p:ext uri="{BB962C8B-B14F-4D97-AF65-F5344CB8AC3E}">
        <p14:creationId xmlns:p14="http://schemas.microsoft.com/office/powerpoint/2010/main" val="27792518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32770" name="Rectangle 2"/>
          <p:cNvSpPr>
            <a:spLocks noGrp="1" noChangeArrowheads="1"/>
          </p:cNvSpPr>
          <p:nvPr>
            <p:ph type="ctrTitle"/>
          </p:nvPr>
        </p:nvSpPr>
        <p:spPr>
          <a:xfrm>
            <a:off x="533400" y="1162994"/>
            <a:ext cx="83820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0000"/>
                </a:solidFill>
              </a:rPr>
              <a:t># 688</a:t>
            </a:r>
            <a:r>
              <a:rPr lang="en-US" sz="2800" i="1" dirty="0">
                <a:solidFill>
                  <a:srgbClr val="FF0000"/>
                </a:solidFill>
                <a:effectLst/>
                <a:latin typeface="+mn-lt"/>
              </a:rPr>
              <a:t> </a:t>
            </a:r>
            <a:r>
              <a:rPr lang="en-US" sz="2800" i="1" dirty="0">
                <a:solidFill>
                  <a:srgbClr val="FF0000"/>
                </a:solidFill>
                <a:effectLst>
                  <a:outerShdw blurRad="38100" dist="38100" dir="2700000" algn="tl">
                    <a:srgbClr val="000000">
                      <a:alpha val="43137"/>
                    </a:srgbClr>
                  </a:outerShdw>
                </a:effectLst>
                <a:latin typeface="+mn-lt"/>
              </a:rPr>
              <a:t>“Spirit of God, Descend Upon My Heart”</a:t>
            </a:r>
            <a:br>
              <a:rPr lang="en-US" sz="2800" i="1" dirty="0">
                <a:solidFill>
                  <a:srgbClr val="FF0000"/>
                </a:solidFill>
                <a:effectLst>
                  <a:outerShdw blurRad="38100" dist="38100" dir="2700000" algn="tl">
                    <a:srgbClr val="000000">
                      <a:alpha val="43137"/>
                    </a:srgbClr>
                  </a:outerShdw>
                </a:effectLst>
                <a:latin typeface="+mn-lt"/>
              </a:rPr>
            </a:br>
            <a:r>
              <a:rPr lang="en-US" sz="2800" i="1" dirty="0">
                <a:solidFill>
                  <a:srgbClr val="FF0000"/>
                </a:solidFill>
                <a:effectLst>
                  <a:outerShdw blurRad="38100" dist="38100" dir="2700000" algn="tl">
                    <a:srgbClr val="000000">
                      <a:alpha val="43137"/>
                    </a:srgbClr>
                  </a:outerShdw>
                </a:effectLst>
                <a:latin typeface="+mn-lt"/>
              </a:rPr>
              <a:t>(Stanza 1)</a:t>
            </a:r>
            <a:br>
              <a:rPr lang="en-US" sz="2800" i="1" dirty="0">
                <a:solidFill>
                  <a:srgbClr val="FFFF00"/>
                </a:solidFill>
                <a:effectLst>
                  <a:outerShdw blurRad="38100" dist="38100" dir="2700000" algn="tl">
                    <a:srgbClr val="000000">
                      <a:alpha val="43137"/>
                    </a:srgbClr>
                  </a:outerShdw>
                </a:effectLst>
                <a:latin typeface="+mn-lt"/>
              </a:rPr>
            </a:br>
            <a:br>
              <a:rPr lang="en-US" sz="2800" i="1" dirty="0">
                <a:solidFill>
                  <a:srgbClr val="FFFF00"/>
                </a:solidFill>
                <a:effectLst>
                  <a:outerShdw blurRad="38100" dist="38100" dir="2700000" algn="tl">
                    <a:srgbClr val="000000">
                      <a:alpha val="43137"/>
                    </a:srgbClr>
                  </a:outerShdw>
                </a:effectLst>
                <a:latin typeface="+mn-lt"/>
              </a:rPr>
            </a:br>
            <a:r>
              <a:rPr lang="en-US" sz="2800" i="1" dirty="0">
                <a:solidFill>
                  <a:srgbClr val="FFFF00"/>
                </a:solidFill>
                <a:effectLst>
                  <a:outerShdw blurRad="38100" dist="38100" dir="2700000" algn="tl">
                    <a:srgbClr val="000000">
                      <a:alpha val="43137"/>
                    </a:srgbClr>
                  </a:outerShdw>
                </a:effectLst>
                <a:latin typeface="+mn-lt"/>
              </a:rPr>
              <a:t> </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228600" y="2762071"/>
            <a:ext cx="8534401" cy="375487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Spirit of God, descend upon my heart;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wean it from earth, </a:t>
            </a:r>
          </a:p>
          <a:p>
            <a:pPr algn="ctr"/>
            <a:r>
              <a:rPr lang="en-US" sz="3400" b="1" i="1" dirty="0">
                <a:effectLst>
                  <a:outerShdw blurRad="38100" dist="38100" dir="2700000" algn="tl">
                    <a:srgbClr val="000000">
                      <a:alpha val="43137"/>
                    </a:srgbClr>
                  </a:outerShdw>
                </a:effectLst>
              </a:rPr>
              <a:t>through all its pulses move;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stoop to my weakness, </a:t>
            </a:r>
          </a:p>
          <a:p>
            <a:pPr algn="ctr"/>
            <a:r>
              <a:rPr lang="en-US" sz="3400" b="1" i="1" dirty="0">
                <a:effectLst>
                  <a:outerShdw blurRad="38100" dist="38100" dir="2700000" algn="tl">
                    <a:srgbClr val="000000">
                      <a:alpha val="43137"/>
                    </a:srgbClr>
                  </a:outerShdw>
                </a:effectLst>
              </a:rPr>
              <a:t>mighty as thou art,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and make me love thee </a:t>
            </a:r>
          </a:p>
          <a:p>
            <a:pPr algn="ctr"/>
            <a:r>
              <a:rPr lang="en-US" sz="3400" b="1" i="1" dirty="0">
                <a:effectLst>
                  <a:outerShdw blurRad="38100" dist="38100" dir="2700000" algn="tl">
                    <a:srgbClr val="000000">
                      <a:alpha val="43137"/>
                    </a:srgbClr>
                  </a:outerShdw>
                </a:effectLst>
              </a:rPr>
              <a:t>as I ought to love.</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32770" name="Rectangle 2"/>
          <p:cNvSpPr>
            <a:spLocks noGrp="1" noChangeArrowheads="1"/>
          </p:cNvSpPr>
          <p:nvPr>
            <p:ph type="ctrTitle"/>
          </p:nvPr>
        </p:nvSpPr>
        <p:spPr>
          <a:xfrm>
            <a:off x="533400" y="1162994"/>
            <a:ext cx="83820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0000"/>
                </a:solidFill>
              </a:rPr>
              <a:t># 688</a:t>
            </a:r>
            <a:r>
              <a:rPr lang="en-US" sz="2800" i="1" dirty="0">
                <a:solidFill>
                  <a:srgbClr val="FF0000"/>
                </a:solidFill>
                <a:effectLst/>
                <a:latin typeface="+mn-lt"/>
              </a:rPr>
              <a:t> </a:t>
            </a:r>
            <a:r>
              <a:rPr lang="en-US" sz="2800" i="1" dirty="0">
                <a:solidFill>
                  <a:srgbClr val="FF0000"/>
                </a:solidFill>
                <a:effectLst>
                  <a:outerShdw blurRad="38100" dist="38100" dir="2700000" algn="tl">
                    <a:srgbClr val="000000">
                      <a:alpha val="43137"/>
                    </a:srgbClr>
                  </a:outerShdw>
                </a:effectLst>
                <a:latin typeface="+mn-lt"/>
              </a:rPr>
              <a:t>“Spirit of God, Descend Upon My Heart”</a:t>
            </a:r>
            <a:br>
              <a:rPr lang="en-US" sz="2800" i="1" dirty="0">
                <a:solidFill>
                  <a:srgbClr val="FF0000"/>
                </a:solidFill>
                <a:effectLst>
                  <a:outerShdw blurRad="38100" dist="38100" dir="2700000" algn="tl">
                    <a:srgbClr val="000000">
                      <a:alpha val="43137"/>
                    </a:srgbClr>
                  </a:outerShdw>
                </a:effectLst>
                <a:latin typeface="+mn-lt"/>
              </a:rPr>
            </a:br>
            <a:r>
              <a:rPr lang="en-US" sz="2800" i="1" dirty="0">
                <a:solidFill>
                  <a:srgbClr val="FF0000"/>
                </a:solidFill>
                <a:effectLst>
                  <a:outerShdw blurRad="38100" dist="38100" dir="2700000" algn="tl">
                    <a:srgbClr val="000000">
                      <a:alpha val="43137"/>
                    </a:srgbClr>
                  </a:outerShdw>
                </a:effectLst>
                <a:latin typeface="+mn-lt"/>
              </a:rPr>
              <a:t>(Stanza 4)</a:t>
            </a:r>
            <a:br>
              <a:rPr lang="en-US" sz="2800" i="1" dirty="0">
                <a:solidFill>
                  <a:srgbClr val="FFFF00"/>
                </a:solidFill>
                <a:effectLst>
                  <a:outerShdw blurRad="38100" dist="38100" dir="2700000" algn="tl">
                    <a:srgbClr val="000000">
                      <a:alpha val="43137"/>
                    </a:srgbClr>
                  </a:outerShdw>
                </a:effectLst>
                <a:latin typeface="+mn-lt"/>
              </a:rPr>
            </a:br>
            <a:br>
              <a:rPr lang="en-US" sz="2800" i="1" dirty="0">
                <a:solidFill>
                  <a:srgbClr val="FFFF00"/>
                </a:solidFill>
                <a:effectLst>
                  <a:outerShdw blurRad="38100" dist="38100" dir="2700000" algn="tl">
                    <a:srgbClr val="000000">
                      <a:alpha val="43137"/>
                    </a:srgbClr>
                  </a:outerShdw>
                </a:effectLst>
                <a:latin typeface="+mn-lt"/>
              </a:rPr>
            </a:br>
            <a:r>
              <a:rPr lang="en-US" sz="2800" i="1" dirty="0">
                <a:solidFill>
                  <a:srgbClr val="FFFF00"/>
                </a:solidFill>
                <a:effectLst>
                  <a:outerShdw blurRad="38100" dist="38100" dir="2700000" algn="tl">
                    <a:srgbClr val="000000">
                      <a:alpha val="43137"/>
                    </a:srgbClr>
                  </a:outerShdw>
                </a:effectLst>
                <a:latin typeface="+mn-lt"/>
              </a:rPr>
              <a:t> </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228600" y="2762071"/>
            <a:ext cx="8534401" cy="427809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Teach me to feel that </a:t>
            </a:r>
          </a:p>
          <a:p>
            <a:pPr algn="ctr"/>
            <a:r>
              <a:rPr lang="en-US" sz="3400" b="1" i="1" dirty="0">
                <a:effectLst>
                  <a:outerShdw blurRad="38100" dist="38100" dir="2700000" algn="tl">
                    <a:srgbClr val="000000">
                      <a:alpha val="43137"/>
                    </a:srgbClr>
                  </a:outerShdw>
                </a:effectLst>
              </a:rPr>
              <a:t>thou art always nigh.</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Teach me the struggles </a:t>
            </a:r>
          </a:p>
          <a:p>
            <a:pPr algn="ctr"/>
            <a:r>
              <a:rPr lang="en-US" sz="3400" b="1" i="1" dirty="0">
                <a:effectLst>
                  <a:outerShdw blurRad="38100" dist="38100" dir="2700000" algn="tl">
                    <a:srgbClr val="000000">
                      <a:alpha val="43137"/>
                    </a:srgbClr>
                  </a:outerShdw>
                </a:effectLst>
              </a:rPr>
              <a:t>of the soul to bear,</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to check the rising doubt, the rebel sigh.</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Teach me the patience </a:t>
            </a:r>
          </a:p>
          <a:p>
            <a:pPr algn="ctr"/>
            <a:r>
              <a:rPr lang="en-US" sz="3400" b="1" i="1" dirty="0">
                <a:effectLst>
                  <a:outerShdw blurRad="38100" dist="38100" dir="2700000" algn="tl">
                    <a:srgbClr val="000000">
                      <a:alpha val="43137"/>
                    </a:srgbClr>
                  </a:outerShdw>
                </a:effectLst>
              </a:rPr>
              <a:t>of unanswered prayer.</a:t>
            </a:r>
            <a:br>
              <a:rPr lang="en-US" sz="34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422710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32770" name="Rectangle 2"/>
          <p:cNvSpPr>
            <a:spLocks noGrp="1" noChangeArrowheads="1"/>
          </p:cNvSpPr>
          <p:nvPr>
            <p:ph type="ctrTitle"/>
          </p:nvPr>
        </p:nvSpPr>
        <p:spPr>
          <a:xfrm>
            <a:off x="533400" y="1162994"/>
            <a:ext cx="83820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0000"/>
                </a:solidFill>
              </a:rPr>
              <a:t># 688</a:t>
            </a:r>
            <a:r>
              <a:rPr lang="en-US" sz="2800" i="1" dirty="0">
                <a:solidFill>
                  <a:srgbClr val="FF0000"/>
                </a:solidFill>
                <a:effectLst/>
                <a:latin typeface="+mn-lt"/>
              </a:rPr>
              <a:t> </a:t>
            </a:r>
            <a:r>
              <a:rPr lang="en-US" sz="2800" i="1" dirty="0">
                <a:solidFill>
                  <a:srgbClr val="FF0000"/>
                </a:solidFill>
                <a:effectLst>
                  <a:outerShdw blurRad="38100" dist="38100" dir="2700000" algn="tl">
                    <a:srgbClr val="000000">
                      <a:alpha val="43137"/>
                    </a:srgbClr>
                  </a:outerShdw>
                </a:effectLst>
                <a:latin typeface="+mn-lt"/>
              </a:rPr>
              <a:t>“Spirit of God, Descend Upon My Heart”</a:t>
            </a:r>
            <a:br>
              <a:rPr lang="en-US" sz="2800" i="1" dirty="0">
                <a:solidFill>
                  <a:srgbClr val="FF0000"/>
                </a:solidFill>
                <a:effectLst>
                  <a:outerShdw blurRad="38100" dist="38100" dir="2700000" algn="tl">
                    <a:srgbClr val="000000">
                      <a:alpha val="43137"/>
                    </a:srgbClr>
                  </a:outerShdw>
                </a:effectLst>
                <a:latin typeface="+mn-lt"/>
              </a:rPr>
            </a:br>
            <a:r>
              <a:rPr lang="en-US" sz="2800" i="1" dirty="0">
                <a:solidFill>
                  <a:srgbClr val="FF0000"/>
                </a:solidFill>
                <a:effectLst>
                  <a:outerShdw blurRad="38100" dist="38100" dir="2700000" algn="tl">
                    <a:srgbClr val="000000">
                      <a:alpha val="43137"/>
                    </a:srgbClr>
                  </a:outerShdw>
                </a:effectLst>
                <a:latin typeface="+mn-lt"/>
              </a:rPr>
              <a:t>(Stanza 5)</a:t>
            </a:r>
            <a:br>
              <a:rPr lang="en-US" sz="2800" i="1" dirty="0">
                <a:solidFill>
                  <a:srgbClr val="FFFF00"/>
                </a:solidFill>
                <a:effectLst>
                  <a:outerShdw blurRad="38100" dist="38100" dir="2700000" algn="tl">
                    <a:srgbClr val="000000">
                      <a:alpha val="43137"/>
                    </a:srgbClr>
                  </a:outerShdw>
                </a:effectLst>
                <a:latin typeface="+mn-lt"/>
              </a:rPr>
            </a:br>
            <a:br>
              <a:rPr lang="en-US" sz="2800" i="1" dirty="0">
                <a:solidFill>
                  <a:srgbClr val="FFFF00"/>
                </a:solidFill>
                <a:effectLst>
                  <a:outerShdw blurRad="38100" dist="38100" dir="2700000" algn="tl">
                    <a:srgbClr val="000000">
                      <a:alpha val="43137"/>
                    </a:srgbClr>
                  </a:outerShdw>
                </a:effectLst>
                <a:latin typeface="+mn-lt"/>
              </a:rPr>
            </a:br>
            <a:r>
              <a:rPr lang="en-US" sz="2800" i="1" dirty="0">
                <a:solidFill>
                  <a:srgbClr val="FFFF00"/>
                </a:solidFill>
                <a:effectLst>
                  <a:outerShdw blurRad="38100" dist="38100" dir="2700000" algn="tl">
                    <a:srgbClr val="000000">
                      <a:alpha val="43137"/>
                    </a:srgbClr>
                  </a:outerShdw>
                </a:effectLst>
                <a:latin typeface="+mn-lt"/>
              </a:rPr>
              <a:t> </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228600" y="2762071"/>
            <a:ext cx="8534401" cy="2554545"/>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Teach me to love thee as thine angels love,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one holy passion filling all my frame;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the baptism of the </a:t>
            </a:r>
          </a:p>
          <a:p>
            <a:pPr algn="ctr"/>
            <a:r>
              <a:rPr lang="en-US" sz="3200" b="1" i="1" dirty="0">
                <a:effectLst>
                  <a:outerShdw blurRad="38100" dist="38100" dir="2700000" algn="tl">
                    <a:srgbClr val="000000">
                      <a:alpha val="43137"/>
                    </a:srgbClr>
                  </a:outerShdw>
                </a:effectLst>
              </a:rPr>
              <a:t>heaven-descended Dove,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my heart an altar, and thy love the flame.</a:t>
            </a:r>
            <a:endParaRPr lang="en-US" sz="3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12078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381000"/>
            <a:ext cx="7086600" cy="8892331"/>
          </a:xfrm>
          <a:prstGeom prst="rect">
            <a:avLst/>
          </a:prstGeom>
        </p:spPr>
      </p:pic>
      <p:sp>
        <p:nvSpPr>
          <p:cNvPr id="801794" name="Rectangle 2"/>
          <p:cNvSpPr>
            <a:spLocks noChangeArrowheads="1"/>
          </p:cNvSpPr>
          <p:nvPr/>
        </p:nvSpPr>
        <p:spPr bwMode="auto">
          <a:xfrm>
            <a:off x="2362200" y="3810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863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362200"/>
            <a:ext cx="8534400" cy="4154984"/>
          </a:xfrm>
          <a:prstGeom prst="rect">
            <a:avLst/>
          </a:prstGeom>
        </p:spPr>
        <p:txBody>
          <a:bodyPr wrap="square">
            <a:spAutoFit/>
          </a:bodyPr>
          <a:lstStyle/>
          <a:p>
            <a:pPr marL="342900" lvl="0" indent="-342900">
              <a:buFont typeface="Arial" panose="020B0604020202020204" pitchFamily="34" charset="0"/>
              <a:buChar char="•"/>
            </a:pPr>
            <a:r>
              <a:rPr lang="en-US" sz="2400" b="1" i="1" dirty="0">
                <a:effectLst>
                  <a:outerShdw blurRad="38100" dist="38100" dir="2700000" algn="tl">
                    <a:srgbClr val="000000">
                      <a:alpha val="43137"/>
                    </a:srgbClr>
                  </a:outerShdw>
                </a:effectLst>
              </a:rPr>
              <a:t>The afternoon </a:t>
            </a:r>
            <a:r>
              <a:rPr lang="en-US" sz="2400" b="1" i="1" dirty="0">
                <a:solidFill>
                  <a:srgbClr val="4AE8E8"/>
                </a:solidFill>
                <a:effectLst>
                  <a:outerShdw blurRad="38100" dist="38100" dir="2700000" algn="tl">
                    <a:srgbClr val="000000">
                      <a:alpha val="43137"/>
                    </a:srgbClr>
                  </a:outerShdw>
                </a:effectLst>
              </a:rPr>
              <a:t>Bible Study Group </a:t>
            </a:r>
            <a:r>
              <a:rPr lang="en-US" sz="2400" b="1" i="1" dirty="0">
                <a:effectLst>
                  <a:outerShdw blurRad="38100" dist="38100" dir="2700000" algn="tl">
                    <a:srgbClr val="000000">
                      <a:alpha val="43137"/>
                    </a:srgbClr>
                  </a:outerShdw>
                </a:effectLst>
              </a:rPr>
              <a:t>will continue next week downstairs at </a:t>
            </a:r>
            <a:r>
              <a:rPr lang="en-US" sz="2400" b="1" i="1" dirty="0">
                <a:solidFill>
                  <a:srgbClr val="4AE8E8"/>
                </a:solidFill>
                <a:effectLst>
                  <a:outerShdw blurRad="38100" dist="38100" dir="2700000" algn="tl">
                    <a:srgbClr val="000000">
                      <a:alpha val="43137"/>
                    </a:srgbClr>
                  </a:outerShdw>
                </a:effectLst>
              </a:rPr>
              <a:t>12:30pm</a:t>
            </a:r>
            <a:r>
              <a:rPr lang="en-US" sz="2400" b="1" i="1" dirty="0">
                <a:effectLst>
                  <a:outerShdw blurRad="38100" dist="38100" dir="2700000" algn="tl">
                    <a:srgbClr val="000000">
                      <a:alpha val="43137"/>
                    </a:srgbClr>
                  </a:outerShdw>
                </a:effectLst>
              </a:rPr>
              <a:t>. We are currently studying the </a:t>
            </a:r>
            <a:r>
              <a:rPr lang="en-US" sz="2400" b="1" i="1" dirty="0">
                <a:solidFill>
                  <a:srgbClr val="FFFF00"/>
                </a:solidFill>
                <a:effectLst>
                  <a:outerShdw blurRad="38100" dist="38100" dir="2700000" algn="tl">
                    <a:srgbClr val="000000">
                      <a:alpha val="43137"/>
                    </a:srgbClr>
                  </a:outerShdw>
                </a:effectLst>
              </a:rPr>
              <a:t>365 Days Daily Devotional </a:t>
            </a:r>
            <a:r>
              <a:rPr lang="en-US" sz="2400" b="1" i="1" dirty="0">
                <a:effectLst>
                  <a:outerShdw blurRad="38100" dist="38100" dir="2700000" algn="tl">
                    <a:srgbClr val="000000">
                      <a:alpha val="43137"/>
                    </a:srgbClr>
                  </a:outerShdw>
                </a:effectLst>
              </a:rPr>
              <a:t>written by John Calvin, in commemoration of the 500</a:t>
            </a:r>
            <a:r>
              <a:rPr lang="en-US" sz="2400" b="1" i="1" baseline="30000" dirty="0">
                <a:effectLst>
                  <a:outerShdw blurRad="38100" dist="38100" dir="2700000" algn="tl">
                    <a:srgbClr val="000000">
                      <a:alpha val="43137"/>
                    </a:srgbClr>
                  </a:outerShdw>
                </a:effectLst>
              </a:rPr>
              <a:t>th</a:t>
            </a:r>
            <a:r>
              <a:rPr lang="en-US" sz="2400" b="1" i="1" dirty="0">
                <a:effectLst>
                  <a:outerShdw blurRad="38100" dist="38100" dir="2700000" algn="tl">
                    <a:srgbClr val="000000">
                      <a:alpha val="43137"/>
                    </a:srgbClr>
                  </a:outerShdw>
                </a:effectLst>
              </a:rPr>
              <a:t> Anniversary of the Protestant Reformation.  All are welcomed.  </a:t>
            </a:r>
          </a:p>
          <a:p>
            <a:r>
              <a:rPr lang="en-US" sz="2400" b="1"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b="1" i="1" dirty="0">
                <a:effectLst>
                  <a:outerShdw blurRad="38100" dist="38100" dir="2700000" algn="tl">
                    <a:srgbClr val="000000">
                      <a:alpha val="43137"/>
                    </a:srgbClr>
                  </a:outerShdw>
                </a:effectLst>
              </a:rPr>
              <a:t>The </a:t>
            </a:r>
            <a:r>
              <a:rPr lang="en-US" sz="2400" b="1" i="1" dirty="0">
                <a:solidFill>
                  <a:srgbClr val="00FFFF"/>
                </a:solidFill>
                <a:effectLst>
                  <a:outerShdw blurRad="38100" dist="38100" dir="2700000" algn="tl">
                    <a:srgbClr val="000000">
                      <a:alpha val="43137"/>
                    </a:srgbClr>
                  </a:outerShdw>
                </a:effectLst>
              </a:rPr>
              <a:t>Women's Group </a:t>
            </a:r>
            <a:r>
              <a:rPr lang="en-US" sz="2400" b="1" i="1" dirty="0">
                <a:effectLst>
                  <a:outerShdw blurRad="38100" dist="38100" dir="2700000" algn="tl">
                    <a:srgbClr val="000000">
                      <a:alpha val="43137"/>
                    </a:srgbClr>
                  </a:outerShdw>
                </a:effectLst>
              </a:rPr>
              <a:t>will resume meeting this week over at the Manse (2048 E 14th Street) every </a:t>
            </a:r>
            <a:r>
              <a:rPr lang="en-US" sz="2400" b="1" i="1" dirty="0">
                <a:solidFill>
                  <a:srgbClr val="00FFFF"/>
                </a:solidFill>
                <a:effectLst>
                  <a:outerShdw blurRad="38100" dist="38100" dir="2700000" algn="tl">
                    <a:srgbClr val="000000">
                      <a:alpha val="43137"/>
                    </a:srgbClr>
                  </a:outerShdw>
                </a:effectLst>
              </a:rPr>
              <a:t>Wednesday evening @ 7:30pm.</a:t>
            </a:r>
            <a:r>
              <a:rPr lang="en-US" sz="2400" b="1" i="1" dirty="0">
                <a:effectLst>
                  <a:outerShdw blurRad="38100" dist="38100" dir="2700000" algn="tl">
                    <a:srgbClr val="000000">
                      <a:alpha val="43137"/>
                    </a:srgbClr>
                  </a:outerShdw>
                </a:effectLst>
              </a:rPr>
              <a:t>  They are currently studying the book of Mark.  For more information, please contact </a:t>
            </a:r>
            <a:r>
              <a:rPr lang="en-US" sz="2400" b="1" i="1" dirty="0">
                <a:solidFill>
                  <a:srgbClr val="00FFFF"/>
                </a:solidFill>
                <a:effectLst>
                  <a:outerShdw blurRad="38100" dist="38100" dir="2700000" algn="tl">
                    <a:srgbClr val="000000">
                      <a:alpha val="43137"/>
                    </a:srgbClr>
                  </a:outerShdw>
                </a:effectLst>
              </a:rPr>
              <a:t>Margaret </a:t>
            </a:r>
            <a:r>
              <a:rPr lang="en-US" sz="2400" b="1" i="1" dirty="0" err="1">
                <a:solidFill>
                  <a:srgbClr val="00FFFF"/>
                </a:solidFill>
                <a:effectLst>
                  <a:outerShdw blurRad="38100" dist="38100" dir="2700000" algn="tl">
                    <a:srgbClr val="000000">
                      <a:alpha val="43137"/>
                    </a:srgbClr>
                  </a:outerShdw>
                </a:effectLst>
              </a:rPr>
              <a:t>Lesman</a:t>
            </a:r>
            <a:r>
              <a:rPr lang="en-US" sz="2400" b="1" i="1" dirty="0">
                <a:solidFill>
                  <a:srgbClr val="00FFFF"/>
                </a:solidFill>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or </a:t>
            </a:r>
            <a:r>
              <a:rPr lang="en-US" sz="2400" b="1" i="1" dirty="0">
                <a:solidFill>
                  <a:srgbClr val="00FFFF"/>
                </a:solidFill>
                <a:effectLst>
                  <a:outerShdw blurRad="38100" dist="38100" dir="2700000" algn="tl">
                    <a:srgbClr val="000000">
                      <a:alpha val="43137"/>
                    </a:srgbClr>
                  </a:outerShdw>
                </a:effectLst>
              </a:rPr>
              <a:t>Cara Chin</a:t>
            </a:r>
            <a:r>
              <a:rPr lang="en-US" sz="2400" b="1" i="1" dirty="0">
                <a:effectLst>
                  <a:outerShdw blurRad="38100" dist="38100" dir="2700000" algn="tl">
                    <a:srgbClr val="000000">
                      <a:alpha val="43137"/>
                    </a:srgbClr>
                  </a:outerShdw>
                </a:effectLst>
              </a:rPr>
              <a:t>.</a:t>
            </a:r>
            <a:endParaRPr lang="en-US" sz="2200" b="1" i="1" dirty="0"/>
          </a:p>
        </p:txBody>
      </p:sp>
    </p:spTree>
    <p:extLst>
      <p:ext uri="{BB962C8B-B14F-4D97-AF65-F5344CB8AC3E}">
        <p14:creationId xmlns:p14="http://schemas.microsoft.com/office/powerpoint/2010/main" val="427822015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52400" y="2743200"/>
            <a:ext cx="8839200" cy="3108543"/>
          </a:xfrm>
          <a:prstGeom prst="rect">
            <a:avLst/>
          </a:prstGeom>
        </p:spPr>
        <p:txBody>
          <a:bodyPr wrap="square">
            <a:spAutoFit/>
          </a:bodyPr>
          <a:lstStyle/>
          <a:p>
            <a:pPr marL="457200" lvl="0" indent="-457200">
              <a:buFont typeface="Arial" panose="020B0604020202020204" pitchFamily="34" charset="0"/>
              <a:buChar char="•"/>
            </a:pPr>
            <a:r>
              <a:rPr lang="en-US" sz="2800" b="1" i="1" dirty="0">
                <a:effectLst>
                  <a:outerShdw blurRad="38100" dist="38100" dir="2700000" algn="tl">
                    <a:srgbClr val="000000">
                      <a:alpha val="43137"/>
                    </a:srgbClr>
                  </a:outerShdw>
                </a:effectLst>
              </a:rPr>
              <a:t>Next </a:t>
            </a:r>
            <a:r>
              <a:rPr lang="en-US" sz="2800" b="1" i="1" dirty="0">
                <a:solidFill>
                  <a:srgbClr val="FFFF00"/>
                </a:solidFill>
                <a:effectLst>
                  <a:outerShdw blurRad="38100" dist="38100" dir="2700000" algn="tl">
                    <a:srgbClr val="000000">
                      <a:alpha val="43137"/>
                    </a:srgbClr>
                  </a:outerShdw>
                </a:effectLst>
              </a:rPr>
              <a:t>Session </a:t>
            </a:r>
            <a:r>
              <a:rPr lang="en-US" sz="2800" b="1" i="1" dirty="0">
                <a:effectLst>
                  <a:outerShdw blurRad="38100" dist="38100" dir="2700000" algn="tl">
                    <a:srgbClr val="000000">
                      <a:alpha val="43137"/>
                    </a:srgbClr>
                  </a:outerShdw>
                </a:effectLst>
              </a:rPr>
              <a:t>meeting will be </a:t>
            </a:r>
            <a:r>
              <a:rPr lang="en-US" sz="2800" b="1" i="1" dirty="0">
                <a:solidFill>
                  <a:srgbClr val="FFFF00"/>
                </a:solidFill>
                <a:effectLst>
                  <a:outerShdw blurRad="38100" dist="38100" dir="2700000" algn="tl">
                    <a:srgbClr val="000000">
                      <a:alpha val="43137"/>
                    </a:srgbClr>
                  </a:outerShdw>
                </a:effectLst>
              </a:rPr>
              <a:t>Tomorrow, 6/5 7pm.</a:t>
            </a:r>
          </a:p>
          <a:p>
            <a:pPr marL="457200" lvl="0" indent="-457200">
              <a:buFont typeface="Arial" panose="020B0604020202020204" pitchFamily="34" charset="0"/>
              <a:buChar char="•"/>
            </a:pPr>
            <a:endParaRPr lang="en-US" sz="2800" i="1" dirty="0">
              <a:solidFill>
                <a:srgbClr val="FFFF0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i="1" dirty="0"/>
              <a:t>Special thanks to </a:t>
            </a:r>
            <a:r>
              <a:rPr lang="en-US" sz="2800" b="1" i="1" dirty="0">
                <a:solidFill>
                  <a:srgbClr val="FFFF00"/>
                </a:solidFill>
              </a:rPr>
              <a:t>David </a:t>
            </a:r>
            <a:r>
              <a:rPr lang="en-US" sz="2800" b="1" i="1" dirty="0" err="1">
                <a:solidFill>
                  <a:srgbClr val="FFFF00"/>
                </a:solidFill>
              </a:rPr>
              <a:t>Dwan</a:t>
            </a:r>
            <a:r>
              <a:rPr lang="en-US" sz="2800" b="1" i="1" dirty="0">
                <a:solidFill>
                  <a:srgbClr val="FFFF00"/>
                </a:solidFill>
              </a:rPr>
              <a:t> </a:t>
            </a:r>
            <a:r>
              <a:rPr lang="en-US" sz="2800" b="1" i="1" dirty="0"/>
              <a:t>for sharing his musical skill with us while Brian is away on vacation this week and the next.</a:t>
            </a:r>
          </a:p>
          <a:p>
            <a:pPr marL="457200" lvl="0" indent="-457200">
              <a:buFont typeface="Arial" panose="020B0604020202020204" pitchFamily="34" charset="0"/>
              <a:buChar char="•"/>
            </a:pP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380648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111618" name="Rectangle 2"/>
          <p:cNvSpPr>
            <a:spLocks noGrp="1" noChangeArrowheads="1"/>
          </p:cNvSpPr>
          <p:nvPr>
            <p:ph type="ctrTitle"/>
          </p:nvPr>
        </p:nvSpPr>
        <p:spPr>
          <a:xfrm>
            <a:off x="264234" y="381000"/>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 </a:t>
            </a:r>
            <a:r>
              <a:rPr lang="en-US" altLang="en-US" sz="2000" b="0" i="1" dirty="0">
                <a:solidFill>
                  <a:srgbClr val="FFFF00"/>
                </a:solidFill>
              </a:rPr>
              <a:t>(Based on Psalm 104 and Acts 2) </a:t>
            </a:r>
            <a:br>
              <a:rPr lang="en-US" altLang="en-US" sz="3600" b="0" i="1" dirty="0"/>
            </a:br>
            <a:endParaRPr lang="en-US" altLang="en-US" sz="20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45699" y="1676400"/>
            <a:ext cx="9220200" cy="4708981"/>
          </a:xfrm>
          <a:prstGeom prst="rect">
            <a:avLst/>
          </a:prstGeom>
        </p:spPr>
        <p:txBody>
          <a:bodyPr wrap="square">
            <a:spAutoFit/>
          </a:bodyPr>
          <a:lstStyle/>
          <a:p>
            <a:r>
              <a:rPr lang="en-US" sz="3000" b="1" i="1" dirty="0">
                <a:effectLst>
                  <a:outerShdw blurRad="38100" dist="38100" dir="2700000" algn="tl">
                    <a:srgbClr val="000000">
                      <a:alpha val="43137"/>
                    </a:srgbClr>
                  </a:outerShdw>
                </a:effectLst>
              </a:rPr>
              <a:t>Praise the Lord who sends forth his Spirit!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Praise the Lord who renews the face of the earth.</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t>
            </a:r>
            <a:r>
              <a:rPr lang="en-US" sz="3000" b="1" i="1" dirty="0">
                <a:solidFill>
                  <a:srgbClr val="00FFFF"/>
                </a:solidFill>
                <a:effectLst>
                  <a:outerShdw blurRad="38100" dist="38100" dir="2700000" algn="tl">
                    <a:srgbClr val="000000">
                      <a:alpha val="43137"/>
                    </a:srgbClr>
                  </a:outerShdw>
                </a:effectLst>
              </a:rPr>
              <a:t>Jesus Christ, reign down your Spirit that 	we, too, may see visions!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May the glory of the Lord endure forever! </a:t>
            </a:r>
          </a:p>
          <a:p>
            <a:r>
              <a:rPr lang="en-US" sz="3000" b="1" i="1" dirty="0">
                <a:effectLst>
                  <a:outerShdw blurRad="38100" dist="38100" dir="2700000" algn="tl">
                    <a:srgbClr val="000000">
                      <a:alpha val="43137"/>
                    </a:srgbClr>
                  </a:outerShdw>
                </a:effectLst>
              </a:rPr>
              <a:t>May the Lord rejoice in his works.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t>
            </a:r>
            <a:r>
              <a:rPr lang="en-US" sz="3000" b="1" i="1" dirty="0">
                <a:solidFill>
                  <a:srgbClr val="00FFFF"/>
                </a:solidFill>
                <a:effectLst>
                  <a:outerShdw blurRad="38100" dist="38100" dir="2700000" algn="tl">
                    <a:srgbClr val="000000">
                      <a:alpha val="43137"/>
                    </a:srgbClr>
                  </a:outerShdw>
                </a:effectLst>
              </a:rPr>
              <a:t>Everlasting Father, reign down your	 	Spirit that we, too, may dream dreams!</a:t>
            </a:r>
            <a:br>
              <a:rPr lang="en-US" sz="3000" b="1" i="1" dirty="0">
                <a:solidFill>
                  <a:srgbClr val="00FFFF"/>
                </a:solidFill>
                <a:effectLst>
                  <a:outerShdw blurRad="38100" dist="38100" dir="2700000" algn="tl">
                    <a:srgbClr val="000000">
                      <a:alpha val="43137"/>
                    </a:srgbClr>
                  </a:outerShdw>
                </a:effectLst>
              </a:rPr>
            </a:br>
            <a:r>
              <a:rPr lang="en-US" sz="3000" b="1" i="1" dirty="0">
                <a:solidFill>
                  <a:srgbClr val="00FFFF"/>
                </a:solidFill>
                <a:effectLst>
                  <a:outerShdw blurRad="38100" dist="38100" dir="2700000" algn="tl">
                    <a:srgbClr val="000000">
                      <a:alpha val="43137"/>
                    </a:srgbClr>
                  </a:outerShdw>
                </a:effectLst>
              </a:rPr>
              <a:t>	Praise the Lord! Praise the Father, </a:t>
            </a:r>
          </a:p>
          <a:p>
            <a:r>
              <a:rPr lang="en-US" sz="3000" b="1" i="1" dirty="0">
                <a:solidFill>
                  <a:srgbClr val="00FFFF"/>
                </a:solidFill>
                <a:effectLst>
                  <a:outerShdw blurRad="38100" dist="38100" dir="2700000" algn="tl">
                    <a:srgbClr val="000000">
                      <a:alpha val="43137"/>
                    </a:srgbClr>
                  </a:outerShdw>
                </a:effectLst>
              </a:rPr>
              <a:t>	Son, and Holy Spirit; praise the Lord!</a:t>
            </a:r>
            <a:endParaRPr lang="en-US" sz="30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10993875"/>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329351"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514600" y="2209800"/>
            <a:ext cx="6814750" cy="5170646"/>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Our music director – Brian Lam will be having a recital at </a:t>
            </a:r>
            <a:r>
              <a:rPr lang="en-US" sz="2800" b="1" i="1" dirty="0">
                <a:solidFill>
                  <a:schemeClr val="tx2">
                    <a:lumMod val="75000"/>
                  </a:schemeClr>
                </a:solidFill>
                <a:effectLst>
                  <a:outerShdw blurRad="38100" dist="38100" dir="2700000" algn="tl">
                    <a:srgbClr val="000000">
                      <a:alpha val="43137"/>
                    </a:srgbClr>
                  </a:outerShdw>
                </a:effectLst>
              </a:rPr>
              <a:t>Brooklyn College Recital Hall </a:t>
            </a:r>
            <a:r>
              <a:rPr lang="en-US" sz="2800" b="1" i="1" dirty="0">
                <a:effectLst>
                  <a:outerShdw blurRad="38100" dist="38100" dir="2700000" algn="tl">
                    <a:srgbClr val="000000">
                      <a:alpha val="43137"/>
                    </a:srgbClr>
                  </a:outerShdw>
                </a:effectLst>
              </a:rPr>
              <a:t>on </a:t>
            </a:r>
            <a:r>
              <a:rPr lang="en-US" sz="2800" b="1" i="1" dirty="0">
                <a:solidFill>
                  <a:schemeClr val="tx2">
                    <a:lumMod val="75000"/>
                  </a:schemeClr>
                </a:solidFill>
                <a:effectLst>
                  <a:outerShdw blurRad="38100" dist="38100" dir="2700000" algn="tl">
                    <a:srgbClr val="000000">
                      <a:alpha val="43137"/>
                    </a:srgbClr>
                  </a:outerShdw>
                </a:effectLst>
              </a:rPr>
              <a:t>6/11</a:t>
            </a:r>
            <a:r>
              <a:rPr lang="en-US" sz="2800" b="1" i="1" dirty="0">
                <a:effectLst>
                  <a:outerShdw blurRad="38100" dist="38100" dir="2700000" algn="tl">
                    <a:srgbClr val="000000">
                      <a:alpha val="43137"/>
                    </a:srgbClr>
                  </a:outerShdw>
                </a:effectLst>
              </a:rPr>
              <a:t> at </a:t>
            </a:r>
            <a:r>
              <a:rPr lang="en-US" sz="2800" b="1" i="1" dirty="0">
                <a:solidFill>
                  <a:schemeClr val="tx2">
                    <a:lumMod val="75000"/>
                  </a:schemeClr>
                </a:solidFill>
                <a:effectLst>
                  <a:outerShdw blurRad="38100" dist="38100" dir="2700000" algn="tl">
                    <a:srgbClr val="000000">
                      <a:alpha val="43137"/>
                    </a:srgbClr>
                  </a:outerShdw>
                </a:effectLst>
              </a:rPr>
              <a:t>5:30pm</a:t>
            </a: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(Refreshment 5-5:30pm)</a:t>
            </a:r>
          </a:p>
          <a:p>
            <a:pPr marL="342900" indent="-342900">
              <a:buFont typeface="Arial" panose="020B0604020202020204" pitchFamily="34" charset="0"/>
              <a:buChar char="•"/>
            </a:pPr>
            <a:endParaRPr lang="en-US" sz="2800" i="1" dirty="0"/>
          </a:p>
          <a:p>
            <a:endParaRPr lang="en-US" sz="2800" i="1" dirty="0"/>
          </a:p>
          <a:p>
            <a:endParaRPr lang="en-US" sz="2800" i="1" dirty="0"/>
          </a:p>
          <a:p>
            <a:r>
              <a:rPr lang="en-US" sz="2800" b="1" i="1" dirty="0">
                <a:effectLst>
                  <a:outerShdw blurRad="38100" dist="38100" dir="2700000" algn="tl">
                    <a:srgbClr val="000000">
                      <a:alpha val="43137"/>
                    </a:srgbClr>
                  </a:outerShdw>
                </a:effectLst>
              </a:rPr>
              <a:t>Special Ticket rate of </a:t>
            </a:r>
            <a:r>
              <a:rPr lang="en-US" sz="2800" b="1" i="1" u="sng" dirty="0">
                <a:effectLst>
                  <a:outerShdw blurRad="38100" dist="38100" dir="2700000" algn="tl">
                    <a:srgbClr val="000000">
                      <a:alpha val="43137"/>
                    </a:srgbClr>
                  </a:outerShdw>
                </a:effectLst>
                <a:hlinkClick r:id="rId3"/>
              </a:rPr>
              <a:t>$15</a:t>
            </a:r>
            <a:r>
              <a:rPr lang="en-US" sz="2800" b="1" i="1" dirty="0">
                <a:effectLst>
                  <a:outerShdw blurRad="38100" dist="38100" dir="2700000" algn="tl">
                    <a:srgbClr val="000000">
                      <a:alpha val="43137"/>
                    </a:srgbClr>
                  </a:outerShdw>
                </a:effectLst>
              </a:rPr>
              <a:t> for Church members only.  Please let me know by </a:t>
            </a:r>
            <a:r>
              <a:rPr lang="en-US" sz="2800" b="1" i="1" dirty="0">
                <a:solidFill>
                  <a:srgbClr val="FFFF00"/>
                </a:solidFill>
                <a:effectLst>
                  <a:outerShdw blurRad="38100" dist="38100" dir="2700000" algn="tl">
                    <a:srgbClr val="000000">
                      <a:alpha val="43137"/>
                    </a:srgbClr>
                  </a:outerShdw>
                </a:effectLst>
              </a:rPr>
              <a:t>Today</a:t>
            </a:r>
            <a:r>
              <a:rPr lang="en-US" sz="2800" b="1" i="1" dirty="0">
                <a:effectLst>
                  <a:outerShdw blurRad="38100" dist="38100" dir="2700000" algn="tl">
                    <a:srgbClr val="000000">
                      <a:alpha val="43137"/>
                    </a:srgbClr>
                  </a:outerShdw>
                </a:effectLst>
              </a:rPr>
              <a:t> if you are interested.</a:t>
            </a:r>
          </a:p>
          <a:p>
            <a:pPr marL="342900" lvl="0" indent="-342900">
              <a:buFont typeface="Arial" panose="020B0604020202020204" pitchFamily="34" charset="0"/>
              <a:buChar char="•"/>
            </a:pPr>
            <a:endParaRPr lang="en-US" sz="2800" i="1" dirty="0"/>
          </a:p>
          <a:p>
            <a:pPr marL="342900" lvl="0" indent="-342900">
              <a:buFont typeface="Arial" panose="020B0604020202020204" pitchFamily="34" charset="0"/>
              <a:buChar char="•"/>
            </a:pPr>
            <a:endParaRPr lang="en-US" sz="2200" i="1" dirty="0"/>
          </a:p>
        </p:txBody>
      </p:sp>
    </p:spTree>
    <p:extLst>
      <p:ext uri="{BB962C8B-B14F-4D97-AF65-F5344CB8AC3E}">
        <p14:creationId xmlns:p14="http://schemas.microsoft.com/office/powerpoint/2010/main" val="411494206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989570" y="388937"/>
            <a:ext cx="6539814"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800" b="0" i="1" dirty="0">
                <a:solidFill>
                  <a:srgbClr val="FFFF00"/>
                </a:solidFill>
              </a:rPr>
              <a:t>#527 “Eat This Bread” </a:t>
            </a:r>
          </a:p>
        </p:txBody>
      </p:sp>
      <p:sp>
        <p:nvSpPr>
          <p:cNvPr id="5" name="Rectangle 3"/>
          <p:cNvSpPr txBox="1">
            <a:spLocks noChangeArrowheads="1"/>
          </p:cNvSpPr>
          <p:nvPr/>
        </p:nvSpPr>
        <p:spPr bwMode="auto">
          <a:xfrm>
            <a:off x="647700" y="2493645"/>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rPr>
              <a:t>Eat this bread; drink this cup; </a:t>
            </a:r>
          </a:p>
          <a:p>
            <a:pPr algn="ctr"/>
            <a:r>
              <a:rPr lang="en-US" b="1" i="1" dirty="0">
                <a:effectLst/>
              </a:rPr>
              <a:t>come to me and never be hungry.</a:t>
            </a:r>
            <a:endParaRPr lang="en-US" dirty="0">
              <a:effectLst/>
            </a:endParaRPr>
          </a:p>
          <a:p>
            <a:pPr algn="ctr"/>
            <a:r>
              <a:rPr lang="en-US" b="1" i="1" dirty="0">
                <a:effectLst/>
              </a:rPr>
              <a:t>Eat this bread; drink this cup; </a:t>
            </a:r>
          </a:p>
          <a:p>
            <a:pPr algn="ctr"/>
            <a:r>
              <a:rPr lang="en-US" b="1" i="1" dirty="0">
                <a:effectLst/>
              </a:rPr>
              <a:t>trust in me and you will not thirst. (2X)</a:t>
            </a:r>
            <a:endParaRPr lang="en-US" dirty="0">
              <a:effectLst/>
            </a:endParaRPr>
          </a:p>
          <a:p>
            <a:r>
              <a:rPr lang="en-US" b="1" dirty="0">
                <a:effectLst/>
              </a:rPr>
              <a:t> </a:t>
            </a:r>
            <a:endParaRPr lang="en-US" dirty="0">
              <a:effectLst/>
            </a:endParaRPr>
          </a:p>
          <a:p>
            <a:pPr algn="ctr"/>
            <a:endParaRPr lang="en-US" b="1" i="1" dirty="0">
              <a:effectLst>
                <a:outerShdw blurRad="38100" dist="38100" dir="2700000" algn="tl">
                  <a:srgbClr val="000000">
                    <a:alpha val="43137"/>
                  </a:srgbClr>
                </a:outerShdw>
              </a:effectLst>
            </a:endParaRPr>
          </a:p>
          <a:p>
            <a:r>
              <a:rPr lang="en-US" b="1" dirty="0">
                <a:effectLst/>
              </a:rPr>
              <a:t> </a:t>
            </a:r>
            <a:endParaRPr lang="en-US" dirty="0">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828800"/>
            <a:ext cx="8534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dirty="0">
                <a:effectLst>
                  <a:outerShdw blurRad="38100" dist="38100" dir="2700000" algn="tl">
                    <a:srgbClr val="000000">
                      <a:alpha val="43137"/>
                    </a:srgbClr>
                  </a:outerShdw>
                </a:effectLst>
              </a:rPr>
              <a:t>We celebrate the Spirit of God, who hovered over creation and brought order out of formlessness.</a:t>
            </a:r>
            <a:endParaRPr lang="en-US" sz="2800" b="1" i="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praise You, Spirit of God.</a:t>
            </a:r>
            <a:endParaRPr lang="en-US" sz="2800" dirty="0">
              <a:solidFill>
                <a:srgbClr val="FFFF00"/>
              </a:solidFill>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 </a:t>
            </a:r>
          </a:p>
          <a:p>
            <a:r>
              <a:rPr lang="en-US" sz="2800" dirty="0">
                <a:effectLst>
                  <a:outerShdw blurRad="38100" dist="38100" dir="2700000" algn="tl">
                    <a:srgbClr val="000000">
                      <a:alpha val="43137"/>
                    </a:srgbClr>
                  </a:outerShdw>
                </a:effectLst>
              </a:rPr>
              <a:t>We celebrate the Spirit of God, who filled Jesus with power and wisdom and, through Him, made the life of God available to all. </a:t>
            </a:r>
            <a:r>
              <a:rPr lang="en-US" sz="2800" b="1" dirty="0">
                <a:effectLst>
                  <a:outerShdw blurRad="38100" dist="38100" dir="2700000" algn="tl">
                    <a:srgbClr val="000000">
                      <a:alpha val="43137"/>
                    </a:srgbClr>
                  </a:outerShdw>
                </a:effectLst>
              </a:rPr>
              <a:t>	</a:t>
            </a:r>
          </a:p>
          <a:p>
            <a:r>
              <a:rPr lang="en-US" sz="2800" b="1" i="1" dirty="0">
                <a:solidFill>
                  <a:srgbClr val="FFFF00"/>
                </a:solidFill>
                <a:effectLst>
                  <a:outerShdw blurRad="38100" dist="38100" dir="2700000" algn="tl">
                    <a:srgbClr val="000000">
                      <a:alpha val="43137"/>
                    </a:srgbClr>
                  </a:outerShdw>
                </a:effectLst>
              </a:rPr>
              <a:t>We praise You, Spirit of God.</a:t>
            </a:r>
            <a:endParaRPr lang="en-US" sz="2800" dirty="0">
              <a:solidFill>
                <a:srgbClr val="FFFF00"/>
              </a:solidFill>
              <a:effectLst>
                <a:outerShdw blurRad="38100" dist="38100" dir="2700000" algn="tl">
                  <a:srgbClr val="000000">
                    <a:alpha val="43137"/>
                  </a:srgbClr>
                </a:outerShdw>
              </a:effectLst>
            </a:endParaRPr>
          </a:p>
          <a:p>
            <a:endParaRPr lang="en-US" sz="2400" b="1"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689991"/>
            <a:ext cx="3276600" cy="2176248"/>
          </a:xfrm>
          <a:prstGeom prst="rect">
            <a:avLst/>
          </a:prstGeom>
        </p:spPr>
      </p:pic>
    </p:spTree>
    <p:extLst>
      <p:ext uri="{BB962C8B-B14F-4D97-AF65-F5344CB8AC3E}">
        <p14:creationId xmlns:p14="http://schemas.microsoft.com/office/powerpoint/2010/main" val="101977827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8534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dirty="0">
                <a:effectLst>
                  <a:outerShdw blurRad="38100" dist="38100" dir="2700000" algn="tl">
                    <a:srgbClr val="000000">
                      <a:alpha val="43137"/>
                    </a:srgbClr>
                  </a:outerShdw>
                </a:effectLst>
              </a:rPr>
              <a:t>We celebrate the Spirit of God, who has been poured out on all people, and leads us into the Kingdom of God. </a:t>
            </a:r>
            <a:r>
              <a:rPr lang="en-US" sz="2800" b="1" i="1" dirty="0">
                <a:solidFill>
                  <a:srgbClr val="FFFF00"/>
                </a:solidFill>
                <a:effectLst>
                  <a:outerShdw blurRad="38100" dist="38100" dir="2700000" algn="tl">
                    <a:srgbClr val="000000">
                      <a:alpha val="43137"/>
                    </a:srgbClr>
                  </a:outerShdw>
                </a:effectLst>
              </a:rPr>
              <a:t>We praise You, Spirit of God.</a:t>
            </a:r>
            <a:endParaRPr lang="en-US" sz="2800" dirty="0">
              <a:solidFill>
                <a:srgbClr val="FFFF00"/>
              </a:solidFill>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The Lord be with you. </a:t>
            </a:r>
            <a:r>
              <a:rPr lang="en-US" sz="2800" b="1" i="1" dirty="0">
                <a:solidFill>
                  <a:srgbClr val="FFFF00"/>
                </a:solidFill>
                <a:effectLst>
                  <a:outerShdw blurRad="38100" dist="38100" dir="2700000" algn="tl">
                    <a:srgbClr val="000000">
                      <a:alpha val="43137"/>
                    </a:srgbClr>
                  </a:outerShdw>
                </a:effectLst>
              </a:rPr>
              <a:t>And also with you.</a:t>
            </a:r>
            <a:endParaRPr lang="en-US" sz="2800" dirty="0">
              <a:solidFill>
                <a:srgbClr val="FFFF00"/>
              </a:solidFill>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Lift up your hearts. </a:t>
            </a:r>
            <a:r>
              <a:rPr lang="en-US" sz="2800" b="1" i="1" dirty="0">
                <a:solidFill>
                  <a:srgbClr val="FFFF00"/>
                </a:solidFill>
                <a:effectLst>
                  <a:outerShdw blurRad="38100" dist="38100" dir="2700000" algn="tl">
                    <a:srgbClr val="000000">
                      <a:alpha val="43137"/>
                    </a:srgbClr>
                  </a:outerShdw>
                </a:effectLst>
              </a:rPr>
              <a:t>We lift them up to the Lord.</a:t>
            </a:r>
            <a:endParaRPr lang="en-US" sz="2800" dirty="0">
              <a:solidFill>
                <a:srgbClr val="FFFF00"/>
              </a:solidFill>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Let us give thanks to the Lord our God.</a:t>
            </a:r>
          </a:p>
          <a:p>
            <a:r>
              <a:rPr lang="en-US" sz="2800" b="1" i="1" dirty="0">
                <a:solidFill>
                  <a:srgbClr val="FFFF00"/>
                </a:solidFill>
                <a:effectLst>
                  <a:outerShdw blurRad="38100" dist="38100" dir="2700000" algn="tl">
                    <a:srgbClr val="000000">
                      <a:alpha val="43137"/>
                    </a:srgbClr>
                  </a:outerShdw>
                </a:effectLst>
              </a:rPr>
              <a:t>It is right to give our thanks and praise.</a:t>
            </a:r>
            <a:endParaRPr lang="en-US" sz="2800" dirty="0">
              <a:solidFill>
                <a:srgbClr val="FFFF00"/>
              </a:solidFill>
              <a:effectLst>
                <a:outerShdw blurRad="38100" dist="38100" dir="2700000" algn="tl">
                  <a:srgbClr val="000000">
                    <a:alpha val="43137"/>
                  </a:srgbClr>
                </a:outerShdw>
              </a:effectLst>
            </a:endParaRPr>
          </a:p>
          <a:p>
            <a:r>
              <a:rPr lang="en-US" sz="2800" b="1" dirty="0">
                <a:effectLst/>
              </a:rPr>
              <a:t> </a:t>
            </a:r>
            <a:endParaRPr lang="en-US" sz="2800" dirty="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118" y="5029199"/>
            <a:ext cx="2765881" cy="1837039"/>
          </a:xfrm>
          <a:prstGeom prst="rect">
            <a:avLst/>
          </a:prstGeom>
        </p:spPr>
      </p:pic>
    </p:spTree>
    <p:extLst>
      <p:ext uri="{BB962C8B-B14F-4D97-AF65-F5344CB8AC3E}">
        <p14:creationId xmlns:p14="http://schemas.microsoft.com/office/powerpoint/2010/main" val="410650618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29633"/>
            <a:ext cx="8534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i="1" dirty="0">
                <a:effectLst>
                  <a:outerShdw blurRad="38100" dist="38100" dir="2700000" algn="tl">
                    <a:srgbClr val="000000">
                      <a:alpha val="43137"/>
                    </a:srgbClr>
                  </a:outerShdw>
                </a:effectLst>
              </a:rPr>
              <a:t>Friends, as we’ve gathered at the Lord's table, we recognize the Spirit's presence among us,</a:t>
            </a:r>
          </a:p>
          <a:p>
            <a:r>
              <a:rPr lang="en-US" sz="2600" i="1" dirty="0">
                <a:effectLst>
                  <a:outerShdw blurRad="38100" dist="38100" dir="2700000" algn="tl">
                    <a:srgbClr val="000000">
                      <a:alpha val="43137"/>
                    </a:srgbClr>
                  </a:outerShdw>
                </a:effectLst>
              </a:rPr>
              <a:t>and we open our hearts to embrace the Spirit's leading. </a:t>
            </a:r>
          </a:p>
          <a:p>
            <a:r>
              <a:rPr lang="en-US" sz="2600" i="1" dirty="0">
                <a:effectLst>
                  <a:outerShdw blurRad="38100" dist="38100" dir="2700000" algn="tl">
                    <a:srgbClr val="000000">
                      <a:alpha val="43137"/>
                    </a:srgbClr>
                  </a:outerShdw>
                </a:effectLst>
              </a:rPr>
              <a:t> </a:t>
            </a:r>
          </a:p>
          <a:p>
            <a:r>
              <a:rPr lang="en-US" sz="2600" i="1" dirty="0">
                <a:effectLst>
                  <a:outerShdw blurRad="38100" dist="38100" dir="2700000" algn="tl">
                    <a:srgbClr val="000000">
                      <a:alpha val="43137"/>
                    </a:srgbClr>
                  </a:outerShdw>
                </a:effectLst>
              </a:rPr>
              <a:t>This is the table of the Heavenly Feast, the joyful celebration of the people of God. Christ invites those who confess their faith and baptized in Him to eat the bread of life and to drink the cup of salvation.</a:t>
            </a:r>
          </a:p>
          <a:p>
            <a:r>
              <a:rPr lang="en-US" sz="2600" b="1" i="1" dirty="0">
                <a:effectLst/>
              </a:rPr>
              <a:t> </a:t>
            </a:r>
            <a:endParaRPr lang="en-US" sz="2600" i="1" dirty="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118" y="5029199"/>
            <a:ext cx="2765881" cy="1837039"/>
          </a:xfrm>
          <a:prstGeom prst="rect">
            <a:avLst/>
          </a:prstGeom>
        </p:spPr>
      </p:pic>
    </p:spTree>
    <p:extLst>
      <p:ext uri="{BB962C8B-B14F-4D97-AF65-F5344CB8AC3E}">
        <p14:creationId xmlns:p14="http://schemas.microsoft.com/office/powerpoint/2010/main" val="51355673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29633"/>
            <a:ext cx="8534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Lord, we come knowing that we depend on You for life and truth and love. We come knowing that You welcome us with open and accepting arms.</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come ready to meet with You, and be changed by the encounter.  Amen.</a:t>
            </a:r>
            <a:endParaRPr lang="en-US" sz="2800" dirty="0">
              <a:solidFill>
                <a:srgbClr val="FFFF00"/>
              </a:solidFill>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 </a:t>
            </a:r>
            <a:endParaRPr lang="en-US" sz="260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082667"/>
            <a:ext cx="4190999" cy="2783572"/>
          </a:xfrm>
          <a:prstGeom prst="rect">
            <a:avLst/>
          </a:prstGeom>
        </p:spPr>
      </p:pic>
      <p:sp>
        <p:nvSpPr>
          <p:cNvPr id="2" name="Rectangle 1"/>
          <p:cNvSpPr/>
          <p:nvPr/>
        </p:nvSpPr>
        <p:spPr>
          <a:xfrm>
            <a:off x="381000" y="4084726"/>
            <a:ext cx="4572000" cy="2492990"/>
          </a:xfrm>
          <a:prstGeom prst="rect">
            <a:avLst/>
          </a:prstGeom>
        </p:spPr>
        <p:txBody>
          <a:bodyPr>
            <a:spAutoFit/>
          </a:bodyPr>
          <a:lstStyle/>
          <a:p>
            <a:r>
              <a:rPr lang="en-US" sz="2600" i="1" dirty="0">
                <a:effectLst>
                  <a:outerShdw blurRad="38100" dist="38100" dir="2700000" algn="tl">
                    <a:srgbClr val="000000">
                      <a:alpha val="43137"/>
                    </a:srgbClr>
                  </a:outerShdw>
                </a:effectLst>
                <a:latin typeface="+mn-lt"/>
              </a:rPr>
              <a:t>With thanksgiving, we will receive this bread which our Lord Jesus took, after He blessed it, broke it, and gave it to his disciples, saying, this is my body, broken for you.</a:t>
            </a:r>
          </a:p>
        </p:txBody>
      </p:sp>
    </p:spTree>
    <p:extLst>
      <p:ext uri="{BB962C8B-B14F-4D97-AF65-F5344CB8AC3E}">
        <p14:creationId xmlns:p14="http://schemas.microsoft.com/office/powerpoint/2010/main" val="426951366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29633"/>
            <a:ext cx="8534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With confidence, we dedicate this cup that Jesus blessed, saying, this is the new covenant sealed in my blood.  As often as we eat this bread and drink from this cup, we remember the saving grace of our Lord Jesus Christ. </a:t>
            </a:r>
            <a:endParaRPr lang="en-US" sz="2800" i="1" dirty="0">
              <a:solidFill>
                <a:srgbClr val="FFFF00"/>
              </a:solidFill>
              <a:effectLst>
                <a:outerShdw blurRad="38100" dist="38100" dir="2700000" algn="tl">
                  <a:srgbClr val="000000">
                    <a:alpha val="43137"/>
                  </a:srgbClr>
                </a:outerShdw>
              </a:effectLst>
            </a:endParaRPr>
          </a:p>
          <a:p>
            <a:r>
              <a:rPr lang="en-US" sz="2600" b="1" i="1" dirty="0">
                <a:effectLst/>
              </a:rPr>
              <a:t> </a:t>
            </a:r>
            <a:endParaRPr lang="en-US" sz="2600" i="1" dirty="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86200"/>
            <a:ext cx="4190999" cy="2783572"/>
          </a:xfrm>
          <a:prstGeom prst="rect">
            <a:avLst/>
          </a:prstGeom>
        </p:spPr>
      </p:pic>
    </p:spTree>
    <p:extLst>
      <p:ext uri="{BB962C8B-B14F-4D97-AF65-F5344CB8AC3E}">
        <p14:creationId xmlns:p14="http://schemas.microsoft.com/office/powerpoint/2010/main" val="90984193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#279</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Holy Spirit, Heavenly Dove”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304800" y="1714500"/>
            <a:ext cx="8458200" cy="1752600"/>
          </a:xfrm>
        </p:spPr>
        <p:txBody>
          <a:bodyPr/>
          <a:lstStyle/>
          <a:p>
            <a:pPr algn="ctr"/>
            <a:r>
              <a:rPr lang="en-US" sz="3600" b="1" i="1" dirty="0"/>
              <a:t>Come, Holy Spirit, heavenly Dove,</a:t>
            </a:r>
            <a:br>
              <a:rPr lang="en-US" sz="3600" b="1" i="1" dirty="0"/>
            </a:br>
            <a:r>
              <a:rPr lang="en-US" sz="3600" b="1" i="1" dirty="0"/>
              <a:t>with all thy quickening powers;</a:t>
            </a:r>
            <a:br>
              <a:rPr lang="en-US" sz="3600" b="1" i="1" dirty="0"/>
            </a:br>
            <a:r>
              <a:rPr lang="en-US" sz="3600" b="1" i="1" dirty="0"/>
              <a:t>kindle a flame of sacred love</a:t>
            </a:r>
            <a:br>
              <a:rPr lang="en-US" sz="3600" b="1" i="1" dirty="0"/>
            </a:br>
            <a:r>
              <a:rPr lang="en-US" sz="3600" b="1" i="1" dirty="0"/>
              <a:t>in these cold hearts of ours.</a:t>
            </a:r>
            <a:endParaRPr lang="en-US" sz="3600" b="1" i="1" dirty="0">
              <a:solidFill>
                <a:srgbClr val="4AE8E8"/>
              </a:solidFill>
              <a:effectLst/>
              <a:latin typeface="Arial" panose="020B0604020202020204" pitchFamily="34" charset="0"/>
              <a:cs typeface="Arial" panose="020B0604020202020204" pitchFamily="34" charset="0"/>
            </a:endParaRP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524000"/>
            <a:ext cx="9296400" cy="6400800"/>
          </a:xfrm>
          <a:prstGeom prst="rect">
            <a:avLst/>
          </a:prstGeom>
        </p:spPr>
      </p:pic>
    </p:spTree>
    <p:extLst>
      <p:ext uri="{BB962C8B-B14F-4D97-AF65-F5344CB8AC3E}">
        <p14:creationId xmlns:p14="http://schemas.microsoft.com/office/powerpoint/2010/main" val="14379095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1295400" y="1828800"/>
            <a:ext cx="649553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600" b="1" i="1" dirty="0">
                <a:solidFill>
                  <a:srgbClr val="00FFFF"/>
                </a:solidFill>
                <a:effectLst>
                  <a:outerShdw blurRad="38100" dist="38100" dir="2700000" algn="tl">
                    <a:srgbClr val="000000">
                      <a:alpha val="43137"/>
                    </a:srgbClr>
                  </a:outerShdw>
                </a:effectLst>
              </a:rPr>
              <a:t>Distribution of the Elements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26043"/>
            <a:ext cx="7086600" cy="4431957"/>
          </a:xfrm>
          <a:prstGeom prst="rect">
            <a:avLst/>
          </a:prstGeom>
        </p:spPr>
      </p:pic>
    </p:spTree>
    <p:extLst>
      <p:ext uri="{BB962C8B-B14F-4D97-AF65-F5344CB8AC3E}">
        <p14:creationId xmlns:p14="http://schemas.microsoft.com/office/powerpoint/2010/main" val="3443543497"/>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190500" y="1584926"/>
            <a:ext cx="9067800" cy="358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u="sng" dirty="0">
                <a:effectLst/>
              </a:rPr>
              <a:t>Prayer after Communion  </a:t>
            </a:r>
            <a:endParaRPr lang="en-US" sz="2800" i="1" dirty="0">
              <a:effectLst/>
            </a:endParaRPr>
          </a:p>
          <a:p>
            <a:r>
              <a:rPr lang="en-US" b="1" i="1" dirty="0">
                <a:solidFill>
                  <a:srgbClr val="FFFF00"/>
                </a:solidFill>
                <a:effectLst>
                  <a:outerShdw blurRad="38100" dist="38100" dir="2700000" algn="tl">
                    <a:srgbClr val="000000">
                      <a:alpha val="43137"/>
                    </a:srgbClr>
                  </a:outerShdw>
                </a:effectLst>
              </a:rPr>
              <a:t>May the love we find at this table be reflected in our lives; May the power we receive at this table make us peacemakers and healers; </a:t>
            </a:r>
          </a:p>
          <a:p>
            <a:r>
              <a:rPr lang="en-US" b="1" i="1" dirty="0">
                <a:solidFill>
                  <a:srgbClr val="FFFF00"/>
                </a:solidFill>
                <a:effectLst>
                  <a:outerShdw blurRad="38100" dist="38100" dir="2700000" algn="tl">
                    <a:srgbClr val="000000">
                      <a:alpha val="43137"/>
                    </a:srgbClr>
                  </a:outerShdw>
                </a:effectLst>
              </a:rPr>
              <a:t>And may the Spirit who fills us again at this table lead us to be those who proclaim God's Kingdom in every word we speak and in everything we do.  In Christ’s name we pray, Amen</a:t>
            </a:r>
            <a:endParaRPr lang="en-US" sz="2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706532"/>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1956913169"/>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0"/>
            <a:ext cx="9220200" cy="12039600"/>
          </a:xfrm>
          <a:prstGeom prst="rect">
            <a:avLst/>
          </a:prstGeom>
        </p:spPr>
      </p:pic>
      <p:sp>
        <p:nvSpPr>
          <p:cNvPr id="32770" name="Rectangle 2"/>
          <p:cNvSpPr>
            <a:spLocks noGrp="1" noChangeArrowheads="1"/>
          </p:cNvSpPr>
          <p:nvPr>
            <p:ph type="ctrTitle"/>
          </p:nvPr>
        </p:nvSpPr>
        <p:spPr>
          <a:xfrm>
            <a:off x="1189686" y="753050"/>
            <a:ext cx="7010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chemeClr val="tx1"/>
                </a:solidFill>
                <a:effectLst>
                  <a:outerShdw blurRad="38100" dist="38100" dir="2700000" algn="tl">
                    <a:srgbClr val="000000">
                      <a:alpha val="43137"/>
                    </a:srgbClr>
                  </a:outerShdw>
                </a:effectLst>
              </a:rPr>
              <a:t># 286 “Breathe on me, Breath of God”</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 y="1877963"/>
            <a:ext cx="8763000" cy="230832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Breathe on me, Breath of God;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fill me with life anew,</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that I may love what thou dost love,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do what thou wouldst do.</a:t>
            </a: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914704"/>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0"/>
            <a:ext cx="9220200" cy="12039600"/>
          </a:xfrm>
          <a:prstGeom prst="rect">
            <a:avLst/>
          </a:prstGeom>
        </p:spPr>
      </p:pic>
      <p:sp>
        <p:nvSpPr>
          <p:cNvPr id="32770" name="Rectangle 2"/>
          <p:cNvSpPr>
            <a:spLocks noGrp="1" noChangeArrowheads="1"/>
          </p:cNvSpPr>
          <p:nvPr>
            <p:ph type="ctrTitle"/>
          </p:nvPr>
        </p:nvSpPr>
        <p:spPr>
          <a:xfrm>
            <a:off x="1189686" y="753050"/>
            <a:ext cx="7010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chemeClr val="tx1"/>
                </a:solidFill>
                <a:effectLst>
                  <a:outerShdw blurRad="38100" dist="38100" dir="2700000" algn="tl">
                    <a:srgbClr val="000000">
                      <a:alpha val="43137"/>
                    </a:srgbClr>
                  </a:outerShdw>
                </a:effectLst>
              </a:rPr>
              <a:t># 286 “Breathe on me, Breath of God”</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 y="1877963"/>
            <a:ext cx="8763000" cy="2846933"/>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Breathe on me, Breath of God,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until my heart is pure,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until with thee I will one will,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do and to endure.</a:t>
            </a: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747514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0"/>
            <a:ext cx="9220200" cy="12039600"/>
          </a:xfrm>
          <a:prstGeom prst="rect">
            <a:avLst/>
          </a:prstGeom>
        </p:spPr>
      </p:pic>
      <p:sp>
        <p:nvSpPr>
          <p:cNvPr id="32770" name="Rectangle 2"/>
          <p:cNvSpPr>
            <a:spLocks noGrp="1" noChangeArrowheads="1"/>
          </p:cNvSpPr>
          <p:nvPr>
            <p:ph type="ctrTitle"/>
          </p:nvPr>
        </p:nvSpPr>
        <p:spPr>
          <a:xfrm>
            <a:off x="1189686" y="753050"/>
            <a:ext cx="7010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chemeClr val="tx1"/>
                </a:solidFill>
                <a:effectLst>
                  <a:outerShdw blurRad="38100" dist="38100" dir="2700000" algn="tl">
                    <a:srgbClr val="000000">
                      <a:alpha val="43137"/>
                    </a:srgbClr>
                  </a:outerShdw>
                </a:effectLst>
              </a:rPr>
              <a:t># 286 “Breathe on me, Breath of God”</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 y="1877963"/>
            <a:ext cx="8763000" cy="2846933"/>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Breathe on me, Breath of God,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till I am wholly thine,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until this earthly part of me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glows with thy fire divine.</a:t>
            </a:r>
            <a:br>
              <a:rPr lang="en-US" sz="3600" b="1" i="1" dirty="0">
                <a:solidFill>
                  <a:srgbClr val="FFFF00"/>
                </a:solidFill>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62730"/>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0"/>
            <a:ext cx="9220200" cy="12039600"/>
          </a:xfrm>
          <a:prstGeom prst="rect">
            <a:avLst/>
          </a:prstGeom>
        </p:spPr>
      </p:pic>
      <p:sp>
        <p:nvSpPr>
          <p:cNvPr id="32770" name="Rectangle 2"/>
          <p:cNvSpPr>
            <a:spLocks noGrp="1" noChangeArrowheads="1"/>
          </p:cNvSpPr>
          <p:nvPr>
            <p:ph type="ctrTitle"/>
          </p:nvPr>
        </p:nvSpPr>
        <p:spPr>
          <a:xfrm>
            <a:off x="1189686" y="753050"/>
            <a:ext cx="7010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chemeClr val="tx1"/>
                </a:solidFill>
                <a:effectLst>
                  <a:outerShdw blurRad="38100" dist="38100" dir="2700000" algn="tl">
                    <a:srgbClr val="000000">
                      <a:alpha val="43137"/>
                    </a:srgbClr>
                  </a:outerShdw>
                </a:effectLst>
              </a:rPr>
              <a:t># 286 “Breathe on me, Breath of God”</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 y="1877963"/>
            <a:ext cx="8763000" cy="2846933"/>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Breathe on me, Breath of God,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so shall I never die,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but live with thee the perfect life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of thine eternity.</a:t>
            </a: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7402327"/>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79621" y="308447"/>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2654" y="2552700"/>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540 “Farewell, Good Friends”</a:t>
            </a:r>
            <a:endParaRPr lang="en-US"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#279</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Holy Spirit, Heavenly Dove”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304800" y="1714500"/>
            <a:ext cx="8458200" cy="1752600"/>
          </a:xfrm>
        </p:spPr>
        <p:txBody>
          <a:bodyPr/>
          <a:lstStyle/>
          <a:p>
            <a:pPr algn="ctr"/>
            <a:r>
              <a:rPr lang="en-US" sz="3600" b="1" i="1" dirty="0"/>
              <a:t>In vain we tune our formal songs;</a:t>
            </a:r>
            <a:br>
              <a:rPr lang="en-US" sz="3600" b="1" i="1" dirty="0"/>
            </a:br>
            <a:r>
              <a:rPr lang="en-US" sz="3600" b="1" i="1" dirty="0"/>
              <a:t>in vain we strive to rise;</a:t>
            </a:r>
            <a:br>
              <a:rPr lang="en-US" sz="3600" b="1" i="1" dirty="0"/>
            </a:br>
            <a:r>
              <a:rPr lang="en-US" sz="3600" b="1" i="1" dirty="0"/>
              <a:t>hosannas languish on our tongues,</a:t>
            </a:r>
            <a:br>
              <a:rPr lang="en-US" sz="3600" b="1" i="1" dirty="0"/>
            </a:br>
            <a:r>
              <a:rPr lang="en-US" sz="3600" b="1" i="1" dirty="0"/>
              <a:t>and our devotion dies.</a:t>
            </a:r>
            <a:br>
              <a:rPr lang="en-US" sz="3600" b="1" i="1" dirty="0"/>
            </a:br>
            <a:endParaRPr lang="en-US" sz="3600" b="1" i="1" dirty="0">
              <a:solidFill>
                <a:srgbClr val="4AE8E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265336"/>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11976"/>
            <a:ext cx="9512241" cy="9969976"/>
          </a:xfrm>
          <a:prstGeom prst="rect">
            <a:avLst/>
          </a:prstGeom>
        </p:spPr>
      </p:pic>
      <p:sp>
        <p:nvSpPr>
          <p:cNvPr id="4098" name="Rectangle 2"/>
          <p:cNvSpPr>
            <a:spLocks noGrp="1" noChangeArrowheads="1"/>
          </p:cNvSpPr>
          <p:nvPr>
            <p:ph type="ctrTitle"/>
          </p:nvPr>
        </p:nvSpPr>
        <p:spPr>
          <a:xfrm>
            <a:off x="716490" y="108218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June 4</a:t>
            </a:r>
            <a:r>
              <a:rPr lang="en-US" altLang="en-US" sz="3000" i="1" baseline="30000" dirty="0">
                <a:latin typeface="Arial" charset="0"/>
              </a:rPr>
              <a:t>th</a:t>
            </a:r>
            <a:r>
              <a:rPr lang="en-US" altLang="en-US" sz="3000" i="1" dirty="0">
                <a:latin typeface="Arial" charset="0"/>
              </a:rPr>
              <a:t>, 2017 </a:t>
            </a:r>
            <a:br>
              <a:rPr lang="en-US" altLang="en-US" sz="3000" i="1" dirty="0">
                <a:latin typeface="Arial" charset="0"/>
              </a:rPr>
            </a:b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Pentecost Sunday</a:t>
            </a:r>
            <a:br>
              <a:rPr lang="en-US" altLang="en-US" sz="3000" i="1" dirty="0">
                <a:solidFill>
                  <a:srgbClr val="00FFFF"/>
                </a:solidFill>
                <a:effectLst>
                  <a:outerShdw blurRad="38100" dist="38100" dir="2700000" algn="tl">
                    <a:srgbClr val="000000">
                      <a:alpha val="43137"/>
                    </a:srgbClr>
                  </a:outerShdw>
                </a:effectLst>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Celebration of the Lord’s Supper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4267200"/>
            <a:ext cx="2147178" cy="2151172"/>
          </a:xfrm>
          <a:prstGeom prst="rect">
            <a:avLst/>
          </a:prstGeom>
        </p:spPr>
      </p:pic>
    </p:spTree>
    <p:extLst>
      <p:ext uri="{BB962C8B-B14F-4D97-AF65-F5344CB8AC3E}">
        <p14:creationId xmlns:p14="http://schemas.microsoft.com/office/powerpoint/2010/main" val="224604074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#279</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Holy Spirit, Heavenly Dove”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304800" y="1714500"/>
            <a:ext cx="8458200" cy="1752600"/>
          </a:xfrm>
        </p:spPr>
        <p:txBody>
          <a:bodyPr/>
          <a:lstStyle/>
          <a:p>
            <a:pPr algn="ctr"/>
            <a:r>
              <a:rPr lang="en-US" sz="3600" b="1" i="1" dirty="0"/>
              <a:t>Dear Lord, and shall we ever live</a:t>
            </a:r>
            <a:br>
              <a:rPr lang="en-US" sz="3600" b="1" i="1" dirty="0"/>
            </a:br>
            <a:r>
              <a:rPr lang="en-US" sz="3600" b="1" i="1" dirty="0"/>
              <a:t>at this poor dying rate?</a:t>
            </a:r>
            <a:br>
              <a:rPr lang="en-US" sz="3600" b="1" i="1" dirty="0"/>
            </a:br>
            <a:r>
              <a:rPr lang="en-US" sz="3600" b="1" i="1" dirty="0"/>
              <a:t>Our love so faint, so cold to thee,</a:t>
            </a:r>
            <a:br>
              <a:rPr lang="en-US" sz="3600" b="1" i="1" dirty="0"/>
            </a:br>
            <a:r>
              <a:rPr lang="en-US" sz="3600" b="1" i="1" dirty="0"/>
              <a:t>and thine to us so great!</a:t>
            </a:r>
            <a:br>
              <a:rPr lang="en-US" sz="3600" b="1" i="1" dirty="0"/>
            </a:br>
            <a:endParaRPr lang="en-US" sz="3600" b="1" i="1" dirty="0">
              <a:solidFill>
                <a:srgbClr val="4AE8E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842199"/>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#279</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Holy Spirit, Heavenly Dove”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304800" y="1714500"/>
            <a:ext cx="8458200" cy="1752600"/>
          </a:xfrm>
        </p:spPr>
        <p:txBody>
          <a:bodyPr/>
          <a:lstStyle/>
          <a:p>
            <a:pPr algn="ctr"/>
            <a:r>
              <a:rPr lang="en-US" sz="3600" b="1" i="1" dirty="0"/>
              <a:t>Come, Holy Spirit, heavenly Dove,</a:t>
            </a:r>
            <a:br>
              <a:rPr lang="en-US" sz="3600" b="1" i="1" dirty="0"/>
            </a:br>
            <a:r>
              <a:rPr lang="en-US" sz="3600" b="1" i="1" dirty="0"/>
              <a:t>with all thy quickening powers;</a:t>
            </a:r>
            <a:br>
              <a:rPr lang="en-US" sz="3600" b="1" i="1" dirty="0"/>
            </a:br>
            <a:r>
              <a:rPr lang="en-US" sz="3600" b="1" i="1" dirty="0"/>
              <a:t>come, shed abroad a Savior's love,</a:t>
            </a:r>
            <a:br>
              <a:rPr lang="en-US" sz="3600" b="1" i="1" dirty="0"/>
            </a:br>
            <a:r>
              <a:rPr lang="en-US" sz="3600" b="1" i="1" dirty="0"/>
              <a:t>and that shall kindle ours.</a:t>
            </a:r>
            <a:br>
              <a:rPr lang="en-US" sz="3600" b="1" i="1" dirty="0"/>
            </a:br>
            <a:endParaRPr lang="en-US" sz="3600" b="1" i="1" dirty="0">
              <a:solidFill>
                <a:srgbClr val="4AE8E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23691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09600" y="914400"/>
            <a:ext cx="73914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altLang="en-US" sz="2400" b="0" i="1" dirty="0"/>
              <a:t>(Acts 2:21)</a:t>
            </a:r>
            <a:br>
              <a:rPr lang="en-US" altLang="en-US" sz="2400" b="0" i="1" dirty="0"/>
            </a:br>
            <a:r>
              <a:rPr lang="en-US" sz="2000" i="1" dirty="0">
                <a:effectLst>
                  <a:outerShdw blurRad="38100" dist="38100" dir="2700000" algn="tl">
                    <a:srgbClr val="000000">
                      <a:alpha val="43137"/>
                    </a:srgbClr>
                  </a:outerShdw>
                </a:effectLst>
                <a:latin typeface="+mn-lt"/>
              </a:rPr>
              <a:t>Everyone who calls upon the name of the Lord shall be saved. Come, then, let us confess our sins to the one who is faithful to forgive.  Let us adore the one who is mighty to save!</a:t>
            </a:r>
            <a:br>
              <a:rPr lang="en-US" sz="2400" dirty="0">
                <a:effectLst/>
                <a:latin typeface="+mn-lt"/>
              </a:rPr>
            </a:br>
            <a:r>
              <a:rPr lang="en-US" sz="2400" i="1" dirty="0">
                <a:effectLst>
                  <a:outerShdw blurRad="38100" dist="38100" dir="2700000" algn="tl">
                    <a:srgbClr val="000000">
                      <a:alpha val="43137"/>
                    </a:srgbClr>
                  </a:outerShdw>
                </a:effectLst>
                <a:latin typeface="+mn-lt"/>
              </a:rPr>
              <a:t>  </a:t>
            </a:r>
            <a:br>
              <a:rPr lang="en-US" sz="2400" dirty="0">
                <a:effectLst/>
                <a:latin typeface="+mn-lt"/>
              </a:rPr>
            </a:br>
            <a:br>
              <a:rPr lang="en-US" sz="2400" dirty="0">
                <a:effectLst/>
                <a:latin typeface="+mn-lt"/>
              </a:rPr>
            </a:br>
            <a:br>
              <a:rPr lang="en-US" sz="2400" b="0" i="1" dirty="0">
                <a:effectLst>
                  <a:outerShdw blurRad="38100" dist="38100" dir="2700000" algn="tl">
                    <a:srgbClr val="000000">
                      <a:alpha val="43137"/>
                    </a:srgbClr>
                  </a:outerShdw>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b="0" i="1" dirty="0">
                <a:latin typeface="+mn-lt"/>
              </a:rPr>
              <a:t>(in unison)</a:t>
            </a:r>
            <a:br>
              <a:rPr lang="en-US" sz="2800" b="0" dirty="0">
                <a:effectLst>
                  <a:outerShdw blurRad="38100" dist="38100" dir="2700000" algn="tl">
                    <a:srgbClr val="000000">
                      <a:alpha val="43137"/>
                    </a:srgbClr>
                  </a:outerShdw>
                </a:effectLst>
                <a:latin typeface="+mn-lt"/>
              </a:rPr>
            </a:br>
            <a:br>
              <a:rPr lang="en-US" sz="2400" b="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57200" y="1295400"/>
            <a:ext cx="7772400" cy="5878532"/>
          </a:xfrm>
          <a:prstGeom prst="rect">
            <a:avLst/>
          </a:prstGeom>
        </p:spPr>
        <p:txBody>
          <a:bodyPr wrap="square">
            <a:spAutoFit/>
          </a:bodyPr>
          <a:lstStyle/>
          <a:p>
            <a:r>
              <a:rPr lang="en-US" b="1" dirty="0"/>
              <a:t>(Excerpt from the </a:t>
            </a:r>
            <a:r>
              <a:rPr lang="en-US" b="1" i="1" dirty="0">
                <a:solidFill>
                  <a:srgbClr val="FFFF00"/>
                </a:solidFill>
              </a:rPr>
              <a:t>Confession of 1967</a:t>
            </a:r>
            <a:r>
              <a:rPr lang="en-US" b="1" dirty="0"/>
              <a:t>)</a:t>
            </a:r>
          </a:p>
          <a:p>
            <a:endParaRPr lang="en-US" dirty="0"/>
          </a:p>
          <a:p>
            <a:r>
              <a:rPr lang="en-US" sz="2800" b="1" i="1" dirty="0">
                <a:solidFill>
                  <a:srgbClr val="00FFFF"/>
                </a:solidFill>
                <a:effectLst>
                  <a:outerShdw blurRad="38100" dist="38100" dir="2700000" algn="tl">
                    <a:srgbClr val="000000">
                      <a:alpha val="43137"/>
                    </a:srgbClr>
                  </a:outerShdw>
                </a:effectLst>
              </a:rPr>
              <a:t>God the Holy Spirit, fulfills the work of reconciliation in us. </a:t>
            </a:r>
          </a:p>
          <a:p>
            <a:r>
              <a:rPr lang="en-US" sz="2800" b="1" i="1" dirty="0">
                <a:solidFill>
                  <a:srgbClr val="00FFFF"/>
                </a:solidFill>
                <a:effectLst>
                  <a:outerShdw blurRad="38100" dist="38100" dir="2700000" algn="tl">
                    <a:srgbClr val="000000">
                      <a:alpha val="43137"/>
                    </a:srgbClr>
                  </a:outerShdw>
                </a:effectLst>
              </a:rPr>
              <a:t>Create and renew the church as the community in which we are reconciled to God and to one another.  Enables us to receive forgiveness as we forgive one another and to enjoy the peace of God as we make peace among themselves. In spite of our sin, give us power to become representatives of Jesus Christ and his gospel of reconciliation to all.  Amen.</a:t>
            </a:r>
          </a:p>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3200"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32642</TotalTime>
  <Words>1305</Words>
  <Application>Microsoft Office PowerPoint</Application>
  <PresentationFormat>On-screen Show (4:3)</PresentationFormat>
  <Paragraphs>226</Paragraphs>
  <Slides>50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Calibri</vt:lpstr>
      <vt:lpstr>Helvetica</vt:lpstr>
      <vt:lpstr>Times New Roman</vt:lpstr>
      <vt:lpstr>Wingdings</vt:lpstr>
      <vt:lpstr>Glass Layers</vt:lpstr>
      <vt:lpstr>Homecrest Presbyterian Church Worship of the Lord’s Day June 4th, 2017   Pentecost Sunday Celebration of the Lord’s Supper</vt:lpstr>
      <vt:lpstr>Gathering Around the WORD Call To Worship (Based on Psalm 104 and Acts 2)  </vt:lpstr>
      <vt:lpstr>Gathering Around the WORD Call To Worship (Based on Psalm 104 and Acts 2)  </vt:lpstr>
      <vt:lpstr>Gathering Hymn #279 “Come, Holy Spirit, Heavenly Dove”</vt:lpstr>
      <vt:lpstr>Gathering Hymn #279 “Come, Holy Spirit, Heavenly Dove”</vt:lpstr>
      <vt:lpstr>Gathering Hymn #279 “Come, Holy Spirit, Heavenly Dove”</vt:lpstr>
      <vt:lpstr>Gathering Hymn #279 “Come, Holy Spirit, Heavenly Dove”</vt:lpstr>
      <vt:lpstr>Gathering Around the WORD Call to Confession (Acts 2:21) Everyone who calls upon the name of the Lord shall be saved. Come, then, let us confess our sins to the one who is faithful to forgive.  Let us adore the one who is mighty to save!      </vt:lpstr>
      <vt:lpstr>Gathering Around the WORD Prayer of Confession (in unison)  </vt:lpstr>
      <vt:lpstr>Gathering Around the WORD Declaration of Forgiveness (John 20:22-23) Jesus said, “Receive the Holy Spirit.  If you forgive the sins of any, they are forgiven them;  If you retain the sins of any, they are retained.”   Friends, through the spirit of forgiveness,  God has given us a new beginning and a new life.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(Acts 2:1-21) </vt:lpstr>
      <vt:lpstr>Proclaiming the WORD Scripture Reading (Acts 2:1-21) </vt:lpstr>
      <vt:lpstr>Proclaiming the WORD Scripture Reading (Acts 2:1-21) </vt:lpstr>
      <vt:lpstr>Proclaiming the WORD Scripture Reading (Acts 2:1-21) </vt:lpstr>
      <vt:lpstr>Proclaiming the WORD Scripture Reading (Acts 2:1-21) </vt:lpstr>
      <vt:lpstr>Proclaiming the WORD Scripture Reading (Acts 2:1-21) </vt:lpstr>
      <vt:lpstr>Proclaiming the WORD Scripture Reading (1 Corinthians 12:3-13)</vt:lpstr>
      <vt:lpstr>Proclaiming the WORD Scripture Reading (1 Corinthians 12:3-13)</vt:lpstr>
      <vt:lpstr>Proclaiming the WORD Scripture Reading (1 Corinthians 12:3-13)</vt:lpstr>
      <vt:lpstr>PowerPoint Presentation</vt:lpstr>
      <vt:lpstr>Responding Hymn # 688 “Spirit of God, Descend Upon My Heart” (Stanza 1)   </vt:lpstr>
      <vt:lpstr>Responding Hymn # 688 “Spirit of God, Descend Upon My Heart” (Stanza 4)   </vt:lpstr>
      <vt:lpstr>Responding Hymn # 688 “Spirit of God, Descend Upon My Heart” (Stanza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Hymn # 286 “Breathe on me, Breath of God”</vt:lpstr>
      <vt:lpstr>Responding Hymn # 286 “Breathe on me, Breath of God”</vt:lpstr>
      <vt:lpstr>Responding Hymn # 286 “Breathe on me, Breath of God”</vt:lpstr>
      <vt:lpstr>Responding Hymn # 286 “Breathe on me, Breath of God”</vt:lpstr>
      <vt:lpstr>Bearing and Following  the WORD into the World The Charge and Benediction </vt:lpstr>
      <vt:lpstr>Bearing and Following  the WORD into the World Benediction Response </vt:lpstr>
      <vt:lpstr>Homecrest Presbyterian Church Worship of the Lord’s Day June 4th, 2017   Pentecost Sunday Celebration of the Lord’s Supper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772</cp:revision>
  <cp:lastPrinted>2016-01-30T20:52:10Z</cp:lastPrinted>
  <dcterms:created xsi:type="dcterms:W3CDTF">1601-01-01T00:00:00Z</dcterms:created>
  <dcterms:modified xsi:type="dcterms:W3CDTF">2017-06-02T20:30:16Z</dcterms:modified>
</cp:coreProperties>
</file>