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4"/>
  </p:notesMasterIdLst>
  <p:handoutMasterIdLst>
    <p:handoutMasterId r:id="rId55"/>
  </p:handoutMasterIdLst>
  <p:sldIdLst>
    <p:sldId id="1097" r:id="rId2"/>
    <p:sldId id="293" r:id="rId3"/>
    <p:sldId id="1068" r:id="rId4"/>
    <p:sldId id="265" r:id="rId5"/>
    <p:sldId id="1069" r:id="rId6"/>
    <p:sldId id="1070" r:id="rId7"/>
    <p:sldId id="805" r:id="rId8"/>
    <p:sldId id="1039" r:id="rId9"/>
    <p:sldId id="1040" r:id="rId10"/>
    <p:sldId id="696" r:id="rId11"/>
    <p:sldId id="806" r:id="rId12"/>
    <p:sldId id="1059" r:id="rId13"/>
    <p:sldId id="1104" r:id="rId14"/>
    <p:sldId id="1103" r:id="rId15"/>
    <p:sldId id="1105" r:id="rId16"/>
    <p:sldId id="1042" r:id="rId17"/>
    <p:sldId id="1072" r:id="rId18"/>
    <p:sldId id="1071" r:id="rId19"/>
    <p:sldId id="1102" r:id="rId20"/>
    <p:sldId id="1073" r:id="rId21"/>
    <p:sldId id="1074" r:id="rId22"/>
    <p:sldId id="879" r:id="rId23"/>
    <p:sldId id="905" r:id="rId24"/>
    <p:sldId id="1078" r:id="rId25"/>
    <p:sldId id="1077" r:id="rId26"/>
    <p:sldId id="1076" r:id="rId27"/>
    <p:sldId id="1075" r:id="rId28"/>
    <p:sldId id="1079" r:id="rId29"/>
    <p:sldId id="914" r:id="rId30"/>
    <p:sldId id="1080" r:id="rId31"/>
    <p:sldId id="975" r:id="rId32"/>
    <p:sldId id="818" r:id="rId33"/>
    <p:sldId id="819" r:id="rId34"/>
    <p:sldId id="1085" r:id="rId35"/>
    <p:sldId id="1081" r:id="rId36"/>
    <p:sldId id="1086" r:id="rId37"/>
    <p:sldId id="1087" r:id="rId38"/>
    <p:sldId id="1088" r:id="rId39"/>
    <p:sldId id="1089" r:id="rId40"/>
    <p:sldId id="1090" r:id="rId41"/>
    <p:sldId id="1091" r:id="rId42"/>
    <p:sldId id="1092" r:id="rId43"/>
    <p:sldId id="1082" r:id="rId44"/>
    <p:sldId id="1083" r:id="rId45"/>
    <p:sldId id="1093" r:id="rId46"/>
    <p:sldId id="1084" r:id="rId47"/>
    <p:sldId id="1098" r:id="rId48"/>
    <p:sldId id="1099" r:id="rId49"/>
    <p:sldId id="1100" r:id="rId50"/>
    <p:sldId id="284" r:id="rId51"/>
    <p:sldId id="1067" r:id="rId52"/>
    <p:sldId id="1101" r:id="rId5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9900"/>
    <a:srgbClr val="0664BA"/>
    <a:srgbClr val="FFFF00"/>
    <a:srgbClr val="000000"/>
    <a:srgbClr val="4AE8E8"/>
    <a:srgbClr val="FF0000"/>
    <a:srgbClr val="00FFFF"/>
    <a:srgbClr val="FF33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9002" autoAdjust="0"/>
  </p:normalViewPr>
  <p:slideViewPr>
    <p:cSldViewPr>
      <p:cViewPr varScale="1">
        <p:scale>
          <a:sx n="78" d="100"/>
          <a:sy n="78" d="100"/>
        </p:scale>
        <p:origin x="462"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52</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4930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10363200" cy="6858000"/>
          </a:xfrm>
          <a:prstGeom prst="rect">
            <a:avLst/>
          </a:prstGeom>
        </p:spPr>
      </p:pic>
      <p:sp>
        <p:nvSpPr>
          <p:cNvPr id="4098" name="Rectangle 2"/>
          <p:cNvSpPr>
            <a:spLocks noGrp="1" noChangeArrowheads="1"/>
          </p:cNvSpPr>
          <p:nvPr>
            <p:ph type="ctrTitle"/>
          </p:nvPr>
        </p:nvSpPr>
        <p:spPr>
          <a:xfrm>
            <a:off x="304800" y="1447800"/>
            <a:ext cx="81534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May 7th, 2017 </a:t>
            </a:r>
            <a:br>
              <a:rPr lang="en-US" altLang="en-US" sz="3000" i="1" dirty="0">
                <a:latin typeface="Arial" charset="0"/>
              </a:rPr>
            </a:br>
            <a:br>
              <a:rPr lang="en-US" altLang="en-US" sz="3000" i="1" dirty="0">
                <a:latin typeface="Arial" charset="0"/>
              </a:rPr>
            </a:br>
            <a:r>
              <a:rPr lang="en-US" altLang="en-US" sz="3000" i="1" dirty="0">
                <a:solidFill>
                  <a:srgbClr val="000000"/>
                </a:solidFill>
                <a:effectLst/>
                <a:latin typeface="Arial" charset="0"/>
              </a:rPr>
              <a:t>4</a:t>
            </a:r>
            <a:r>
              <a:rPr lang="en-US" altLang="en-US" sz="3000" i="1" baseline="30000" dirty="0">
                <a:solidFill>
                  <a:srgbClr val="000000"/>
                </a:solidFill>
                <a:effectLst/>
                <a:latin typeface="Arial" charset="0"/>
              </a:rPr>
              <a:t>th</a:t>
            </a:r>
            <a:r>
              <a:rPr lang="en-US" altLang="en-US" sz="3000" i="1" dirty="0">
                <a:solidFill>
                  <a:srgbClr val="000000"/>
                </a:solidFill>
                <a:effectLst/>
                <a:latin typeface="Arial" charset="0"/>
              </a:rPr>
              <a:t> Sunday of Easter</a:t>
            </a:r>
          </a:p>
        </p:txBody>
      </p:sp>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55714" name="Rectangle 2"/>
          <p:cNvSpPr>
            <a:spLocks noGrp="1" noChangeArrowheads="1"/>
          </p:cNvSpPr>
          <p:nvPr>
            <p:ph type="ctrTitle"/>
          </p:nvPr>
        </p:nvSpPr>
        <p:spPr>
          <a:xfrm>
            <a:off x="609600" y="669775"/>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30892" y="1967061"/>
            <a:ext cx="8915400" cy="2923877"/>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Glory be to the Father </a:t>
            </a:r>
          </a:p>
          <a:p>
            <a:pPr algn="ctr"/>
            <a:r>
              <a:rPr lang="en-US" sz="3200" b="1" i="1" dirty="0">
                <a:effectLst>
                  <a:outerShdw blurRad="38100" dist="38100" dir="2700000" algn="tl">
                    <a:srgbClr val="000000">
                      <a:alpha val="43137"/>
                    </a:srgbClr>
                  </a:outerShdw>
                </a:effectLst>
              </a:rPr>
              <a:t>and to the Son and to the Holy Ghost;</a:t>
            </a:r>
            <a:endParaRPr lang="en-US" sz="3200" b="1" dirty="0">
              <a:effectLst>
                <a:outerShdw blurRad="38100" dist="38100" dir="2700000" algn="tl">
                  <a:srgbClr val="000000">
                    <a:alpha val="43137"/>
                  </a:srgbClr>
                </a:outerShdw>
              </a:effectLst>
            </a:endParaRPr>
          </a:p>
          <a:p>
            <a:pPr algn="ctr"/>
            <a:r>
              <a:rPr lang="en-US" sz="3200" b="1" i="1" dirty="0">
                <a:effectLst>
                  <a:outerShdw blurRad="38100" dist="38100" dir="2700000" algn="tl">
                    <a:srgbClr val="000000">
                      <a:alpha val="43137"/>
                    </a:srgbClr>
                  </a:outerShdw>
                </a:effectLst>
              </a:rPr>
              <a:t>As it was in the beginning, </a:t>
            </a:r>
          </a:p>
          <a:p>
            <a:pPr algn="ctr"/>
            <a:r>
              <a:rPr lang="en-US" sz="3200" b="1" i="1" dirty="0">
                <a:effectLst>
                  <a:outerShdw blurRad="38100" dist="38100" dir="2700000" algn="tl">
                    <a:srgbClr val="000000">
                      <a:alpha val="43137"/>
                    </a:srgbClr>
                  </a:outerShdw>
                </a:effectLst>
              </a:rPr>
              <a:t>is now, and ever shall be, </a:t>
            </a:r>
          </a:p>
          <a:p>
            <a:pPr algn="ctr"/>
            <a:r>
              <a:rPr lang="en-US" sz="3200" b="1" i="1" dirty="0">
                <a:effectLst>
                  <a:outerShdw blurRad="38100" dist="38100" dir="2700000" algn="tl">
                    <a:srgbClr val="000000">
                      <a:alpha val="43137"/>
                    </a:srgbClr>
                  </a:outerShdw>
                </a:effectLst>
              </a:rPr>
              <a:t>world without end. Amen, Amen.</a:t>
            </a:r>
            <a:r>
              <a:rPr lang="en-US" sz="3200" b="1" dirty="0">
                <a:effectLst>
                  <a:outerShdw blurRad="38100" dist="38100" dir="2700000" algn="tl">
                    <a:srgbClr val="000000">
                      <a:alpha val="43137"/>
                    </a:srgbClr>
                  </a:outerShdw>
                </a:effectLst>
              </a:rPr>
              <a:t> </a:t>
            </a:r>
          </a:p>
          <a:p>
            <a:r>
              <a:rPr lang="en-US" sz="2400" b="1" dirty="0">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970" y="3461951"/>
            <a:ext cx="6618059" cy="3429000"/>
          </a:xfrm>
          <a:prstGeom prst="rect">
            <a:avLst/>
          </a:prstGeom>
        </p:spPr>
      </p:pic>
      <p:sp>
        <p:nvSpPr>
          <p:cNvPr id="755714" name="Rectangle 2"/>
          <p:cNvSpPr>
            <a:spLocks noGrp="1" noChangeArrowheads="1"/>
          </p:cNvSpPr>
          <p:nvPr>
            <p:ph type="ctrTitle"/>
          </p:nvPr>
        </p:nvSpPr>
        <p:spPr>
          <a:xfrm>
            <a:off x="495300" y="1676400"/>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838200" y="1752600"/>
            <a:ext cx="6934200" cy="1431925"/>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chemeClr val="tx1"/>
                </a:solidFill>
                <a:effectLst>
                  <a:outerShdw blurRad="38100" dist="38100" dir="2700000" algn="tl">
                    <a:srgbClr val="000000">
                      <a:alpha val="43137"/>
                    </a:srgbClr>
                  </a:outerShdw>
                </a:effectLst>
                <a:latin typeface="+mn-lt"/>
              </a:rPr>
              <a:t>Message to the Youth/</a:t>
            </a:r>
            <a:br>
              <a:rPr lang="en-US" altLang="en-US" sz="3200" i="1" dirty="0">
                <a:solidFill>
                  <a:schemeClr val="tx1"/>
                </a:solidFill>
                <a:effectLst>
                  <a:outerShdw blurRad="38100" dist="38100" dir="2700000" algn="tl">
                    <a:srgbClr val="000000">
                      <a:alpha val="43137"/>
                    </a:srgbClr>
                  </a:outerShdw>
                </a:effectLst>
                <a:latin typeface="+mn-lt"/>
              </a:rPr>
            </a:br>
            <a:r>
              <a:rPr lang="en-US" altLang="en-US" sz="3200" i="1" dirty="0">
                <a:solidFill>
                  <a:schemeClr val="tx1"/>
                </a:solidFill>
                <a:effectLst>
                  <a:outerShdw blurRad="38100" dist="38100" dir="2700000" algn="tl">
                    <a:srgbClr val="000000">
                      <a:alpha val="43137"/>
                    </a:srgbClr>
                  </a:outerShdw>
                </a:effectLst>
                <a:latin typeface="+mn-lt"/>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4" name="Rectangle 3"/>
          <p:cNvSpPr/>
          <p:nvPr/>
        </p:nvSpPr>
        <p:spPr>
          <a:xfrm>
            <a:off x="228600" y="152400"/>
            <a:ext cx="8915400" cy="6586418"/>
          </a:xfrm>
          <a:prstGeom prst="rect">
            <a:avLst/>
          </a:prstGeom>
        </p:spPr>
        <p:txBody>
          <a:bodyPr wrap="square">
            <a:spAutoFit/>
          </a:bodyPr>
          <a:lstStyle/>
          <a:p>
            <a:r>
              <a:rPr lang="en-US" sz="3200" b="1" u="sng" dirty="0">
                <a:solidFill>
                  <a:srgbClr val="FFFF00"/>
                </a:solidFill>
                <a:effectLst>
                  <a:outerShdw blurRad="38100" dist="38100" dir="2700000" algn="tl">
                    <a:srgbClr val="000000">
                      <a:alpha val="43137"/>
                    </a:srgbClr>
                  </a:outerShdw>
                </a:effectLst>
              </a:rPr>
              <a:t>Refugees </a:t>
            </a:r>
            <a:r>
              <a:rPr lang="en-US" sz="2400" b="1" u="sng" dirty="0">
                <a:solidFill>
                  <a:srgbClr val="FFFF00"/>
                </a:solidFill>
                <a:effectLst>
                  <a:outerShdw blurRad="38100" dist="38100" dir="2700000" algn="tl">
                    <a:srgbClr val="000000">
                      <a:alpha val="43137"/>
                    </a:srgbClr>
                  </a:outerShdw>
                </a:effectLst>
              </a:rPr>
              <a:t>(By Brian Bilston)</a:t>
            </a:r>
          </a:p>
          <a:p>
            <a:r>
              <a:rPr lang="en-US" sz="3000" b="1" i="1" dirty="0">
                <a:effectLst>
                  <a:outerShdw blurRad="38100" dist="38100" dir="2700000" algn="tl">
                    <a:srgbClr val="000000">
                      <a:alpha val="43137"/>
                    </a:srgbClr>
                  </a:outerShdw>
                </a:effectLst>
              </a:rPr>
              <a:t>They have no need of our help</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So do not tell me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These haggard faces could belong to you or me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Should life have dealt a different hand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We need to see them for who they really are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Chancers and scroungers</a:t>
            </a:r>
            <a:br>
              <a:rPr lang="en-US" sz="3000" b="1" i="1" dirty="0">
                <a:effectLst>
                  <a:outerShdw blurRad="38100" dist="38100" dir="2700000" algn="tl">
                    <a:srgbClr val="000000">
                      <a:alpha val="43137"/>
                    </a:srgbClr>
                  </a:outerShdw>
                </a:effectLst>
              </a:rPr>
            </a:br>
            <a:r>
              <a:rPr lang="en-US" sz="3000" b="1" i="1" dirty="0" err="1">
                <a:effectLst>
                  <a:outerShdw blurRad="38100" dist="38100" dir="2700000" algn="tl">
                    <a:srgbClr val="000000">
                      <a:alpha val="43137"/>
                    </a:srgbClr>
                  </a:outerShdw>
                </a:effectLst>
              </a:rPr>
              <a:t>Layabouts</a:t>
            </a:r>
            <a:r>
              <a:rPr lang="en-US" sz="3000" b="1" i="1" dirty="0">
                <a:effectLst>
                  <a:outerShdw blurRad="38100" dist="38100" dir="2700000" algn="tl">
                    <a:srgbClr val="000000">
                      <a:alpha val="43137"/>
                    </a:srgbClr>
                  </a:outerShdw>
                </a:effectLst>
              </a:rPr>
              <a:t> and loungers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With bombs up their sleeves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Cut-throats and thieves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They are not</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Welcome here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We should make them</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Go back to where they came from</a:t>
            </a:r>
            <a:endParaRPr lang="en-US" sz="3000" b="1" i="1" dirty="0"/>
          </a:p>
        </p:txBody>
      </p:sp>
    </p:spTree>
    <p:extLst>
      <p:ext uri="{BB962C8B-B14F-4D97-AF65-F5344CB8AC3E}">
        <p14:creationId xmlns:p14="http://schemas.microsoft.com/office/powerpoint/2010/main" val="167524292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4" name="Rectangle 3"/>
          <p:cNvSpPr/>
          <p:nvPr/>
        </p:nvSpPr>
        <p:spPr>
          <a:xfrm>
            <a:off x="381000" y="152400"/>
            <a:ext cx="8229600" cy="6555641"/>
          </a:xfrm>
          <a:prstGeom prst="rect">
            <a:avLst/>
          </a:prstGeom>
        </p:spPr>
        <p:txBody>
          <a:bodyPr wrap="square">
            <a:spAutoFit/>
          </a:bodyPr>
          <a:lstStyle/>
          <a:p>
            <a:r>
              <a:rPr lang="en-US" sz="3200" b="1" u="sng" dirty="0">
                <a:solidFill>
                  <a:srgbClr val="FFFF00"/>
                </a:solidFill>
                <a:effectLst>
                  <a:outerShdw blurRad="38100" dist="38100" dir="2700000" algn="tl">
                    <a:srgbClr val="000000">
                      <a:alpha val="43137"/>
                    </a:srgbClr>
                  </a:outerShdw>
                </a:effectLst>
              </a:rPr>
              <a:t>Refugees (By Brian Bilston)</a:t>
            </a:r>
          </a:p>
          <a:p>
            <a:r>
              <a:rPr lang="en-US" sz="3000" b="1" i="1" dirty="0">
                <a:effectLst>
                  <a:outerShdw blurRad="38100" dist="38100" dir="2700000" algn="tl">
                    <a:srgbClr val="000000">
                      <a:alpha val="43137"/>
                    </a:srgbClr>
                  </a:outerShdw>
                </a:effectLst>
              </a:rPr>
              <a:t>They cannot</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Share our food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Share our homes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Share our countries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Instead let us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Build a wall to keep them out</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It is not okay to say</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These are people just like us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 place should only belong to those who are born there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Do not be so stupid to think that</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The world can be looked at another way</a:t>
            </a:r>
            <a:br>
              <a:rPr lang="en-US" sz="2800" b="1" i="1" dirty="0">
                <a:effectLst>
                  <a:outerShdw blurRad="38100" dist="38100" dir="2700000" algn="tl">
                    <a:srgbClr val="000000">
                      <a:alpha val="43137"/>
                    </a:srgbClr>
                  </a:outerShdw>
                </a:effectLst>
              </a:rPr>
            </a:br>
            <a:r>
              <a:rPr lang="en-US" sz="2800" b="1" i="1" dirty="0">
                <a:solidFill>
                  <a:srgbClr val="FFFF00"/>
                </a:solidFill>
                <a:effectLst>
                  <a:outerShdw blurRad="38100" dist="38100" dir="2700000" algn="tl">
                    <a:srgbClr val="000000">
                      <a:alpha val="43137"/>
                    </a:srgbClr>
                  </a:outerShdw>
                </a:effectLst>
              </a:rPr>
              <a:t>(now read from bottom to top)</a:t>
            </a:r>
          </a:p>
        </p:txBody>
      </p:sp>
    </p:spTree>
    <p:extLst>
      <p:ext uri="{BB962C8B-B14F-4D97-AF65-F5344CB8AC3E}">
        <p14:creationId xmlns:p14="http://schemas.microsoft.com/office/powerpoint/2010/main" val="3780585111"/>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4" name="Rectangle 3"/>
          <p:cNvSpPr/>
          <p:nvPr/>
        </p:nvSpPr>
        <p:spPr>
          <a:xfrm>
            <a:off x="228600" y="152400"/>
            <a:ext cx="8915400" cy="6586418"/>
          </a:xfrm>
          <a:prstGeom prst="rect">
            <a:avLst/>
          </a:prstGeom>
        </p:spPr>
        <p:txBody>
          <a:bodyPr wrap="square">
            <a:spAutoFit/>
          </a:bodyPr>
          <a:lstStyle/>
          <a:p>
            <a:r>
              <a:rPr lang="en-US" sz="3200" b="1" u="sng" dirty="0">
                <a:solidFill>
                  <a:srgbClr val="FFFF00"/>
                </a:solidFill>
                <a:effectLst>
                  <a:outerShdw blurRad="38100" dist="38100" dir="2700000" algn="tl">
                    <a:srgbClr val="000000">
                      <a:alpha val="43137"/>
                    </a:srgbClr>
                  </a:outerShdw>
                </a:effectLst>
              </a:rPr>
              <a:t>Refugees </a:t>
            </a:r>
            <a:r>
              <a:rPr lang="en-US" sz="2400" b="1" u="sng" dirty="0">
                <a:solidFill>
                  <a:srgbClr val="FFFF00"/>
                </a:solidFill>
                <a:effectLst>
                  <a:outerShdw blurRad="38100" dist="38100" dir="2700000" algn="tl">
                    <a:srgbClr val="000000">
                      <a:alpha val="43137"/>
                    </a:srgbClr>
                  </a:outerShdw>
                </a:effectLst>
              </a:rPr>
              <a:t>(By Brian Bilston)</a:t>
            </a:r>
          </a:p>
          <a:p>
            <a:r>
              <a:rPr lang="en-US" sz="3000" b="1" i="1" dirty="0">
                <a:effectLst>
                  <a:outerShdw blurRad="38100" dist="38100" dir="2700000" algn="tl">
                    <a:srgbClr val="000000">
                      <a:alpha val="43137"/>
                    </a:srgbClr>
                  </a:outerShdw>
                </a:effectLst>
              </a:rPr>
              <a:t>They have no need of our help</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So do not tell me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These haggard faces could belong to you or me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Should life have dealt a different hand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We need to see them for who they really are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Chancers and scroungers</a:t>
            </a:r>
            <a:br>
              <a:rPr lang="en-US" sz="3000" b="1" i="1" dirty="0">
                <a:effectLst>
                  <a:outerShdw blurRad="38100" dist="38100" dir="2700000" algn="tl">
                    <a:srgbClr val="000000">
                      <a:alpha val="43137"/>
                    </a:srgbClr>
                  </a:outerShdw>
                </a:effectLst>
              </a:rPr>
            </a:br>
            <a:r>
              <a:rPr lang="en-US" sz="3000" b="1" i="1" dirty="0" err="1">
                <a:effectLst>
                  <a:outerShdw blurRad="38100" dist="38100" dir="2700000" algn="tl">
                    <a:srgbClr val="000000">
                      <a:alpha val="43137"/>
                    </a:srgbClr>
                  </a:outerShdw>
                </a:effectLst>
              </a:rPr>
              <a:t>Layabouts</a:t>
            </a:r>
            <a:r>
              <a:rPr lang="en-US" sz="3000" b="1" i="1" dirty="0">
                <a:effectLst>
                  <a:outerShdw blurRad="38100" dist="38100" dir="2700000" algn="tl">
                    <a:srgbClr val="000000">
                      <a:alpha val="43137"/>
                    </a:srgbClr>
                  </a:outerShdw>
                </a:effectLst>
              </a:rPr>
              <a:t> and loungers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With bombs up their sleeves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Cut-throats and thieves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They are not</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Welcome here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We should make them</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Go back to where they came from</a:t>
            </a:r>
            <a:endParaRPr lang="en-US" sz="3000" b="1" i="1" dirty="0"/>
          </a:p>
        </p:txBody>
      </p:sp>
    </p:spTree>
    <p:extLst>
      <p:ext uri="{BB962C8B-B14F-4D97-AF65-F5344CB8AC3E}">
        <p14:creationId xmlns:p14="http://schemas.microsoft.com/office/powerpoint/2010/main" val="275699983"/>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a:t>
            </a:r>
            <a:r>
              <a:rPr lang="en-US" altLang="en-US" sz="2400" b="0" i="1">
                <a:solidFill>
                  <a:srgbClr val="00FFFF"/>
                </a:solidFill>
                <a:effectLst/>
              </a:rPr>
              <a:t>Acts 2:37-47</a:t>
            </a:r>
            <a:r>
              <a:rPr lang="en-US" altLang="en-US" sz="2400" b="0" i="1" dirty="0">
                <a:solidFill>
                  <a:srgbClr val="00FFFF"/>
                </a:solidFill>
                <a:effectLst/>
              </a:rPr>
              <a:t>)</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4" name="Rectangle 3"/>
          <p:cNvSpPr/>
          <p:nvPr/>
        </p:nvSpPr>
        <p:spPr>
          <a:xfrm>
            <a:off x="572530" y="1143000"/>
            <a:ext cx="8077200" cy="5524589"/>
          </a:xfrm>
          <a:prstGeom prst="rect">
            <a:avLst/>
          </a:prstGeom>
        </p:spPr>
        <p:txBody>
          <a:bodyPr wrap="square">
            <a:spAutoFit/>
          </a:bodyPr>
          <a:lstStyle/>
          <a:p>
            <a:endParaRPr lang="en-US" i="1" baseline="30000" dirty="0"/>
          </a:p>
          <a:p>
            <a:r>
              <a:rPr lang="en-US" i="1" baseline="30000" dirty="0"/>
              <a:t>	</a:t>
            </a:r>
            <a:r>
              <a:rPr lang="en-US" sz="3100" b="1" i="1" baseline="30000" dirty="0">
                <a:effectLst>
                  <a:outerShdw blurRad="38100" dist="38100" dir="2700000" algn="tl">
                    <a:srgbClr val="000000">
                      <a:alpha val="43137"/>
                    </a:srgbClr>
                  </a:outerShdw>
                </a:effectLst>
              </a:rPr>
              <a:t>37 </a:t>
            </a:r>
            <a:r>
              <a:rPr lang="en-US" sz="3100" b="1" i="1" dirty="0">
                <a:effectLst>
                  <a:outerShdw blurRad="38100" dist="38100" dir="2700000" algn="tl">
                    <a:srgbClr val="000000">
                      <a:alpha val="43137"/>
                    </a:srgbClr>
                  </a:outerShdw>
                </a:effectLst>
              </a:rPr>
              <a:t>Now when they heard this, they were cut to the heart and said to Peter and to the other apostles, "Brothers, what should we do?"  </a:t>
            </a:r>
            <a:r>
              <a:rPr lang="en-US" sz="3100" b="1" i="1" baseline="30000" dirty="0">
                <a:effectLst>
                  <a:outerShdw blurRad="38100" dist="38100" dir="2700000" algn="tl">
                    <a:srgbClr val="000000">
                      <a:alpha val="43137"/>
                    </a:srgbClr>
                  </a:outerShdw>
                </a:effectLst>
              </a:rPr>
              <a:t>38 </a:t>
            </a:r>
            <a:r>
              <a:rPr lang="en-US" sz="3100" b="1" i="1" dirty="0">
                <a:effectLst>
                  <a:outerShdw blurRad="38100" dist="38100" dir="2700000" algn="tl">
                    <a:srgbClr val="000000">
                      <a:alpha val="43137"/>
                    </a:srgbClr>
                  </a:outerShdw>
                </a:effectLst>
              </a:rPr>
              <a:t>Peter said to them, "Repent, and be baptized every one of you in the name of Jesus Christ so that your sins may be forgiven; and you will receive the gift of the Holy Spirit.  </a:t>
            </a:r>
            <a:r>
              <a:rPr lang="en-US" sz="3100" b="1" i="1" baseline="30000" dirty="0">
                <a:effectLst>
                  <a:outerShdw blurRad="38100" dist="38100" dir="2700000" algn="tl">
                    <a:srgbClr val="000000">
                      <a:alpha val="43137"/>
                    </a:srgbClr>
                  </a:outerShdw>
                </a:effectLst>
              </a:rPr>
              <a:t>39 </a:t>
            </a:r>
            <a:r>
              <a:rPr lang="en-US" sz="3100" b="1" i="1" dirty="0">
                <a:effectLst>
                  <a:outerShdw blurRad="38100" dist="38100" dir="2700000" algn="tl">
                    <a:srgbClr val="000000">
                      <a:alpha val="43137"/>
                    </a:srgbClr>
                  </a:outerShdw>
                </a:effectLst>
              </a:rPr>
              <a:t>For the promise is for you, for your children, and for all who are far away, everyone whom the Lord our God calls to him." </a:t>
            </a:r>
            <a:endParaRPr lang="en-US" sz="2600" dirty="0"/>
          </a:p>
        </p:txBody>
      </p:sp>
    </p:spTree>
    <p:extLst>
      <p:ext uri="{BB962C8B-B14F-4D97-AF65-F5344CB8AC3E}">
        <p14:creationId xmlns:p14="http://schemas.microsoft.com/office/powerpoint/2010/main" val="2168374976"/>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a:t>
            </a:r>
            <a:r>
              <a:rPr lang="en-US" altLang="en-US" sz="2400" b="0" i="1">
                <a:solidFill>
                  <a:srgbClr val="00FFFF"/>
                </a:solidFill>
                <a:effectLst/>
              </a:rPr>
              <a:t>Acts 2:37-47</a:t>
            </a:r>
            <a:r>
              <a:rPr lang="en-US" altLang="en-US" sz="2400" b="0" i="1" dirty="0">
                <a:solidFill>
                  <a:srgbClr val="00FFFF"/>
                </a:solidFill>
                <a:effectLst/>
              </a:rPr>
              <a:t>)</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4" name="Rectangle 3"/>
          <p:cNvSpPr/>
          <p:nvPr/>
        </p:nvSpPr>
        <p:spPr>
          <a:xfrm>
            <a:off x="228600" y="1200041"/>
            <a:ext cx="8763000" cy="5657959"/>
          </a:xfrm>
          <a:prstGeom prst="rect">
            <a:avLst/>
          </a:prstGeom>
        </p:spPr>
        <p:txBody>
          <a:bodyPr wrap="square">
            <a:spAutoFit/>
          </a:bodyPr>
          <a:lstStyle/>
          <a:p>
            <a:r>
              <a:rPr lang="en-US" sz="3100" b="1" i="1" baseline="30000" dirty="0">
                <a:effectLst>
                  <a:outerShdw blurRad="38100" dist="38100" dir="2700000" algn="tl">
                    <a:srgbClr val="000000">
                      <a:alpha val="43137"/>
                    </a:srgbClr>
                  </a:outerShdw>
                </a:effectLst>
              </a:rPr>
              <a:t>	40 </a:t>
            </a:r>
            <a:r>
              <a:rPr lang="en-US" sz="3100" b="1" i="1" dirty="0">
                <a:effectLst>
                  <a:outerShdw blurRad="38100" dist="38100" dir="2700000" algn="tl">
                    <a:srgbClr val="000000">
                      <a:alpha val="43137"/>
                    </a:srgbClr>
                  </a:outerShdw>
                </a:effectLst>
              </a:rPr>
              <a:t>And he testified with many other arguments and exhorted them, saying, "Save yourselves from this corrupt generation."  </a:t>
            </a:r>
            <a:r>
              <a:rPr lang="en-US" sz="3100" b="1" i="1" baseline="30000" dirty="0">
                <a:effectLst>
                  <a:outerShdw blurRad="38100" dist="38100" dir="2700000" algn="tl">
                    <a:srgbClr val="000000">
                      <a:alpha val="43137"/>
                    </a:srgbClr>
                  </a:outerShdw>
                </a:effectLst>
              </a:rPr>
              <a:t>41 </a:t>
            </a:r>
            <a:r>
              <a:rPr lang="en-US" sz="3100" b="1" i="1" dirty="0">
                <a:effectLst>
                  <a:outerShdw blurRad="38100" dist="38100" dir="2700000" algn="tl">
                    <a:srgbClr val="000000">
                      <a:alpha val="43137"/>
                    </a:srgbClr>
                  </a:outerShdw>
                </a:effectLst>
              </a:rPr>
              <a:t>So those who welcomed his message were baptized, and that day about three thousand persons were added.  </a:t>
            </a:r>
            <a:endParaRPr lang="en-US" sz="3100" b="1" dirty="0">
              <a:effectLst>
                <a:outerShdw blurRad="38100" dist="38100" dir="2700000" algn="tl">
                  <a:srgbClr val="000000">
                    <a:alpha val="43137"/>
                  </a:srgbClr>
                </a:outerShdw>
              </a:effectLst>
            </a:endParaRPr>
          </a:p>
          <a:p>
            <a:endParaRPr lang="en-US" sz="3100" b="1" i="1" baseline="30000" dirty="0">
              <a:effectLst>
                <a:outerShdw blurRad="38100" dist="38100" dir="2700000" algn="tl">
                  <a:srgbClr val="000000">
                    <a:alpha val="43137"/>
                  </a:srgbClr>
                </a:outerShdw>
              </a:effectLst>
            </a:endParaRPr>
          </a:p>
          <a:p>
            <a:r>
              <a:rPr lang="en-US" sz="3100" b="1" i="1" baseline="30000" dirty="0">
                <a:effectLst>
                  <a:outerShdw blurRad="38100" dist="38100" dir="2700000" algn="tl">
                    <a:srgbClr val="000000">
                      <a:alpha val="43137"/>
                    </a:srgbClr>
                  </a:outerShdw>
                </a:effectLst>
              </a:rPr>
              <a:t>	42 </a:t>
            </a:r>
            <a:r>
              <a:rPr lang="en-US" sz="3100" b="1" i="1" dirty="0">
                <a:effectLst>
                  <a:outerShdw blurRad="38100" dist="38100" dir="2700000" algn="tl">
                    <a:srgbClr val="000000">
                      <a:alpha val="43137"/>
                    </a:srgbClr>
                  </a:outerShdw>
                </a:effectLst>
              </a:rPr>
              <a:t>They devoted themselves to the apostles' teaching and fellowship, to the breaking of bread and the prayers.  </a:t>
            </a:r>
            <a:r>
              <a:rPr lang="en-US" sz="3100" b="1" i="1" baseline="30000" dirty="0">
                <a:effectLst>
                  <a:outerShdw blurRad="38100" dist="38100" dir="2700000" algn="tl">
                    <a:srgbClr val="000000">
                      <a:alpha val="43137"/>
                    </a:srgbClr>
                  </a:outerShdw>
                </a:effectLst>
              </a:rPr>
              <a:t>43 </a:t>
            </a:r>
            <a:r>
              <a:rPr lang="en-US" sz="3100" b="1" i="1" dirty="0">
                <a:effectLst>
                  <a:outerShdw blurRad="38100" dist="38100" dir="2700000" algn="tl">
                    <a:srgbClr val="000000">
                      <a:alpha val="43137"/>
                    </a:srgbClr>
                  </a:outerShdw>
                </a:effectLst>
              </a:rPr>
              <a:t>Awe came upon everyone, because many wonders and signs were being done by the apostles.  </a:t>
            </a:r>
            <a:endParaRPr lang="en-US" sz="2600" dirty="0"/>
          </a:p>
        </p:txBody>
      </p:sp>
    </p:spTree>
    <p:extLst>
      <p:ext uri="{BB962C8B-B14F-4D97-AF65-F5344CB8AC3E}">
        <p14:creationId xmlns:p14="http://schemas.microsoft.com/office/powerpoint/2010/main" val="3803443869"/>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09600" y="2286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rPr>
              <a:t>Scripture Reading</a:t>
            </a:r>
            <a:r>
              <a:rPr lang="en-US" altLang="en-US" sz="2000" i="1" dirty="0">
                <a:solidFill>
                  <a:srgbClr val="003300"/>
                </a:solidFill>
                <a:effectLst/>
              </a:rPr>
              <a:t> </a:t>
            </a:r>
            <a:r>
              <a:rPr lang="en-US" altLang="en-US" sz="2400" b="0" i="1" dirty="0">
                <a:solidFill>
                  <a:srgbClr val="00FFFF"/>
                </a:solidFill>
                <a:effectLst/>
              </a:rPr>
              <a:t>(</a:t>
            </a:r>
            <a:r>
              <a:rPr lang="en-US" altLang="en-US" sz="2400" b="0" i="1">
                <a:solidFill>
                  <a:srgbClr val="00FFFF"/>
                </a:solidFill>
                <a:effectLst/>
              </a:rPr>
              <a:t>Acts 2:37-47</a:t>
            </a:r>
            <a:r>
              <a:rPr lang="en-US" altLang="en-US" sz="2400" b="0" i="1" dirty="0">
                <a:solidFill>
                  <a:srgbClr val="00FFFF"/>
                </a:solidFill>
                <a:effectLst/>
              </a:rPr>
              <a:t>)</a:t>
            </a:r>
            <a:endParaRPr lang="en-US" altLang="en-US" sz="2000" b="0" i="1" dirty="0">
              <a:solidFill>
                <a:srgbClr val="00FFFF"/>
              </a:solidFill>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4" name="Rectangle 3"/>
          <p:cNvSpPr/>
          <p:nvPr/>
        </p:nvSpPr>
        <p:spPr>
          <a:xfrm>
            <a:off x="381000" y="1371600"/>
            <a:ext cx="8763000" cy="5262979"/>
          </a:xfrm>
          <a:prstGeom prst="rect">
            <a:avLst/>
          </a:prstGeom>
        </p:spPr>
        <p:txBody>
          <a:bodyPr wrap="square">
            <a:spAutoFit/>
          </a:bodyPr>
          <a:lstStyle/>
          <a:p>
            <a:r>
              <a:rPr lang="en-US" sz="3100" b="1" i="1" baseline="30000" dirty="0">
                <a:effectLst>
                  <a:outerShdw blurRad="38100" dist="38100" dir="2700000" algn="tl">
                    <a:srgbClr val="000000">
                      <a:alpha val="43137"/>
                    </a:srgbClr>
                  </a:outerShdw>
                </a:effectLst>
              </a:rPr>
              <a:t>44 </a:t>
            </a:r>
            <a:r>
              <a:rPr lang="en-US" sz="3100" b="1" i="1" dirty="0">
                <a:effectLst>
                  <a:outerShdw blurRad="38100" dist="38100" dir="2700000" algn="tl">
                    <a:srgbClr val="000000">
                      <a:alpha val="43137"/>
                    </a:srgbClr>
                  </a:outerShdw>
                </a:effectLst>
              </a:rPr>
              <a:t>All who believed were together and had all things in common;  </a:t>
            </a:r>
            <a:r>
              <a:rPr lang="en-US" sz="3100" b="1" i="1" baseline="30000" dirty="0">
                <a:effectLst>
                  <a:outerShdw blurRad="38100" dist="38100" dir="2700000" algn="tl">
                    <a:srgbClr val="000000">
                      <a:alpha val="43137"/>
                    </a:srgbClr>
                  </a:outerShdw>
                </a:effectLst>
              </a:rPr>
              <a:t>45 </a:t>
            </a:r>
            <a:r>
              <a:rPr lang="en-US" sz="3100" b="1" i="1" dirty="0">
                <a:effectLst>
                  <a:outerShdw blurRad="38100" dist="38100" dir="2700000" algn="tl">
                    <a:srgbClr val="000000">
                      <a:alpha val="43137"/>
                    </a:srgbClr>
                  </a:outerShdw>
                </a:effectLst>
              </a:rPr>
              <a:t>they would sell their possessions and goods and distribute the proceeds to all, as any had need.  </a:t>
            </a:r>
            <a:r>
              <a:rPr lang="en-US" sz="3100" b="1" i="1" baseline="30000" dirty="0">
                <a:effectLst>
                  <a:outerShdw blurRad="38100" dist="38100" dir="2700000" algn="tl">
                    <a:srgbClr val="000000">
                      <a:alpha val="43137"/>
                    </a:srgbClr>
                  </a:outerShdw>
                </a:effectLst>
              </a:rPr>
              <a:t>46 </a:t>
            </a:r>
            <a:r>
              <a:rPr lang="en-US" sz="3100" b="1" i="1" dirty="0">
                <a:effectLst>
                  <a:outerShdw blurRad="38100" dist="38100" dir="2700000" algn="tl">
                    <a:srgbClr val="000000">
                      <a:alpha val="43137"/>
                    </a:srgbClr>
                  </a:outerShdw>
                </a:effectLst>
              </a:rPr>
              <a:t>Day by day, as they spent much time together in the temple, they broke bread at home and ate their food with glad and generous hearts,  </a:t>
            </a:r>
            <a:r>
              <a:rPr lang="en-US" sz="3100" b="1" i="1" baseline="30000" dirty="0">
                <a:effectLst>
                  <a:outerShdw blurRad="38100" dist="38100" dir="2700000" algn="tl">
                    <a:srgbClr val="000000">
                      <a:alpha val="43137"/>
                    </a:srgbClr>
                  </a:outerShdw>
                </a:effectLst>
              </a:rPr>
              <a:t>47 </a:t>
            </a:r>
            <a:r>
              <a:rPr lang="en-US" sz="3100" b="1" i="1" dirty="0">
                <a:effectLst>
                  <a:outerShdw blurRad="38100" dist="38100" dir="2700000" algn="tl">
                    <a:srgbClr val="000000">
                      <a:alpha val="43137"/>
                    </a:srgbClr>
                  </a:outerShdw>
                </a:effectLst>
              </a:rPr>
              <a:t>praising God and having the goodwill of all the people. And day by day the Lord added to their number those who were being saved. </a:t>
            </a:r>
            <a:endParaRPr lang="en-US" sz="3100" b="1" dirty="0">
              <a:effectLst>
                <a:outerShdw blurRad="38100" dist="38100" dir="2700000" algn="tl">
                  <a:srgbClr val="000000">
                    <a:alpha val="43137"/>
                  </a:srgbClr>
                </a:outerShdw>
              </a:effectLst>
            </a:endParaRPr>
          </a:p>
          <a:p>
            <a:endParaRPr lang="en-US" sz="2600" dirty="0"/>
          </a:p>
        </p:txBody>
      </p:sp>
    </p:spTree>
    <p:extLst>
      <p:ext uri="{BB962C8B-B14F-4D97-AF65-F5344CB8AC3E}">
        <p14:creationId xmlns:p14="http://schemas.microsoft.com/office/powerpoint/2010/main" val="3805017813"/>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295400"/>
            <a:ext cx="9753600" cy="6267181"/>
          </a:xfrm>
          <a:prstGeom prst="rect">
            <a:avLst/>
          </a:prstGeom>
        </p:spPr>
      </p:pic>
      <p:sp>
        <p:nvSpPr>
          <p:cNvPr id="801794" name="Rectangle 2"/>
          <p:cNvSpPr>
            <a:spLocks noChangeArrowheads="1"/>
          </p:cNvSpPr>
          <p:nvPr/>
        </p:nvSpPr>
        <p:spPr bwMode="auto">
          <a:xfrm>
            <a:off x="990600" y="12700"/>
            <a:ext cx="868680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chemeClr val="tx1"/>
                </a:solidFill>
                <a:effectLst/>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cs typeface="Times New Roman" pitchFamily="18" charset="0"/>
              </a:rPr>
              <a:t>A Fellowship of Believers</a:t>
            </a:r>
            <a:endParaRPr lang="en-US" altLang="en-US" sz="3600" i="1" dirty="0">
              <a:solidFill>
                <a:srgbClr val="FF0000"/>
              </a:solidFill>
              <a:effectLst>
                <a:outerShdw blurRad="38100" dist="38100" dir="2700000" algn="tl">
                  <a:srgbClr val="000000">
                    <a:alpha val="43137"/>
                  </a:srgbClr>
                </a:outerShdw>
              </a:effectLst>
            </a:endParaRPr>
          </a:p>
          <a:p>
            <a:r>
              <a:rPr lang="en-US" altLang="en-US" sz="2800" i="1" dirty="0">
                <a:solidFill>
                  <a:srgbClr val="FFFF00"/>
                </a:solidFill>
                <a:effectLst>
                  <a:outerShdw blurRad="38100" dist="38100" dir="2700000" algn="tl">
                    <a:srgbClr val="000000">
                      <a:alpha val="43137"/>
                    </a:srgbClr>
                  </a:outerShdw>
                </a:effectLst>
                <a:latin typeface="+mn-lt"/>
              </a:rPr>
              <a:t>(Acts 2:42-47)</a:t>
            </a:r>
          </a:p>
        </p:txBody>
      </p:sp>
    </p:spTree>
    <p:extLst>
      <p:ext uri="{BB962C8B-B14F-4D97-AF65-F5344CB8AC3E}">
        <p14:creationId xmlns:p14="http://schemas.microsoft.com/office/powerpoint/2010/main" val="37113080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11049000" cy="6858000"/>
          </a:xfrm>
          <a:prstGeom prst="rect">
            <a:avLst/>
          </a:prstGeom>
        </p:spPr>
      </p:pic>
      <p:sp>
        <p:nvSpPr>
          <p:cNvPr id="111618" name="Rectangle 2"/>
          <p:cNvSpPr>
            <a:spLocks noGrp="1" noChangeArrowheads="1"/>
          </p:cNvSpPr>
          <p:nvPr>
            <p:ph type="ctrTitle"/>
          </p:nvPr>
        </p:nvSpPr>
        <p:spPr>
          <a:xfrm>
            <a:off x="571499" y="478083"/>
            <a:ext cx="80772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 (Psalm 23) </a:t>
            </a:r>
            <a:br>
              <a:rPr lang="en-US" altLang="en-US" sz="3600" b="0" i="1" dirty="0"/>
            </a:br>
            <a:endParaRPr lang="en-US" altLang="en-US" sz="2000" b="0" i="1" dirty="0">
              <a:solidFill>
                <a:schemeClr val="tx1"/>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6" name="Rectangle 5"/>
          <p:cNvSpPr/>
          <p:nvPr/>
        </p:nvSpPr>
        <p:spPr>
          <a:xfrm>
            <a:off x="381000" y="2300406"/>
            <a:ext cx="8534400" cy="3785652"/>
          </a:xfrm>
          <a:prstGeom prst="rect">
            <a:avLst/>
          </a:prstGeom>
        </p:spPr>
        <p:txBody>
          <a:bodyPr wrap="square">
            <a:spAutoFit/>
          </a:bodyPr>
          <a:lstStyle/>
          <a:p>
            <a:pPr marL="0" marR="0">
              <a:spcBef>
                <a:spcPts val="0"/>
              </a:spcBef>
              <a:spcAft>
                <a:spcPts val="0"/>
              </a:spcAft>
            </a:pPr>
            <a:r>
              <a:rPr lang="en-US" sz="3000"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The LORD is our shepherd, we shall not want.  </a:t>
            </a:r>
            <a:endParaRPr lang="en-US" sz="30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3000"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He makes us lie down in green pastures; he leads us beside still waters; </a:t>
            </a:r>
            <a:endParaRPr lang="en-US" sz="30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3000"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He restores our souls. He leads us in 	right paths for his name's sake.  </a:t>
            </a:r>
            <a:endParaRPr lang="en-US" sz="3000"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30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Even though we walk through the 	darkest valley, we fear no evil; </a:t>
            </a:r>
          </a:p>
          <a:p>
            <a:pPr marL="0" marR="0">
              <a:spcBef>
                <a:spcPts val="0"/>
              </a:spcBef>
              <a:spcAft>
                <a:spcPts val="0"/>
              </a:spcAft>
            </a:pPr>
            <a:r>
              <a:rPr lang="en-US" sz="30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you are with us; </a:t>
            </a:r>
            <a:endParaRPr lang="en-US" sz="3000"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990600" y="12700"/>
            <a:ext cx="868680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chemeClr val="tx1"/>
                </a:solidFill>
                <a:effectLst/>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cs typeface="Times New Roman" pitchFamily="18" charset="0"/>
              </a:rPr>
              <a:t>A Fellowship of Believers</a:t>
            </a:r>
            <a:endParaRPr lang="en-US" altLang="en-US" sz="3600" i="1" dirty="0">
              <a:solidFill>
                <a:srgbClr val="FF0000"/>
              </a:solidFill>
              <a:effectLst>
                <a:outerShdw blurRad="38100" dist="38100" dir="2700000" algn="tl">
                  <a:srgbClr val="000000">
                    <a:alpha val="43137"/>
                  </a:srgbClr>
                </a:outerShdw>
              </a:effectLst>
            </a:endParaRPr>
          </a:p>
          <a:p>
            <a:r>
              <a:rPr lang="en-US" altLang="en-US" sz="2800" i="1" dirty="0">
                <a:solidFill>
                  <a:srgbClr val="FFFF00"/>
                </a:solidFill>
                <a:effectLst>
                  <a:outerShdw blurRad="38100" dist="38100" dir="2700000" algn="tl">
                    <a:srgbClr val="000000">
                      <a:alpha val="43137"/>
                    </a:srgbClr>
                  </a:outerShdw>
                </a:effectLst>
                <a:latin typeface="+mn-lt"/>
              </a:rPr>
              <a:t>(Acts 2:42-47)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286000"/>
            <a:ext cx="4973691" cy="4572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 y="3686150"/>
            <a:ext cx="4813299" cy="3416350"/>
          </a:xfrm>
          <a:prstGeom prst="rect">
            <a:avLst/>
          </a:prstGeom>
        </p:spPr>
      </p:pic>
    </p:spTree>
    <p:extLst>
      <p:ext uri="{BB962C8B-B14F-4D97-AF65-F5344CB8AC3E}">
        <p14:creationId xmlns:p14="http://schemas.microsoft.com/office/powerpoint/2010/main" val="35789830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914400" y="-380999"/>
            <a:ext cx="868680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chemeClr val="tx1"/>
                </a:solidFill>
                <a:effectLst/>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cs typeface="Times New Roman" pitchFamily="18" charset="0"/>
              </a:rPr>
              <a:t>A Fellowship of Believers</a:t>
            </a:r>
            <a:endParaRPr lang="en-US" altLang="en-US" sz="3600" i="1" dirty="0">
              <a:solidFill>
                <a:srgbClr val="FF0000"/>
              </a:solidFill>
              <a:effectLst>
                <a:outerShdw blurRad="38100" dist="38100" dir="2700000" algn="tl">
                  <a:srgbClr val="000000">
                    <a:alpha val="43137"/>
                  </a:srgbClr>
                </a:outerShdw>
              </a:effectLst>
            </a:endParaRPr>
          </a:p>
          <a:p>
            <a:r>
              <a:rPr lang="en-US" altLang="en-US" sz="2800" i="1" dirty="0">
                <a:solidFill>
                  <a:srgbClr val="FFFF00"/>
                </a:solidFill>
                <a:effectLst>
                  <a:outerShdw blurRad="38100" dist="38100" dir="2700000" algn="tl">
                    <a:srgbClr val="000000">
                      <a:alpha val="43137"/>
                    </a:srgbClr>
                  </a:outerShdw>
                </a:effectLst>
                <a:latin typeface="+mn-lt"/>
              </a:rPr>
              <a:t>(Acts 2:42-47)</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133600"/>
            <a:ext cx="6477000" cy="494446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05424" y="2486025"/>
            <a:ext cx="4724400" cy="2952751"/>
          </a:xfrm>
          <a:prstGeom prst="rect">
            <a:avLst/>
          </a:prstGeom>
        </p:spPr>
      </p:pic>
    </p:spTree>
    <p:extLst>
      <p:ext uri="{BB962C8B-B14F-4D97-AF65-F5344CB8AC3E}">
        <p14:creationId xmlns:p14="http://schemas.microsoft.com/office/powerpoint/2010/main" val="31313251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295400"/>
            <a:ext cx="9753600" cy="6267181"/>
          </a:xfrm>
          <a:prstGeom prst="rect">
            <a:avLst/>
          </a:prstGeom>
        </p:spPr>
      </p:pic>
      <p:sp>
        <p:nvSpPr>
          <p:cNvPr id="801794" name="Rectangle 2"/>
          <p:cNvSpPr>
            <a:spLocks noChangeArrowheads="1"/>
          </p:cNvSpPr>
          <p:nvPr/>
        </p:nvSpPr>
        <p:spPr bwMode="auto">
          <a:xfrm>
            <a:off x="990600" y="12700"/>
            <a:ext cx="8686800"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chemeClr val="tx1"/>
                </a:solidFill>
                <a:effectLst/>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cs typeface="Times New Roman" pitchFamily="18" charset="0"/>
              </a:rPr>
              <a:t>A Fellowship of Believers</a:t>
            </a:r>
            <a:endParaRPr lang="en-US" altLang="en-US" sz="3600" i="1" dirty="0">
              <a:solidFill>
                <a:srgbClr val="FF0000"/>
              </a:solidFill>
              <a:effectLst>
                <a:outerShdw blurRad="38100" dist="38100" dir="2700000" algn="tl">
                  <a:srgbClr val="000000">
                    <a:alpha val="43137"/>
                  </a:srgbClr>
                </a:outerShdw>
              </a:effectLst>
            </a:endParaRPr>
          </a:p>
          <a:p>
            <a:r>
              <a:rPr lang="en-US" altLang="en-US" sz="2800" i="1" dirty="0">
                <a:solidFill>
                  <a:srgbClr val="FFFF00"/>
                </a:solidFill>
                <a:effectLst>
                  <a:outerShdw blurRad="38100" dist="38100" dir="2700000" algn="tl">
                    <a:srgbClr val="000000">
                      <a:alpha val="43137"/>
                    </a:srgbClr>
                  </a:outerShdw>
                </a:effectLst>
                <a:latin typeface="+mn-lt"/>
              </a:rPr>
              <a:t>(Acts 2:42-47)</a:t>
            </a:r>
          </a:p>
        </p:txBody>
      </p:sp>
    </p:spTree>
    <p:extLst>
      <p:ext uri="{BB962C8B-B14F-4D97-AF65-F5344CB8AC3E}">
        <p14:creationId xmlns:p14="http://schemas.microsoft.com/office/powerpoint/2010/main" val="8982283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609600" y="228600"/>
            <a:ext cx="88392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321 “The Church’s One Foundation”</a:t>
            </a:r>
            <a:endParaRPr lang="en-US" altLang="en-US" sz="2400" b="0" i="1" dirty="0">
              <a:solidFill>
                <a:srgbClr val="FFFF00"/>
              </a:solidFill>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01362" y="1447800"/>
            <a:ext cx="1005840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The church's one foundation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is Jesus Christ her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She is his new creation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water and the word.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heaven he came and sought her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be his holy bride.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his own blood he bought her,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for her life he died.</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609600" y="228600"/>
            <a:ext cx="88392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321 “The Church’s One Foundation”</a:t>
            </a:r>
            <a:endParaRPr lang="en-US" altLang="en-US" sz="2400" b="0" i="1" dirty="0">
              <a:solidFill>
                <a:srgbClr val="FFFF00"/>
              </a:solidFill>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01362" y="1447800"/>
            <a:ext cx="10058400"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Elect from every nation,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yet one o'er all the earth,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her charter of salvation: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one Lord, one faith, one birth.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One holy name she blesses,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partakes one holy food,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to one hope she presses,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every grace endued.</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7112051"/>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609600" y="228600"/>
            <a:ext cx="88392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321 “The Church’s One Foundation”</a:t>
            </a:r>
            <a:endParaRPr lang="en-US" altLang="en-US" sz="2400" b="0" i="1" dirty="0">
              <a:solidFill>
                <a:srgbClr val="FFFF00"/>
              </a:solidFill>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01362" y="1447800"/>
            <a:ext cx="10058400"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Though with a scornful wonder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this world sees her oppressed,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schisms rent asunder,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heresies distressed,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yet saints their watch are keeping;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their cry goes up: "How long?"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soon the night of weeping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shall be the morn of song.</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7133646"/>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609600" y="228600"/>
            <a:ext cx="88392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321 “The Church’s One Foundation”</a:t>
            </a:r>
            <a:endParaRPr lang="en-US" altLang="en-US" sz="2400" b="0" i="1" dirty="0">
              <a:solidFill>
                <a:srgbClr val="FFFF00"/>
              </a:solidFill>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01362" y="1447800"/>
            <a:ext cx="10058400" cy="5047536"/>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Mid toil and tribulation,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tumult of her war,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she waits the consummation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of peace forevermore: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till with the vision glorious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her longing eyes are blest,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the great church victorious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shall be the church at rest.</a:t>
            </a:r>
            <a:br>
              <a:rPr lang="en-US" sz="3600" b="1" i="1" dirty="0">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1679352"/>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Rectangle 2"/>
          <p:cNvSpPr>
            <a:spLocks noGrp="1" noChangeArrowheads="1"/>
          </p:cNvSpPr>
          <p:nvPr>
            <p:ph type="ctrTitle"/>
          </p:nvPr>
        </p:nvSpPr>
        <p:spPr>
          <a:xfrm>
            <a:off x="609600" y="228600"/>
            <a:ext cx="88392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800" b="0" i="1" dirty="0">
                <a:solidFill>
                  <a:srgbClr val="FFFF00"/>
                </a:solidFill>
              </a:rPr>
              <a:t># 321 “The Church’s One Foundation”</a:t>
            </a:r>
            <a:endParaRPr lang="en-US" altLang="en-US" sz="2400" b="0" i="1" dirty="0">
              <a:solidFill>
                <a:srgbClr val="FFFF00"/>
              </a:solidFill>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601362" y="1447800"/>
            <a:ext cx="10058400"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Yet she on earth has union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God, the Three in 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mystic sweet communion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those whose rest is won: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 happy ones and holy!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Lord, give us grace that we,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like them, the meek and lowly,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may live eternally.</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057427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381000"/>
            <a:ext cx="7086600" cy="8892331"/>
          </a:xfrm>
          <a:prstGeom prst="rect">
            <a:avLst/>
          </a:prstGeom>
        </p:spPr>
      </p:pic>
      <p:sp>
        <p:nvSpPr>
          <p:cNvPr id="801794" name="Rectangle 2"/>
          <p:cNvSpPr>
            <a:spLocks noChangeArrowheads="1"/>
          </p:cNvSpPr>
          <p:nvPr/>
        </p:nvSpPr>
        <p:spPr bwMode="auto">
          <a:xfrm>
            <a:off x="2362200" y="3810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a:t>
            </a:r>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35532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48281" y="2057400"/>
            <a:ext cx="8991600" cy="4524315"/>
          </a:xfrm>
          <a:prstGeom prst="rect">
            <a:avLst/>
          </a:prstGeom>
        </p:spPr>
        <p:txBody>
          <a:bodyPr wrap="square">
            <a:spAutoFit/>
          </a:bodyPr>
          <a:lstStyle/>
          <a:p>
            <a:pPr marL="342900" lvl="0" indent="-342900">
              <a:buFont typeface="Arial" panose="020B0604020202020204" pitchFamily="34" charset="0"/>
              <a:buChar char="•"/>
            </a:pPr>
            <a:r>
              <a:rPr lang="en-US" sz="2400" i="1" dirty="0">
                <a:effectLst>
                  <a:outerShdw blurRad="38100" dist="38100" dir="2700000" algn="tl">
                    <a:srgbClr val="000000">
                      <a:alpha val="43137"/>
                    </a:srgbClr>
                  </a:outerShdw>
                </a:effectLst>
              </a:rPr>
              <a:t>The afternoon </a:t>
            </a:r>
            <a:r>
              <a:rPr lang="en-US" sz="2400" b="1" i="1" dirty="0">
                <a:solidFill>
                  <a:srgbClr val="4AE8E8"/>
                </a:solidFill>
                <a:effectLst>
                  <a:outerShdw blurRad="38100" dist="38100" dir="2700000" algn="tl">
                    <a:srgbClr val="000000">
                      <a:alpha val="43137"/>
                    </a:srgbClr>
                  </a:outerShdw>
                </a:effectLst>
              </a:rPr>
              <a:t>Bible Study Group</a:t>
            </a:r>
            <a:r>
              <a:rPr lang="en-US" sz="2400" i="1" dirty="0">
                <a:solidFill>
                  <a:srgbClr val="4AE8E8"/>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will resume next Sunday downstairs at </a:t>
            </a:r>
            <a:r>
              <a:rPr lang="en-US" sz="2400" b="1" i="1" dirty="0">
                <a:solidFill>
                  <a:srgbClr val="4AE8E8"/>
                </a:solidFill>
                <a:effectLst>
                  <a:outerShdw blurRad="38100" dist="38100" dir="2700000" algn="tl">
                    <a:srgbClr val="000000">
                      <a:alpha val="43137"/>
                    </a:srgbClr>
                  </a:outerShdw>
                </a:effectLst>
              </a:rPr>
              <a:t>12:30pm</a:t>
            </a:r>
            <a:r>
              <a:rPr lang="en-US" sz="2400" i="1" dirty="0">
                <a:effectLst>
                  <a:outerShdw blurRad="38100" dist="38100" dir="2700000" algn="tl">
                    <a:srgbClr val="000000">
                      <a:alpha val="43137"/>
                    </a:srgbClr>
                  </a:outerShdw>
                </a:effectLst>
              </a:rPr>
              <a:t>. We are continuing the series with </a:t>
            </a:r>
            <a:r>
              <a:rPr lang="en-US" sz="2400" b="1" i="1" dirty="0">
                <a:solidFill>
                  <a:srgbClr val="FFFF00"/>
                </a:solidFill>
                <a:effectLst>
                  <a:outerShdw blurRad="38100" dist="38100" dir="2700000" algn="tl">
                    <a:srgbClr val="000000">
                      <a:alpha val="43137"/>
                    </a:srgbClr>
                  </a:outerShdw>
                </a:effectLst>
              </a:rPr>
              <a:t>365 Days Daily Devotional </a:t>
            </a:r>
            <a:r>
              <a:rPr lang="en-US" sz="2400" i="1" dirty="0">
                <a:effectLst>
                  <a:outerShdw blurRad="38100" dist="38100" dir="2700000" algn="tl">
                    <a:srgbClr val="000000">
                      <a:alpha val="43137"/>
                    </a:srgbClr>
                  </a:outerShdw>
                </a:effectLst>
              </a:rPr>
              <a:t>written by John Calvin, in commemoration of the 500</a:t>
            </a:r>
            <a:r>
              <a:rPr lang="en-US" sz="2400" i="1" baseline="30000" dirty="0">
                <a:effectLst>
                  <a:outerShdw blurRad="38100" dist="38100" dir="2700000" algn="tl">
                    <a:srgbClr val="000000">
                      <a:alpha val="43137"/>
                    </a:srgbClr>
                  </a:outerShdw>
                </a:effectLst>
              </a:rPr>
              <a:t>th</a:t>
            </a:r>
            <a:r>
              <a:rPr lang="en-US" sz="2400" i="1" dirty="0">
                <a:effectLst>
                  <a:outerShdw blurRad="38100" dist="38100" dir="2700000" algn="tl">
                    <a:srgbClr val="000000">
                      <a:alpha val="43137"/>
                    </a:srgbClr>
                  </a:outerShdw>
                </a:effectLst>
              </a:rPr>
              <a:t> Anniversary of the Protestant Reformation.  All are welcomed.  </a:t>
            </a:r>
          </a:p>
          <a:p>
            <a:r>
              <a:rPr lang="en-US" sz="2400" b="1" i="1" dirty="0">
                <a:effectLst>
                  <a:outerShdw blurRad="38100" dist="38100" dir="2700000" algn="tl">
                    <a:srgbClr val="000000">
                      <a:alpha val="43137"/>
                    </a:srgbClr>
                  </a:outerShdw>
                </a:effectLst>
              </a:rPr>
              <a:t> </a:t>
            </a:r>
            <a:endParaRPr lang="en-US" sz="2400" i="1" dirty="0">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en-US" sz="2400" i="1" dirty="0">
                <a:effectLst>
                  <a:outerShdw blurRad="38100" dist="38100" dir="2700000" algn="tl">
                    <a:srgbClr val="000000">
                      <a:alpha val="43137"/>
                    </a:srgbClr>
                  </a:outerShdw>
                </a:effectLst>
              </a:rPr>
              <a:t>The </a:t>
            </a:r>
            <a:r>
              <a:rPr lang="en-US" sz="2400" b="1" i="1" dirty="0">
                <a:solidFill>
                  <a:srgbClr val="FFFF00"/>
                </a:solidFill>
                <a:effectLst>
                  <a:outerShdw blurRad="38100" dist="38100" dir="2700000" algn="tl">
                    <a:srgbClr val="000000">
                      <a:alpha val="43137"/>
                    </a:srgbClr>
                  </a:outerShdw>
                </a:effectLst>
              </a:rPr>
              <a:t>Session</a:t>
            </a:r>
            <a:r>
              <a:rPr lang="en-US" sz="2400" b="1" i="1" dirty="0">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will be meeting </a:t>
            </a:r>
            <a:r>
              <a:rPr lang="en-US" sz="2400" b="1" i="1" dirty="0">
                <a:solidFill>
                  <a:srgbClr val="FFFF00"/>
                </a:solidFill>
                <a:effectLst>
                  <a:outerShdw blurRad="38100" dist="38100" dir="2700000" algn="tl">
                    <a:srgbClr val="000000">
                      <a:alpha val="43137"/>
                    </a:srgbClr>
                  </a:outerShdw>
                </a:effectLst>
              </a:rPr>
              <a:t>Tomorrow</a:t>
            </a:r>
            <a:r>
              <a:rPr lang="en-US" sz="2400" b="1" i="1" dirty="0">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on </a:t>
            </a:r>
            <a:r>
              <a:rPr lang="en-US" sz="2400" b="1" i="1" dirty="0">
                <a:solidFill>
                  <a:srgbClr val="FFFF00"/>
                </a:solidFill>
                <a:effectLst>
                  <a:outerShdw blurRad="38100" dist="38100" dir="2700000" algn="tl">
                    <a:srgbClr val="000000">
                      <a:alpha val="43137"/>
                    </a:srgbClr>
                  </a:outerShdw>
                </a:effectLst>
              </a:rPr>
              <a:t>5/8, 7pm</a:t>
            </a:r>
            <a:r>
              <a:rPr lang="en-US" sz="2400" b="1" i="1" dirty="0">
                <a:effectLst>
                  <a:outerShdw blurRad="38100" dist="38100" dir="2700000" algn="tl">
                    <a:srgbClr val="000000">
                      <a:alpha val="43137"/>
                    </a:srgbClr>
                  </a:outerShdw>
                </a:effectLst>
              </a:rPr>
              <a:t>.</a:t>
            </a:r>
            <a:endParaRPr lang="en-US" sz="2400" i="1" dirty="0">
              <a:effectLst>
                <a:outerShdw blurRad="38100" dist="38100" dir="2700000" algn="tl">
                  <a:srgbClr val="000000">
                    <a:alpha val="43137"/>
                  </a:srgbClr>
                </a:outerShdw>
              </a:effectLst>
            </a:endParaRPr>
          </a:p>
          <a:p>
            <a:r>
              <a:rPr lang="en-US" sz="2400" i="1" dirty="0">
                <a:effectLst>
                  <a:outerShdw blurRad="38100" dist="38100" dir="2700000" algn="tl">
                    <a:srgbClr val="000000">
                      <a:alpha val="43137"/>
                    </a:srgbClr>
                  </a:outerShdw>
                </a:effectLst>
              </a:rPr>
              <a:t> </a:t>
            </a:r>
          </a:p>
          <a:p>
            <a:pPr marL="342900" lvl="0" indent="-342900">
              <a:buFont typeface="Arial" panose="020B0604020202020204" pitchFamily="34" charset="0"/>
              <a:buChar char="•"/>
            </a:pPr>
            <a:r>
              <a:rPr lang="en-US" sz="2400" i="1" dirty="0">
                <a:effectLst>
                  <a:outerShdw blurRad="38100" dist="38100" dir="2700000" algn="tl">
                    <a:srgbClr val="000000">
                      <a:alpha val="43137"/>
                    </a:srgbClr>
                  </a:outerShdw>
                </a:effectLst>
              </a:rPr>
              <a:t>The </a:t>
            </a:r>
            <a:r>
              <a:rPr lang="en-US" sz="2400" b="1" i="1" dirty="0">
                <a:solidFill>
                  <a:srgbClr val="00FFFF"/>
                </a:solidFill>
                <a:effectLst>
                  <a:outerShdw blurRad="38100" dist="38100" dir="2700000" algn="tl">
                    <a:srgbClr val="000000">
                      <a:alpha val="43137"/>
                    </a:srgbClr>
                  </a:outerShdw>
                </a:effectLst>
              </a:rPr>
              <a:t>Women's Group</a:t>
            </a:r>
            <a:r>
              <a:rPr lang="en-US" sz="2400" i="1" dirty="0">
                <a:solidFill>
                  <a:srgbClr val="00FFFF"/>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will be meeting over at the Manse (2048 E 14th Street) every </a:t>
            </a:r>
            <a:r>
              <a:rPr lang="en-US" sz="2400" b="1" i="1" dirty="0">
                <a:solidFill>
                  <a:srgbClr val="00FFFF"/>
                </a:solidFill>
                <a:effectLst>
                  <a:outerShdw blurRad="38100" dist="38100" dir="2700000" algn="tl">
                    <a:srgbClr val="000000">
                      <a:alpha val="43137"/>
                    </a:srgbClr>
                  </a:outerShdw>
                </a:effectLst>
              </a:rPr>
              <a:t>Wednesday evening @ 7:30pm</a:t>
            </a:r>
            <a:r>
              <a:rPr lang="en-US" sz="2400" i="1" dirty="0">
                <a:solidFill>
                  <a:srgbClr val="00FFFF"/>
                </a:solidFill>
                <a:effectLst>
                  <a:outerShdw blurRad="38100" dist="38100" dir="2700000" algn="tl">
                    <a:srgbClr val="000000">
                      <a:alpha val="43137"/>
                    </a:srgbClr>
                  </a:outerShdw>
                </a:effectLst>
              </a:rPr>
              <a:t>.</a:t>
            </a:r>
            <a:r>
              <a:rPr lang="en-US" sz="2400" i="1" dirty="0">
                <a:effectLst>
                  <a:outerShdw blurRad="38100" dist="38100" dir="2700000" algn="tl">
                    <a:srgbClr val="000000">
                      <a:alpha val="43137"/>
                    </a:srgbClr>
                  </a:outerShdw>
                </a:effectLst>
              </a:rPr>
              <a:t>  They are currently studying the book of Mark.  For more information, please contact </a:t>
            </a:r>
            <a:r>
              <a:rPr lang="en-US" sz="2400" i="1" dirty="0">
                <a:solidFill>
                  <a:srgbClr val="00FFFF"/>
                </a:solidFill>
                <a:effectLst>
                  <a:outerShdw blurRad="38100" dist="38100" dir="2700000" algn="tl">
                    <a:srgbClr val="000000">
                      <a:alpha val="43137"/>
                    </a:srgbClr>
                  </a:outerShdw>
                </a:effectLst>
              </a:rPr>
              <a:t>Margaret </a:t>
            </a:r>
            <a:r>
              <a:rPr lang="en-US" sz="2400" i="1" dirty="0" err="1">
                <a:solidFill>
                  <a:srgbClr val="00FFFF"/>
                </a:solidFill>
                <a:effectLst>
                  <a:outerShdw blurRad="38100" dist="38100" dir="2700000" algn="tl">
                    <a:srgbClr val="000000">
                      <a:alpha val="43137"/>
                    </a:srgbClr>
                  </a:outerShdw>
                </a:effectLst>
              </a:rPr>
              <a:t>Lesman</a:t>
            </a:r>
            <a:r>
              <a:rPr lang="en-US" sz="2400" i="1" dirty="0">
                <a:solidFill>
                  <a:srgbClr val="00FFFF"/>
                </a:solidFill>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or </a:t>
            </a:r>
            <a:r>
              <a:rPr lang="en-US" sz="2400" i="1" dirty="0">
                <a:solidFill>
                  <a:srgbClr val="00FFFF"/>
                </a:solidFill>
                <a:effectLst>
                  <a:outerShdw blurRad="38100" dist="38100" dir="2700000" algn="tl">
                    <a:srgbClr val="000000">
                      <a:alpha val="43137"/>
                    </a:srgbClr>
                  </a:outerShdw>
                </a:effectLst>
              </a:rPr>
              <a:t>Cara Chin</a:t>
            </a:r>
            <a:r>
              <a:rPr lang="en-US" sz="2400" i="1" dirty="0">
                <a:effectLst>
                  <a:outerShdw blurRad="38100" dist="38100" dir="2700000" algn="tl">
                    <a:srgbClr val="000000">
                      <a:alpha val="43137"/>
                    </a:srgbClr>
                  </a:outerShdw>
                </a:effectLst>
              </a:rPr>
              <a:t>.</a:t>
            </a:r>
            <a:endParaRPr lang="en-US" sz="2200" i="1" dirty="0"/>
          </a:p>
        </p:txBody>
      </p:sp>
    </p:spTree>
    <p:extLst>
      <p:ext uri="{BB962C8B-B14F-4D97-AF65-F5344CB8AC3E}">
        <p14:creationId xmlns:p14="http://schemas.microsoft.com/office/powerpoint/2010/main" val="4278220152"/>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11049000" cy="6858000"/>
          </a:xfrm>
          <a:prstGeom prst="rect">
            <a:avLst/>
          </a:prstGeom>
        </p:spPr>
      </p:pic>
      <p:sp>
        <p:nvSpPr>
          <p:cNvPr id="111618" name="Rectangle 2"/>
          <p:cNvSpPr>
            <a:spLocks noGrp="1" noChangeArrowheads="1"/>
          </p:cNvSpPr>
          <p:nvPr>
            <p:ph type="ctrTitle"/>
          </p:nvPr>
        </p:nvSpPr>
        <p:spPr>
          <a:xfrm>
            <a:off x="571499" y="478083"/>
            <a:ext cx="80772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Call To Worship (Psalm 23) </a:t>
            </a:r>
            <a:br>
              <a:rPr lang="en-US" altLang="en-US" sz="3600" b="0" i="1" dirty="0"/>
            </a:br>
            <a:endParaRPr lang="en-US" altLang="en-US" sz="2000" b="0" i="1" dirty="0">
              <a:solidFill>
                <a:schemeClr val="tx1"/>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6" name="Rectangle 5"/>
          <p:cNvSpPr/>
          <p:nvPr/>
        </p:nvSpPr>
        <p:spPr>
          <a:xfrm>
            <a:off x="516925" y="2151655"/>
            <a:ext cx="8622956" cy="4062651"/>
          </a:xfrm>
          <a:prstGeom prst="rect">
            <a:avLst/>
          </a:prstGeom>
        </p:spPr>
        <p:txBody>
          <a:bodyPr wrap="square">
            <a:spAutoFit/>
          </a:bodyPr>
          <a:lstStyle/>
          <a:p>
            <a:pPr marL="0" marR="0">
              <a:spcBef>
                <a:spcPts val="0"/>
              </a:spcBef>
              <a:spcAft>
                <a:spcPts val="0"/>
              </a:spcAft>
            </a:pPr>
            <a:r>
              <a:rPr lang="en-US" sz="3000"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Your rod and your staff -- they comfort us. </a:t>
            </a:r>
            <a:endParaRPr lang="en-US" sz="30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3000"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You prepare a table before us in the presence of our enemies; </a:t>
            </a:r>
            <a:endParaRPr lang="en-US" sz="30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3000"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3000" b="1" i="1" dirty="0">
                <a:solidFill>
                  <a:srgbClr val="FFFF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You anoint our heads with oil; our cups 	overflow.  Surely goodness and mercy 	shall follow us all the days of our lives, 	and we shall dwell in the house of the 	LORD our whole life long.</a:t>
            </a:r>
            <a:endParaRPr lang="en-US" sz="3000"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 </a:t>
            </a:r>
            <a:endParaRPr lang="en-US" sz="18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523119641"/>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52400" y="2362200"/>
            <a:ext cx="8991600" cy="2585323"/>
          </a:xfrm>
          <a:prstGeom prst="rect">
            <a:avLst/>
          </a:prstGeom>
        </p:spPr>
        <p:txBody>
          <a:bodyPr wrap="square">
            <a:spAutoFit/>
          </a:bodyPr>
          <a:lstStyle/>
          <a:p>
            <a:pPr marL="342900" lvl="0" indent="-342900">
              <a:buFont typeface="Arial" panose="020B0604020202020204" pitchFamily="34" charset="0"/>
              <a:buChar char="•"/>
            </a:pPr>
            <a:r>
              <a:rPr lang="en-US" sz="2800" b="1" i="1" dirty="0"/>
              <a:t>FREE </a:t>
            </a:r>
            <a:r>
              <a:rPr lang="en-US" sz="2800" b="1" i="1" dirty="0">
                <a:solidFill>
                  <a:srgbClr val="FFFF00"/>
                </a:solidFill>
              </a:rPr>
              <a:t>SAT Preparation Courses</a:t>
            </a:r>
            <a:r>
              <a:rPr lang="en-US" sz="2800" b="1" i="1" dirty="0"/>
              <a:t>, </a:t>
            </a:r>
            <a:r>
              <a:rPr lang="en-US" sz="2800" b="1" i="1" dirty="0">
                <a:solidFill>
                  <a:srgbClr val="FFFF00"/>
                </a:solidFill>
              </a:rPr>
              <a:t>5/30 - 6/2 </a:t>
            </a:r>
            <a:r>
              <a:rPr lang="en-US" sz="2800" i="1" dirty="0">
                <a:solidFill>
                  <a:srgbClr val="FFFF00"/>
                </a:solidFill>
              </a:rPr>
              <a:t> </a:t>
            </a:r>
            <a:r>
              <a:rPr lang="en-US" sz="2800" b="1" i="1" dirty="0">
                <a:solidFill>
                  <a:srgbClr val="FFFF00"/>
                </a:solidFill>
              </a:rPr>
              <a:t>4-7pm</a:t>
            </a:r>
            <a:r>
              <a:rPr lang="en-US" sz="2800" b="1" i="1" dirty="0"/>
              <a:t> </a:t>
            </a:r>
            <a:r>
              <a:rPr lang="en-US" sz="2800" i="1" dirty="0"/>
              <a:t>over at the Manse. For more information, please see Pastor Samson and pick up one of the flyers on the back table.  Invite your neighbors/friends and their children.   </a:t>
            </a:r>
          </a:p>
          <a:p>
            <a:pPr marL="342900" lvl="0" indent="-342900">
              <a:buFont typeface="Arial" panose="020B0604020202020204" pitchFamily="34" charset="0"/>
              <a:buChar char="•"/>
            </a:pPr>
            <a:endParaRPr lang="en-US" sz="2200" i="1" dirty="0"/>
          </a:p>
        </p:txBody>
      </p:sp>
    </p:spTree>
    <p:extLst>
      <p:ext uri="{BB962C8B-B14F-4D97-AF65-F5344CB8AC3E}">
        <p14:creationId xmlns:p14="http://schemas.microsoft.com/office/powerpoint/2010/main" val="4204315195"/>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 y="2133600"/>
            <a:ext cx="9141768" cy="6858000"/>
          </a:xfrm>
          <a:prstGeom prst="rect">
            <a:avLst/>
          </a:prstGeom>
        </p:spPr>
      </p:pic>
    </p:spTree>
    <p:extLst>
      <p:ext uri="{BB962C8B-B14F-4D97-AF65-F5344CB8AC3E}">
        <p14:creationId xmlns:p14="http://schemas.microsoft.com/office/powerpoint/2010/main" val="4269254007"/>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800" b="0" i="1" dirty="0">
                <a:solidFill>
                  <a:srgbClr val="FFFF00"/>
                </a:solidFill>
              </a:rPr>
              <a:t>#288 “Spirit of the Living God”  (2X)</a:t>
            </a:r>
          </a:p>
        </p:txBody>
      </p:sp>
      <p:sp>
        <p:nvSpPr>
          <p:cNvPr id="5" name="Rectangle 3"/>
          <p:cNvSpPr txBox="1">
            <a:spLocks noChangeArrowheads="1"/>
          </p:cNvSpPr>
          <p:nvPr/>
        </p:nvSpPr>
        <p:spPr bwMode="auto">
          <a:xfrm>
            <a:off x="419100" y="1981200"/>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b="1" i="1" dirty="0">
                <a:effectLst>
                  <a:outerShdw blurRad="38100" dist="38100" dir="2700000" algn="tl">
                    <a:srgbClr val="000000">
                      <a:alpha val="43137"/>
                    </a:srgbClr>
                  </a:outerShdw>
                </a:effectLst>
              </a:rPr>
              <a:t>Spirit of the Living God, </a:t>
            </a:r>
          </a:p>
          <a:p>
            <a:pPr algn="ctr"/>
            <a:r>
              <a:rPr lang="en-US" b="1" i="1" dirty="0">
                <a:effectLst>
                  <a:outerShdw blurRad="38100" dist="38100" dir="2700000" algn="tl">
                    <a:srgbClr val="000000">
                      <a:alpha val="43137"/>
                    </a:srgbClr>
                  </a:outerShdw>
                </a:effectLst>
              </a:rPr>
              <a:t>Fall afresh on me. </a:t>
            </a:r>
          </a:p>
          <a:p>
            <a:pPr algn="ctr"/>
            <a:r>
              <a:rPr lang="en-US" b="1" i="1" dirty="0">
                <a:effectLst>
                  <a:outerShdw blurRad="38100" dist="38100" dir="2700000" algn="tl">
                    <a:srgbClr val="000000">
                      <a:alpha val="43137"/>
                    </a:srgbClr>
                  </a:outerShdw>
                </a:effectLst>
              </a:rPr>
              <a:t>Spirit of the Living God, </a:t>
            </a:r>
          </a:p>
          <a:p>
            <a:pPr algn="ctr"/>
            <a:r>
              <a:rPr lang="en-US" b="1" i="1" dirty="0">
                <a:effectLst>
                  <a:outerShdw blurRad="38100" dist="38100" dir="2700000" algn="tl">
                    <a:srgbClr val="000000">
                      <a:alpha val="43137"/>
                    </a:srgbClr>
                  </a:outerShdw>
                </a:effectLst>
              </a:rPr>
              <a:t>Fall afresh on me.</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Melt me; Mold me; Fill me; Use me. Spirit of the living God, </a:t>
            </a:r>
          </a:p>
          <a:p>
            <a:pPr algn="ctr"/>
            <a:r>
              <a:rPr lang="en-US" b="1" i="1" dirty="0">
                <a:effectLst>
                  <a:outerShdw blurRad="38100" dist="38100" dir="2700000" algn="tl">
                    <a:srgbClr val="000000">
                      <a:alpha val="43137"/>
                    </a:srgbClr>
                  </a:outerShdw>
                </a:effectLst>
              </a:rPr>
              <a:t>Fall afresh on me.</a:t>
            </a:r>
          </a:p>
          <a:p>
            <a:r>
              <a:rPr lang="en-US" b="1" dirty="0">
                <a:effectLst/>
              </a:rPr>
              <a:t> </a:t>
            </a:r>
            <a:endParaRPr lang="en-US" dirty="0">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37079188"/>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effectLst>
                  <a:outerShdw blurRad="38100" dist="38100" dir="2700000" algn="tl">
                    <a:srgbClr val="000000">
                      <a:alpha val="43137"/>
                    </a:srgbClr>
                  </a:outerShdw>
                </a:effectLst>
              </a:rPr>
              <a:t>Friends, we gather now as one body, joined around this table of LOVE as we bear witness to our risen LORD Jesus Christ.  Here we celebrate God's presence among us, united in Christ's spirit.</a:t>
            </a: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03972066"/>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solidFill>
                  <a:srgbClr val="FFFF00"/>
                </a:solidFill>
                <a:effectLst>
                  <a:outerShdw blurRad="38100" dist="38100" dir="2700000" algn="tl">
                    <a:srgbClr val="000000">
                      <a:alpha val="43137"/>
                    </a:srgbClr>
                  </a:outerShdw>
                </a:effectLst>
              </a:rPr>
              <a:t>We have come to this table of the Heavenly Feast, the joyful celebration of the people of God. Christ invites us to confess our sins and to be baptized in Him, so we may eat this bread of life and drink this cup of our salvation.</a:t>
            </a:r>
            <a:endParaRPr lang="en-US" sz="3000" dirty="0">
              <a:solidFill>
                <a:srgbClr val="FFFF00"/>
              </a:solidFill>
              <a:effectLst>
                <a:outerShdw blurRad="38100" dist="38100" dir="2700000" algn="tl">
                  <a:srgbClr val="000000">
                    <a:alpha val="43137"/>
                  </a:srgbClr>
                </a:outerShdw>
              </a:effectLst>
            </a:endParaRPr>
          </a:p>
          <a:p>
            <a:endParaRPr lang="en-US" sz="2800" b="1" i="1" dirty="0">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527055096"/>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86487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i="1" dirty="0">
                <a:effectLst/>
              </a:rPr>
              <a:t>The Lord be with you. </a:t>
            </a:r>
            <a:r>
              <a:rPr lang="en-US" sz="3000" b="1" i="1" dirty="0">
                <a:solidFill>
                  <a:srgbClr val="FFFF00"/>
                </a:solidFill>
                <a:effectLst/>
              </a:rPr>
              <a:t>And also with you.</a:t>
            </a:r>
            <a:endParaRPr lang="en-US" sz="3000" i="1" dirty="0">
              <a:solidFill>
                <a:srgbClr val="FFFF00"/>
              </a:solidFill>
              <a:effectLst/>
            </a:endParaRPr>
          </a:p>
          <a:p>
            <a:r>
              <a:rPr lang="en-US" sz="3000" i="1" dirty="0">
                <a:effectLst/>
              </a:rPr>
              <a:t>Lift up your hearts. </a:t>
            </a:r>
            <a:r>
              <a:rPr lang="en-US" sz="3000" b="1" i="1" dirty="0">
                <a:solidFill>
                  <a:srgbClr val="FFFF00"/>
                </a:solidFill>
                <a:effectLst/>
              </a:rPr>
              <a:t>We lift them up to the Lord.</a:t>
            </a:r>
            <a:endParaRPr lang="en-US" sz="3000" i="1" dirty="0">
              <a:solidFill>
                <a:srgbClr val="FFFF00"/>
              </a:solidFill>
              <a:effectLst/>
            </a:endParaRPr>
          </a:p>
          <a:p>
            <a:r>
              <a:rPr lang="en-US" sz="3000" i="1" dirty="0">
                <a:effectLst/>
              </a:rPr>
              <a:t>Let us give thanks to the Lord our God.</a:t>
            </a:r>
          </a:p>
          <a:p>
            <a:r>
              <a:rPr lang="en-US" sz="3000" b="1" i="1" dirty="0">
                <a:solidFill>
                  <a:srgbClr val="FFFF00"/>
                </a:solidFill>
                <a:effectLst/>
              </a:rPr>
              <a:t>It is right to give our thanks and praise.</a:t>
            </a:r>
            <a:endParaRPr lang="en-US" sz="3000" i="1" dirty="0">
              <a:solidFill>
                <a:srgbClr val="FFFF00"/>
              </a:solidFill>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74683329"/>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29630" y="1695536"/>
            <a:ext cx="88011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solidFill>
                  <a:srgbClr val="FFFF00"/>
                </a:solidFill>
                <a:effectLst>
                  <a:outerShdw blurRad="38100" dist="38100" dir="2700000" algn="tl">
                    <a:srgbClr val="000000">
                      <a:alpha val="43137"/>
                    </a:srgbClr>
                  </a:outerShdw>
                </a:effectLst>
              </a:rPr>
              <a:t>By your life-giving Spirit, you have renewed us and re-created us.  We’ve called upon your name and you’ve heard us. Therefore we join our voices with saints and angels and all the faithful of every time and place singing:</a:t>
            </a:r>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295861284"/>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0" y="1828800"/>
            <a:ext cx="944777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solidFill>
                  <a:srgbClr val="FFFF00"/>
                </a:solidFill>
                <a:effectLst>
                  <a:outerShdw blurRad="38100" dist="38100" dir="2700000" algn="tl">
                    <a:srgbClr val="000000">
                      <a:alpha val="43137"/>
                    </a:srgbClr>
                  </a:outerShdw>
                </a:effectLst>
              </a:rPr>
              <a:t>Holy, Holy, Holy Lord, </a:t>
            </a:r>
          </a:p>
          <a:p>
            <a:r>
              <a:rPr lang="en-US" sz="3000" b="1" i="1" dirty="0">
                <a:solidFill>
                  <a:srgbClr val="FFFF00"/>
                </a:solidFill>
                <a:effectLst>
                  <a:outerShdw blurRad="38100" dist="38100" dir="2700000" algn="tl">
                    <a:srgbClr val="000000">
                      <a:alpha val="43137"/>
                    </a:srgbClr>
                  </a:outerShdw>
                </a:effectLst>
              </a:rPr>
              <a:t>God of power and might,</a:t>
            </a:r>
          </a:p>
          <a:p>
            <a:r>
              <a:rPr lang="en-US" sz="3000" b="1" i="1" dirty="0">
                <a:solidFill>
                  <a:srgbClr val="FFFF00"/>
                </a:solidFill>
                <a:effectLst>
                  <a:outerShdw blurRad="38100" dist="38100" dir="2700000" algn="tl">
                    <a:srgbClr val="000000">
                      <a:alpha val="43137"/>
                    </a:srgbClr>
                  </a:outerShdw>
                </a:effectLst>
              </a:rPr>
              <a:t>Heaven and earth are full of your glory.</a:t>
            </a:r>
          </a:p>
          <a:p>
            <a:r>
              <a:rPr lang="en-US" sz="3000" b="1" i="1" dirty="0">
                <a:solidFill>
                  <a:srgbClr val="FFFF00"/>
                </a:solidFill>
                <a:effectLst>
                  <a:outerShdw blurRad="38100" dist="38100" dir="2700000" algn="tl">
                    <a:srgbClr val="000000">
                      <a:alpha val="43137"/>
                    </a:srgbClr>
                  </a:outerShdw>
                </a:effectLst>
              </a:rPr>
              <a:t>Hosanna in the highest. </a:t>
            </a:r>
          </a:p>
          <a:p>
            <a:r>
              <a:rPr lang="en-US" sz="3000" b="1" i="1" dirty="0">
                <a:solidFill>
                  <a:srgbClr val="FFFF00"/>
                </a:solidFill>
                <a:effectLst>
                  <a:outerShdw blurRad="38100" dist="38100" dir="2700000" algn="tl">
                    <a:srgbClr val="000000">
                      <a:alpha val="43137"/>
                    </a:srgbClr>
                  </a:outerShdw>
                </a:effectLst>
              </a:rPr>
              <a:t>Blessed is he who comes in the name of the Lord. </a:t>
            </a:r>
          </a:p>
          <a:p>
            <a:r>
              <a:rPr lang="en-US" sz="3000" b="1" i="1" dirty="0">
                <a:solidFill>
                  <a:srgbClr val="FFFF00"/>
                </a:solidFill>
                <a:effectLst>
                  <a:outerShdw blurRad="38100" dist="38100" dir="2700000" algn="tl">
                    <a:srgbClr val="000000">
                      <a:alpha val="43137"/>
                    </a:srgbClr>
                  </a:outerShdw>
                </a:effectLst>
              </a:rPr>
              <a:t>Hosanna in the highest.</a:t>
            </a: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4905723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20482" name="Rectangle 2"/>
          <p:cNvSpPr>
            <a:spLocks noGrp="1" noChangeArrowheads="1"/>
          </p:cNvSpPr>
          <p:nvPr>
            <p:ph type="ctrTitle"/>
          </p:nvPr>
        </p:nvSpPr>
        <p:spPr>
          <a:xfrm>
            <a:off x="457200" y="304800"/>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chemeClr val="tx1"/>
                </a:solidFill>
                <a:effectLst>
                  <a:outerShdw blurRad="38100" dist="38100" dir="2700000" algn="tl">
                    <a:srgbClr val="000000">
                      <a:alpha val="43137"/>
                    </a:srgbClr>
                  </a:outerShdw>
                </a:effectLst>
              </a:rPr>
              <a:t>#504</a:t>
            </a:r>
            <a:r>
              <a:rPr lang="en-US" altLang="en-US" sz="2800" i="1" dirty="0">
                <a:solidFill>
                  <a:schemeClr val="tx1"/>
                </a:solidFill>
                <a:effectLst>
                  <a:outerShdw blurRad="38100" dist="38100" dir="2700000" algn="tl">
                    <a:srgbClr val="000000">
                      <a:alpha val="43137"/>
                    </a:srgbClr>
                  </a:outerShdw>
                </a:effectLst>
              </a:rPr>
              <a:t> </a:t>
            </a:r>
            <a:r>
              <a:rPr lang="en-US" sz="2800" i="1" dirty="0">
                <a:solidFill>
                  <a:schemeClr val="tx1"/>
                </a:solidFill>
                <a:effectLst>
                  <a:outerShdw blurRad="38100" dist="38100" dir="2700000" algn="tl">
                    <a:srgbClr val="000000">
                      <a:alpha val="43137"/>
                    </a:srgbClr>
                  </a:outerShdw>
                </a:effectLst>
              </a:rPr>
              <a:t>“We Come as Guest Invited”</a:t>
            </a:r>
            <a:endParaRPr lang="en-US" altLang="en-US" sz="2800" b="0" i="1"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56474" y="1447800"/>
            <a:ext cx="8915400" cy="1752600"/>
          </a:xfrm>
        </p:spPr>
        <p:txBody>
          <a:bodyPr/>
          <a:lstStyle/>
          <a:p>
            <a:pPr algn="ctr"/>
            <a:r>
              <a:rPr lang="en-US" sz="3600" b="1" i="1" dirty="0">
                <a:solidFill>
                  <a:srgbClr val="FFFF00"/>
                </a:solidFill>
              </a:rPr>
              <a:t>We come as guests invited</a:t>
            </a:r>
            <a:br>
              <a:rPr lang="en-US" sz="3600" b="1" i="1" dirty="0">
                <a:solidFill>
                  <a:srgbClr val="FFFF00"/>
                </a:solidFill>
              </a:rPr>
            </a:br>
            <a:r>
              <a:rPr lang="en-US" sz="3600" b="1" i="1" dirty="0">
                <a:solidFill>
                  <a:srgbClr val="FFFF00"/>
                </a:solidFill>
              </a:rPr>
              <a:t>when Jesus bids us dine,</a:t>
            </a:r>
            <a:br>
              <a:rPr lang="en-US" sz="3600" b="1" i="1" dirty="0">
                <a:solidFill>
                  <a:srgbClr val="FFFF00"/>
                </a:solidFill>
              </a:rPr>
            </a:br>
            <a:r>
              <a:rPr lang="en-US" sz="3600" b="1" i="1" dirty="0">
                <a:solidFill>
                  <a:srgbClr val="FFFF00"/>
                </a:solidFill>
              </a:rPr>
              <a:t>his friends on earth united</a:t>
            </a:r>
            <a:br>
              <a:rPr lang="en-US" sz="3600" b="1" i="1" dirty="0">
                <a:solidFill>
                  <a:srgbClr val="FFFF00"/>
                </a:solidFill>
              </a:rPr>
            </a:br>
            <a:r>
              <a:rPr lang="en-US" sz="3600" b="1" i="1" dirty="0">
                <a:solidFill>
                  <a:srgbClr val="FFFF00"/>
                </a:solidFill>
              </a:rPr>
              <a:t>to share the bread and wine;</a:t>
            </a:r>
            <a:br>
              <a:rPr lang="en-US" sz="3600" b="1" i="1" dirty="0">
                <a:solidFill>
                  <a:srgbClr val="FFFF00"/>
                </a:solidFill>
              </a:rPr>
            </a:br>
            <a:r>
              <a:rPr lang="en-US" sz="3600" b="1" i="1" dirty="0">
                <a:solidFill>
                  <a:srgbClr val="FFFF00"/>
                </a:solidFill>
              </a:rPr>
              <a:t>the bread of life is broken;</a:t>
            </a:r>
            <a:br>
              <a:rPr lang="en-US" sz="3600" b="1" i="1" dirty="0">
                <a:solidFill>
                  <a:srgbClr val="FFFF00"/>
                </a:solidFill>
              </a:rPr>
            </a:br>
            <a:r>
              <a:rPr lang="en-US" sz="3600" b="1" i="1" dirty="0">
                <a:solidFill>
                  <a:srgbClr val="FFFF00"/>
                </a:solidFill>
              </a:rPr>
              <a:t>the wine is freely poured</a:t>
            </a:r>
            <a:br>
              <a:rPr lang="en-US" sz="3600" b="1" i="1" dirty="0">
                <a:solidFill>
                  <a:srgbClr val="FFFF00"/>
                </a:solidFill>
              </a:rPr>
            </a:br>
            <a:r>
              <a:rPr lang="en-US" sz="3600" b="1" i="1" dirty="0">
                <a:solidFill>
                  <a:srgbClr val="FFFF00"/>
                </a:solidFill>
              </a:rPr>
              <a:t>for us, in solemn token</a:t>
            </a:r>
            <a:br>
              <a:rPr lang="en-US" sz="3600" b="1" i="1" dirty="0">
                <a:solidFill>
                  <a:srgbClr val="FFFF00"/>
                </a:solidFill>
              </a:rPr>
            </a:br>
            <a:r>
              <a:rPr lang="en-US" sz="3600" b="1" i="1" dirty="0">
                <a:solidFill>
                  <a:srgbClr val="FFFF00"/>
                </a:solidFill>
              </a:rPr>
              <a:t>of Christ our dying Lord.</a:t>
            </a:r>
          </a:p>
        </p:txBody>
      </p:sp>
    </p:spTree>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60525"/>
            <a:ext cx="8229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outerShdw blurRad="38100" dist="38100" dir="2700000" algn="tl">
                    <a:srgbClr val="000000">
                      <a:alpha val="43137"/>
                    </a:srgbClr>
                  </a:outerShdw>
                </a:effectLst>
              </a:rPr>
              <a:t>We give you thanks that you have made us one with him as he is one with you and the Holy Spirit.</a:t>
            </a:r>
          </a:p>
          <a:p>
            <a:r>
              <a:rPr lang="en-US" sz="2800" i="1" dirty="0">
                <a:effectLst>
                  <a:outerShdw blurRad="38100" dist="38100" dir="2700000" algn="tl">
                    <a:srgbClr val="000000">
                      <a:alpha val="43137"/>
                    </a:srgbClr>
                  </a:outerShdw>
                </a:effectLst>
              </a:rPr>
              <a:t>With thanksgiving, we remember how Jesus took bread, blessed and broke it, and gave it to his disciples, saying, </a:t>
            </a:r>
            <a:r>
              <a:rPr lang="en-US" sz="2800" b="1" i="1" dirty="0">
                <a:solidFill>
                  <a:srgbClr val="4AE8E8"/>
                </a:solidFill>
                <a:effectLst>
                  <a:outerShdw blurRad="38100" dist="38100" dir="2700000" algn="tl">
                    <a:srgbClr val="000000">
                      <a:alpha val="43137"/>
                    </a:srgbClr>
                  </a:outerShdw>
                </a:effectLst>
              </a:rPr>
              <a:t>this is my body, given for you.</a:t>
            </a:r>
          </a:p>
          <a:p>
            <a:r>
              <a:rPr lang="en-US" sz="2800" i="1" dirty="0">
                <a:effectLst>
                  <a:outerShdw blurRad="38100" dist="38100" dir="2700000" algn="tl">
                    <a:srgbClr val="000000">
                      <a:alpha val="43137"/>
                    </a:srgbClr>
                  </a:outerShdw>
                </a:effectLst>
              </a:rPr>
              <a:t>In the same way, he took the cup, saying, </a:t>
            </a:r>
          </a:p>
          <a:p>
            <a:r>
              <a:rPr lang="en-US" sz="2800" b="1" i="1" dirty="0">
                <a:solidFill>
                  <a:srgbClr val="4AE8E8"/>
                </a:solidFill>
                <a:effectLst>
                  <a:outerShdw blurRad="38100" dist="38100" dir="2700000" algn="tl">
                    <a:srgbClr val="000000">
                      <a:alpha val="43137"/>
                    </a:srgbClr>
                  </a:outerShdw>
                </a:effectLst>
              </a:rPr>
              <a:t>this is the new covenant sealed in my blood.  </a:t>
            </a:r>
          </a:p>
          <a:p>
            <a:r>
              <a:rPr lang="en-US" sz="2800" b="1" i="1" dirty="0">
                <a:solidFill>
                  <a:srgbClr val="4AE8E8"/>
                </a:solidFill>
                <a:effectLst>
                  <a:outerShdw blurRad="38100" dist="38100" dir="2700000" algn="tl">
                    <a:srgbClr val="000000">
                      <a:alpha val="43137"/>
                    </a:srgbClr>
                  </a:outerShdw>
                </a:effectLst>
              </a:rPr>
              <a:t>Do this, in remembrance of me.</a:t>
            </a: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846146710"/>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60525"/>
            <a:ext cx="7848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solidFill>
                  <a:srgbClr val="FFFF00"/>
                </a:solidFill>
                <a:effectLst/>
              </a:rPr>
              <a:t>With thanks and praise we offer ourselves to you, O God. </a:t>
            </a:r>
          </a:p>
          <a:p>
            <a:r>
              <a:rPr lang="en-US" sz="3000" b="1" i="1" dirty="0">
                <a:solidFill>
                  <a:srgbClr val="FFFF00"/>
                </a:solidFill>
                <a:effectLst/>
              </a:rPr>
              <a:t>Sharing this holy meal, remembering Christ’s dying and rising, and praying: Come Lord Jesus!</a:t>
            </a:r>
            <a:endParaRPr lang="en-US" sz="3000" dirty="0">
              <a:solidFill>
                <a:srgbClr val="FFFF00"/>
              </a:solidFill>
              <a:effectLst/>
            </a:endParaRPr>
          </a:p>
          <a:p>
            <a:r>
              <a:rPr lang="en-US" sz="3000" b="1" i="1" dirty="0">
                <a:solidFill>
                  <a:srgbClr val="FFFF00"/>
                </a:solidFill>
                <a:effectLst/>
              </a:rPr>
              <a:t>Christ has died, Christ is risen, </a:t>
            </a:r>
          </a:p>
          <a:p>
            <a:r>
              <a:rPr lang="en-US" sz="3000" b="1" i="1" dirty="0">
                <a:solidFill>
                  <a:srgbClr val="FFFF00"/>
                </a:solidFill>
                <a:effectLst/>
              </a:rPr>
              <a:t>Christ will come again.</a:t>
            </a:r>
            <a:endParaRPr lang="en-US" sz="3000" dirty="0">
              <a:solidFill>
                <a:srgbClr val="FFFF00"/>
              </a:solidFill>
              <a:effectLst/>
            </a:endParaRPr>
          </a:p>
          <a:p>
            <a:endParaRPr lang="en-US" sz="2800" b="1" i="1" dirty="0">
              <a:solidFill>
                <a:srgbClr val="4AE8E8"/>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799266141"/>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60525"/>
            <a:ext cx="81534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effectLst>
                  <a:outerShdw blurRad="38100" dist="38100" dir="2700000" algn="tl">
                    <a:srgbClr val="000000">
                      <a:alpha val="43137"/>
                    </a:srgbClr>
                  </a:outerShdw>
                </a:effectLst>
              </a:rPr>
              <a:t>Jesus said, "I am the bread of life. They who come to me shall never hunger; they who believe in me shall never thirst." These are the gift of God for the people of God.</a:t>
            </a:r>
          </a:p>
          <a:p>
            <a:endParaRPr lang="en-US" sz="3000" dirty="0">
              <a:solidFill>
                <a:srgbClr val="FFFF00"/>
              </a:solidFill>
              <a:effectLst/>
            </a:endParaRPr>
          </a:p>
          <a:p>
            <a:endParaRPr lang="en-US" sz="2800" b="1" i="1" dirty="0">
              <a:solidFill>
                <a:srgbClr val="4AE8E8"/>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019108279"/>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0151"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282146" y="1600200"/>
            <a:ext cx="8404654"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endParaRPr lang="en-US" sz="2800" b="1" i="1" dirty="0">
              <a:effectLst>
                <a:outerShdw blurRad="38100" dist="38100" dir="2700000" algn="tl">
                  <a:srgbClr val="000000">
                    <a:alpha val="43137"/>
                  </a:srgbClr>
                </a:outerShdw>
              </a:effectLst>
            </a:endParaRPr>
          </a:p>
          <a:p>
            <a:r>
              <a:rPr lang="en-US" sz="2800" b="1" i="1" dirty="0">
                <a:solidFill>
                  <a:srgbClr val="00FFFF"/>
                </a:solidFill>
                <a:effectLst/>
              </a:rPr>
              <a:t> </a:t>
            </a:r>
            <a:endParaRPr lang="en-US" sz="2800" dirty="0">
              <a:solidFill>
                <a:srgbClr val="00FFFF"/>
              </a:solidFill>
              <a:effectLst/>
            </a:endParaRPr>
          </a:p>
          <a:p>
            <a:r>
              <a:rPr lang="en-US" b="1" i="1" dirty="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b="1" i="1" dirty="0">
                <a:solidFill>
                  <a:srgbClr val="FFFF00"/>
                </a:solidFill>
                <a:effectLst>
                  <a:outerShdw blurRad="38100" dist="38100" dir="2700000" algn="tl">
                    <a:srgbClr val="000000">
                      <a:alpha val="43137"/>
                    </a:srgbClr>
                  </a:outerShdw>
                </a:effectLst>
              </a:rPr>
              <a:t> </a:t>
            </a:r>
          </a:p>
        </p:txBody>
      </p:sp>
      <p:pic>
        <p:nvPicPr>
          <p:cNvPr id="3074"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58137"/>
            <a:ext cx="5786276" cy="2835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819400"/>
            <a:ext cx="4114800" cy="4114800"/>
          </a:xfrm>
          <a:prstGeom prst="rect">
            <a:avLst/>
          </a:prstGeom>
        </p:spPr>
      </p:pic>
    </p:spTree>
    <p:extLst>
      <p:ext uri="{BB962C8B-B14F-4D97-AF65-F5344CB8AC3E}">
        <p14:creationId xmlns:p14="http://schemas.microsoft.com/office/powerpoint/2010/main" val="685490037"/>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345989" y="1752600"/>
            <a:ext cx="851174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solidFill>
                  <a:srgbClr val="FFFF00"/>
                </a:solidFill>
                <a:effectLst>
                  <a:outerShdw blurRad="38100" dist="38100" dir="2700000" algn="tl">
                    <a:srgbClr val="000000">
                      <a:alpha val="43137"/>
                    </a:srgbClr>
                  </a:outerShdw>
                </a:effectLst>
              </a:rPr>
              <a:t>Lord Jesus Christ, fill us with your dreams and your vision of that glorious day when you shall come once again.  Empower us with your Spirit to be the fellowship of believers whom you have called us to be, proclaiming your witness and presence into the world.  </a:t>
            </a:r>
          </a:p>
          <a:p>
            <a:endParaRPr lang="en-US" sz="2800" b="1" dirty="0">
              <a:solidFill>
                <a:srgbClr val="FFFF00"/>
              </a:solidFill>
              <a:effectLst/>
            </a:endParaRPr>
          </a:p>
          <a:p>
            <a:endParaRPr lang="en-US" sz="2800" b="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344221303"/>
      </p:ext>
    </p:extLst>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345989" y="1752600"/>
            <a:ext cx="851174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b="1" i="1" dirty="0">
                <a:solidFill>
                  <a:srgbClr val="FFFF00"/>
                </a:solidFill>
                <a:effectLst>
                  <a:outerShdw blurRad="38100" dist="38100" dir="2700000" algn="tl">
                    <a:srgbClr val="000000">
                      <a:alpha val="43137"/>
                    </a:srgbClr>
                  </a:outerShdw>
                </a:effectLst>
              </a:rPr>
              <a:t>Send us out now into the world.  </a:t>
            </a:r>
          </a:p>
          <a:p>
            <a:r>
              <a:rPr lang="en-US" sz="3000" b="1" i="1" dirty="0">
                <a:solidFill>
                  <a:srgbClr val="FFFF00"/>
                </a:solidFill>
                <a:effectLst>
                  <a:outerShdw blurRad="38100" dist="38100" dir="2700000" algn="tl">
                    <a:srgbClr val="000000">
                      <a:alpha val="43137"/>
                    </a:srgbClr>
                  </a:outerShdw>
                </a:effectLst>
              </a:rPr>
              <a:t>Teach us how to serve others, </a:t>
            </a:r>
          </a:p>
          <a:p>
            <a:r>
              <a:rPr lang="en-US" sz="3000" b="1" i="1" dirty="0">
                <a:solidFill>
                  <a:srgbClr val="FFFF00"/>
                </a:solidFill>
                <a:effectLst>
                  <a:outerShdw blurRad="38100" dist="38100" dir="2700000" algn="tl">
                    <a:srgbClr val="000000">
                      <a:alpha val="43137"/>
                    </a:srgbClr>
                  </a:outerShdw>
                </a:effectLst>
              </a:rPr>
              <a:t>as Christ has demonstrated to us.</a:t>
            </a:r>
          </a:p>
          <a:p>
            <a:r>
              <a:rPr lang="en-US" sz="3000" b="1" i="1" dirty="0">
                <a:solidFill>
                  <a:srgbClr val="FFFF00"/>
                </a:solidFill>
                <a:effectLst>
                  <a:outerShdw blurRad="38100" dist="38100" dir="2700000" algn="tl">
                    <a:srgbClr val="000000">
                      <a:alpha val="43137"/>
                    </a:srgbClr>
                  </a:outerShdw>
                </a:effectLst>
              </a:rPr>
              <a:t>Through Christ, with Christ, in Christ, in the unity of the Holy Spirit, all glory and honor are yours, Almighty God, now and forever, Amen. </a:t>
            </a: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dirty="0">
              <a:solidFill>
                <a:srgbClr val="FFFF00"/>
              </a:solidFill>
              <a:effectLst/>
            </a:endParaRPr>
          </a:p>
          <a:p>
            <a:endParaRPr lang="en-US" sz="2800" b="1"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47991580"/>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2363081561"/>
      </p:ext>
    </p:extLst>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34" y="0"/>
            <a:ext cx="9242834" cy="7010400"/>
          </a:xfrm>
          <a:prstGeom prst="rect">
            <a:avLst/>
          </a:prstGeom>
        </p:spPr>
      </p:pic>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 name="Rectangle 2"/>
          <p:cNvSpPr txBox="1">
            <a:spLocks noChangeArrowheads="1"/>
          </p:cNvSpPr>
          <p:nvPr/>
        </p:nvSpPr>
        <p:spPr bwMode="auto">
          <a:xfrm>
            <a:off x="990600" y="457200"/>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a:solidFill>
                  <a:srgbClr val="00FFFF"/>
                </a:solidFill>
                <a:cs typeface="Times New Roman" pitchFamily="18" charset="0"/>
              </a:rPr>
              <a:t>Sending Hymn</a:t>
            </a:r>
            <a:br>
              <a:rPr lang="en-US" altLang="en-US" sz="3600" b="0" i="1" u="sng" kern="0">
                <a:solidFill>
                  <a:srgbClr val="FFFF00"/>
                </a:solidFill>
                <a:cs typeface="Times New Roman" pitchFamily="18" charset="0"/>
              </a:rPr>
            </a:br>
            <a:r>
              <a:rPr lang="en-US" altLang="en-US" sz="3200" b="0" i="1" kern="0">
                <a:solidFill>
                  <a:schemeClr val="tx1"/>
                </a:solidFill>
              </a:rPr>
              <a:t># 733 </a:t>
            </a:r>
            <a:r>
              <a:rPr lang="en-US" altLang="en-US" sz="2800" b="0" i="1" kern="0">
                <a:solidFill>
                  <a:schemeClr val="tx1"/>
                </a:solidFill>
              </a:rPr>
              <a:t>“We Are All One in Mission”</a:t>
            </a:r>
            <a:endParaRPr lang="en-US" altLang="en-US" sz="2800" b="0" i="1" kern="0" dirty="0">
              <a:solidFill>
                <a:schemeClr val="tx1"/>
              </a:solidFill>
            </a:endParaRPr>
          </a:p>
        </p:txBody>
      </p:sp>
      <p:sp>
        <p:nvSpPr>
          <p:cNvPr id="10" name="Rectangle 9"/>
          <p:cNvSpPr/>
          <p:nvPr/>
        </p:nvSpPr>
        <p:spPr>
          <a:xfrm>
            <a:off x="76200" y="1676400"/>
            <a:ext cx="8915400" cy="4278094"/>
          </a:xfrm>
          <a:prstGeom prst="rect">
            <a:avLst/>
          </a:prstGeom>
        </p:spPr>
        <p:txBody>
          <a:bodyPr wrap="square">
            <a:spAutoFit/>
          </a:bodyPr>
          <a:lstStyle/>
          <a:p>
            <a:pPr algn="ctr"/>
            <a:r>
              <a:rPr lang="en-US" sz="3400" b="1" i="1" dirty="0">
                <a:solidFill>
                  <a:srgbClr val="FFFF00"/>
                </a:solidFill>
                <a:effectLst>
                  <a:outerShdw blurRad="38100" dist="38100" dir="2700000" algn="tl">
                    <a:srgbClr val="000000">
                      <a:alpha val="43137"/>
                    </a:srgbClr>
                  </a:outerShdw>
                </a:effectLst>
              </a:rPr>
              <a:t>We all are one in mission;</a:t>
            </a:r>
            <a:br>
              <a:rPr lang="en-US" sz="3400" b="1" i="1" dirty="0">
                <a:solidFill>
                  <a:srgbClr val="FFFF00"/>
                </a:solidFill>
                <a:effectLst>
                  <a:outerShdw blurRad="38100" dist="38100" dir="2700000" algn="tl">
                    <a:srgbClr val="000000">
                      <a:alpha val="43137"/>
                    </a:srgbClr>
                  </a:outerShdw>
                </a:effectLst>
              </a:rPr>
            </a:br>
            <a:r>
              <a:rPr lang="en-US" sz="3400" b="1" i="1" dirty="0">
                <a:solidFill>
                  <a:srgbClr val="FFFF00"/>
                </a:solidFill>
                <a:effectLst>
                  <a:outerShdw blurRad="38100" dist="38100" dir="2700000" algn="tl">
                    <a:srgbClr val="000000">
                      <a:alpha val="43137"/>
                    </a:srgbClr>
                  </a:outerShdw>
                </a:effectLst>
              </a:rPr>
              <a:t>we all are one in call,</a:t>
            </a:r>
            <a:br>
              <a:rPr lang="en-US" sz="3400" b="1" i="1" dirty="0">
                <a:solidFill>
                  <a:srgbClr val="FFFF00"/>
                </a:solidFill>
                <a:effectLst>
                  <a:outerShdw blurRad="38100" dist="38100" dir="2700000" algn="tl">
                    <a:srgbClr val="000000">
                      <a:alpha val="43137"/>
                    </a:srgbClr>
                  </a:outerShdw>
                </a:effectLst>
              </a:rPr>
            </a:br>
            <a:r>
              <a:rPr lang="en-US" sz="3400" b="1" i="1" dirty="0">
                <a:solidFill>
                  <a:srgbClr val="FFFF00"/>
                </a:solidFill>
                <a:effectLst>
                  <a:outerShdw blurRad="38100" dist="38100" dir="2700000" algn="tl">
                    <a:srgbClr val="000000">
                      <a:alpha val="43137"/>
                    </a:srgbClr>
                  </a:outerShdw>
                </a:effectLst>
              </a:rPr>
              <a:t>our varied gifts united</a:t>
            </a:r>
            <a:br>
              <a:rPr lang="en-US" sz="3400" b="1" i="1" dirty="0">
                <a:solidFill>
                  <a:srgbClr val="FFFF00"/>
                </a:solidFill>
                <a:effectLst>
                  <a:outerShdw blurRad="38100" dist="38100" dir="2700000" algn="tl">
                    <a:srgbClr val="000000">
                      <a:alpha val="43137"/>
                    </a:srgbClr>
                  </a:outerShdw>
                </a:effectLst>
              </a:rPr>
            </a:br>
            <a:r>
              <a:rPr lang="en-US" sz="3400" b="1" i="1" dirty="0">
                <a:solidFill>
                  <a:srgbClr val="FFFF00"/>
                </a:solidFill>
                <a:effectLst>
                  <a:outerShdw blurRad="38100" dist="38100" dir="2700000" algn="tl">
                    <a:srgbClr val="000000">
                      <a:alpha val="43137"/>
                    </a:srgbClr>
                  </a:outerShdw>
                </a:effectLst>
              </a:rPr>
              <a:t>by Christ, the Lord of all.</a:t>
            </a:r>
            <a:br>
              <a:rPr lang="en-US" sz="3400" b="1" i="1" dirty="0">
                <a:solidFill>
                  <a:srgbClr val="FFFF00"/>
                </a:solidFill>
                <a:effectLst>
                  <a:outerShdw blurRad="38100" dist="38100" dir="2700000" algn="tl">
                    <a:srgbClr val="000000">
                      <a:alpha val="43137"/>
                    </a:srgbClr>
                  </a:outerShdw>
                </a:effectLst>
              </a:rPr>
            </a:br>
            <a:r>
              <a:rPr lang="en-US" sz="3400" b="1" i="1" dirty="0">
                <a:solidFill>
                  <a:srgbClr val="FFFF00"/>
                </a:solidFill>
                <a:effectLst>
                  <a:outerShdw blurRad="38100" dist="38100" dir="2700000" algn="tl">
                    <a:srgbClr val="000000">
                      <a:alpha val="43137"/>
                    </a:srgbClr>
                  </a:outerShdw>
                </a:effectLst>
              </a:rPr>
              <a:t>A single, great commission</a:t>
            </a:r>
            <a:br>
              <a:rPr lang="en-US" sz="3400" b="1" i="1" dirty="0">
                <a:solidFill>
                  <a:srgbClr val="FFFF00"/>
                </a:solidFill>
                <a:effectLst>
                  <a:outerShdw blurRad="38100" dist="38100" dir="2700000" algn="tl">
                    <a:srgbClr val="000000">
                      <a:alpha val="43137"/>
                    </a:srgbClr>
                  </a:outerShdw>
                </a:effectLst>
              </a:rPr>
            </a:br>
            <a:r>
              <a:rPr lang="en-US" sz="3400" b="1" i="1" dirty="0">
                <a:solidFill>
                  <a:srgbClr val="FFFF00"/>
                </a:solidFill>
                <a:effectLst>
                  <a:outerShdw blurRad="38100" dist="38100" dir="2700000" algn="tl">
                    <a:srgbClr val="000000">
                      <a:alpha val="43137"/>
                    </a:srgbClr>
                  </a:outerShdw>
                </a:effectLst>
              </a:rPr>
              <a:t>compels us from above</a:t>
            </a:r>
            <a:br>
              <a:rPr lang="en-US" sz="3400" b="1" i="1" dirty="0">
                <a:solidFill>
                  <a:srgbClr val="FFFF00"/>
                </a:solidFill>
                <a:effectLst>
                  <a:outerShdw blurRad="38100" dist="38100" dir="2700000" algn="tl">
                    <a:srgbClr val="000000">
                      <a:alpha val="43137"/>
                    </a:srgbClr>
                  </a:outerShdw>
                </a:effectLst>
              </a:rPr>
            </a:br>
            <a:r>
              <a:rPr lang="en-US" sz="3400" b="1" i="1" dirty="0">
                <a:solidFill>
                  <a:srgbClr val="FFFF00"/>
                </a:solidFill>
                <a:effectLst>
                  <a:outerShdw blurRad="38100" dist="38100" dir="2700000" algn="tl">
                    <a:srgbClr val="000000">
                      <a:alpha val="43137"/>
                    </a:srgbClr>
                  </a:outerShdw>
                </a:effectLst>
              </a:rPr>
              <a:t>to plan and work together</a:t>
            </a:r>
            <a:br>
              <a:rPr lang="en-US" sz="3400" b="1" i="1" dirty="0">
                <a:solidFill>
                  <a:srgbClr val="FFFF00"/>
                </a:solidFill>
                <a:effectLst>
                  <a:outerShdw blurRad="38100" dist="38100" dir="2700000" algn="tl">
                    <a:srgbClr val="000000">
                      <a:alpha val="43137"/>
                    </a:srgbClr>
                  </a:outerShdw>
                </a:effectLst>
              </a:rPr>
            </a:br>
            <a:r>
              <a:rPr lang="en-US" sz="3400" b="1" i="1" dirty="0">
                <a:solidFill>
                  <a:srgbClr val="FFFF00"/>
                </a:solidFill>
                <a:effectLst>
                  <a:outerShdw blurRad="38100" dist="38100" dir="2700000" algn="tl">
                    <a:srgbClr val="000000">
                      <a:alpha val="43137"/>
                    </a:srgbClr>
                  </a:outerShdw>
                </a:effectLst>
              </a:rPr>
              <a:t>that all may know Christ’s love.</a:t>
            </a:r>
          </a:p>
        </p:txBody>
      </p:sp>
    </p:spTree>
    <p:extLst>
      <p:ext uri="{BB962C8B-B14F-4D97-AF65-F5344CB8AC3E}">
        <p14:creationId xmlns:p14="http://schemas.microsoft.com/office/powerpoint/2010/main" val="3309957828"/>
      </p:ext>
    </p:extLst>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34" y="0"/>
            <a:ext cx="9242834" cy="7010400"/>
          </a:xfrm>
          <a:prstGeom prst="rect">
            <a:avLst/>
          </a:prstGeom>
        </p:spPr>
      </p:pic>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 name="Rectangle 2"/>
          <p:cNvSpPr txBox="1">
            <a:spLocks noChangeArrowheads="1"/>
          </p:cNvSpPr>
          <p:nvPr/>
        </p:nvSpPr>
        <p:spPr bwMode="auto">
          <a:xfrm>
            <a:off x="990600" y="457200"/>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a:solidFill>
                  <a:srgbClr val="00FFFF"/>
                </a:solidFill>
                <a:cs typeface="Times New Roman" pitchFamily="18" charset="0"/>
              </a:rPr>
              <a:t>Sending Hymn</a:t>
            </a:r>
            <a:br>
              <a:rPr lang="en-US" altLang="en-US" sz="3600" b="0" i="1" u="sng" kern="0">
                <a:solidFill>
                  <a:srgbClr val="FFFF00"/>
                </a:solidFill>
                <a:cs typeface="Times New Roman" pitchFamily="18" charset="0"/>
              </a:rPr>
            </a:br>
            <a:r>
              <a:rPr lang="en-US" altLang="en-US" sz="3200" b="0" i="1" kern="0">
                <a:solidFill>
                  <a:schemeClr val="tx1"/>
                </a:solidFill>
              </a:rPr>
              <a:t># 733 </a:t>
            </a:r>
            <a:r>
              <a:rPr lang="en-US" altLang="en-US" sz="2800" b="0" i="1" kern="0">
                <a:solidFill>
                  <a:schemeClr val="tx1"/>
                </a:solidFill>
              </a:rPr>
              <a:t>“We Are All One in Mission”</a:t>
            </a:r>
            <a:endParaRPr lang="en-US" altLang="en-US" sz="2800" b="0" i="1" kern="0" dirty="0">
              <a:solidFill>
                <a:schemeClr val="tx1"/>
              </a:solidFill>
            </a:endParaRPr>
          </a:p>
        </p:txBody>
      </p:sp>
      <p:sp>
        <p:nvSpPr>
          <p:cNvPr id="8" name="Rectangle 7"/>
          <p:cNvSpPr/>
          <p:nvPr/>
        </p:nvSpPr>
        <p:spPr>
          <a:xfrm>
            <a:off x="76200" y="1676400"/>
            <a:ext cx="8915400" cy="5047536"/>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We all are called for service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to witness in God’s name.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Our ministries are different;</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our purpose is the same: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to touch the lives of others</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by God’s surprising grace,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so every folk and nation</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may feel God’s warm embrace.</a:t>
            </a:r>
            <a:br>
              <a:rPr lang="en-US" sz="3600" b="1" i="1" dirty="0">
                <a:solidFill>
                  <a:srgbClr val="FFFF00"/>
                </a:solidFill>
                <a:effectLst>
                  <a:outerShdw blurRad="38100" dist="38100" dir="2700000" algn="tl">
                    <a:srgbClr val="000000">
                      <a:alpha val="43137"/>
                    </a:srgbClr>
                  </a:outerShdw>
                </a:effectLst>
              </a:rPr>
            </a:b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1447065"/>
      </p:ext>
    </p:extLst>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34" y="0"/>
            <a:ext cx="9242834" cy="7010400"/>
          </a:xfrm>
          <a:prstGeom prst="rect">
            <a:avLst/>
          </a:prstGeom>
        </p:spPr>
      </p:pic>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 name="Rectangle 2"/>
          <p:cNvSpPr txBox="1">
            <a:spLocks noChangeArrowheads="1"/>
          </p:cNvSpPr>
          <p:nvPr/>
        </p:nvSpPr>
        <p:spPr bwMode="auto">
          <a:xfrm>
            <a:off x="990600" y="457200"/>
            <a:ext cx="8534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a:solidFill>
                  <a:srgbClr val="00FFFF"/>
                </a:solidFill>
                <a:cs typeface="Times New Roman" pitchFamily="18" charset="0"/>
              </a:rPr>
              <a:t>Sending Hymn</a:t>
            </a:r>
            <a:br>
              <a:rPr lang="en-US" altLang="en-US" sz="3600" b="0" i="1" u="sng" kern="0">
                <a:solidFill>
                  <a:srgbClr val="FFFF00"/>
                </a:solidFill>
                <a:cs typeface="Times New Roman" pitchFamily="18" charset="0"/>
              </a:rPr>
            </a:br>
            <a:r>
              <a:rPr lang="en-US" altLang="en-US" sz="3200" b="0" i="1" kern="0">
                <a:solidFill>
                  <a:schemeClr val="tx1"/>
                </a:solidFill>
              </a:rPr>
              <a:t># 733 </a:t>
            </a:r>
            <a:r>
              <a:rPr lang="en-US" altLang="en-US" sz="2800" b="0" i="1" kern="0">
                <a:solidFill>
                  <a:schemeClr val="tx1"/>
                </a:solidFill>
              </a:rPr>
              <a:t>“We Are All One in Mission”</a:t>
            </a:r>
            <a:endParaRPr lang="en-US" altLang="en-US" sz="2800" b="0" i="1" kern="0" dirty="0">
              <a:solidFill>
                <a:schemeClr val="tx1"/>
              </a:solidFill>
            </a:endParaRPr>
          </a:p>
        </p:txBody>
      </p:sp>
      <p:sp>
        <p:nvSpPr>
          <p:cNvPr id="8" name="Rectangle 7"/>
          <p:cNvSpPr/>
          <p:nvPr/>
        </p:nvSpPr>
        <p:spPr>
          <a:xfrm>
            <a:off x="76200" y="1676400"/>
            <a:ext cx="8915400" cy="4524315"/>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Now let us be united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and let our song be heard.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Now let us be a vessel</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for God’s redeeming word.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We all are one in mission;</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we all are one in call,</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our varied gifts united</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by Christ, the Lord of all.</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1737482"/>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20482" name="Rectangle 2"/>
          <p:cNvSpPr>
            <a:spLocks noGrp="1" noChangeArrowheads="1"/>
          </p:cNvSpPr>
          <p:nvPr>
            <p:ph type="ctrTitle"/>
          </p:nvPr>
        </p:nvSpPr>
        <p:spPr>
          <a:xfrm>
            <a:off x="457200" y="304800"/>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chemeClr val="tx1"/>
                </a:solidFill>
                <a:effectLst>
                  <a:outerShdw blurRad="38100" dist="38100" dir="2700000" algn="tl">
                    <a:srgbClr val="000000">
                      <a:alpha val="43137"/>
                    </a:srgbClr>
                  </a:outerShdw>
                </a:effectLst>
              </a:rPr>
              <a:t>#504</a:t>
            </a:r>
            <a:r>
              <a:rPr lang="en-US" altLang="en-US" sz="2800" i="1" dirty="0">
                <a:solidFill>
                  <a:schemeClr val="tx1"/>
                </a:solidFill>
                <a:effectLst>
                  <a:outerShdw blurRad="38100" dist="38100" dir="2700000" algn="tl">
                    <a:srgbClr val="000000">
                      <a:alpha val="43137"/>
                    </a:srgbClr>
                  </a:outerShdw>
                </a:effectLst>
              </a:rPr>
              <a:t> </a:t>
            </a:r>
            <a:r>
              <a:rPr lang="en-US" sz="2800" i="1" dirty="0">
                <a:solidFill>
                  <a:schemeClr val="tx1"/>
                </a:solidFill>
                <a:effectLst>
                  <a:outerShdw blurRad="38100" dist="38100" dir="2700000" algn="tl">
                    <a:srgbClr val="000000">
                      <a:alpha val="43137"/>
                    </a:srgbClr>
                  </a:outerShdw>
                </a:effectLst>
              </a:rPr>
              <a:t>“We Come as Guest Invited”</a:t>
            </a:r>
            <a:endParaRPr lang="en-US" altLang="en-US" sz="2800" b="0" i="1"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56474" y="1447800"/>
            <a:ext cx="8915400" cy="1752600"/>
          </a:xfrm>
        </p:spPr>
        <p:txBody>
          <a:bodyPr/>
          <a:lstStyle/>
          <a:p>
            <a:pPr algn="ctr"/>
            <a:r>
              <a:rPr lang="en-US" sz="3600" b="1" i="1" dirty="0">
                <a:solidFill>
                  <a:srgbClr val="FFFF00"/>
                </a:solidFill>
              </a:rPr>
              <a:t>We eat and drink, receiving</a:t>
            </a:r>
            <a:br>
              <a:rPr lang="en-US" sz="3600" b="1" i="1" dirty="0">
                <a:solidFill>
                  <a:srgbClr val="FFFF00"/>
                </a:solidFill>
              </a:rPr>
            </a:br>
            <a:r>
              <a:rPr lang="en-US" sz="3600" b="1" i="1" dirty="0">
                <a:solidFill>
                  <a:srgbClr val="FFFF00"/>
                </a:solidFill>
              </a:rPr>
              <a:t>from Christ the grace we need,</a:t>
            </a:r>
            <a:br>
              <a:rPr lang="en-US" sz="3600" b="1" i="1" dirty="0">
                <a:solidFill>
                  <a:srgbClr val="FFFF00"/>
                </a:solidFill>
              </a:rPr>
            </a:br>
            <a:r>
              <a:rPr lang="en-US" sz="3600" b="1" i="1" dirty="0">
                <a:solidFill>
                  <a:srgbClr val="FFFF00"/>
                </a:solidFill>
              </a:rPr>
              <a:t>and in our hearts believing</a:t>
            </a:r>
            <a:br>
              <a:rPr lang="en-US" sz="3600" b="1" i="1" dirty="0">
                <a:solidFill>
                  <a:srgbClr val="FFFF00"/>
                </a:solidFill>
              </a:rPr>
            </a:br>
            <a:r>
              <a:rPr lang="en-US" sz="3600" b="1" i="1" dirty="0">
                <a:solidFill>
                  <a:srgbClr val="FFFF00"/>
                </a:solidFill>
              </a:rPr>
              <a:t>on him by faith we feed;</a:t>
            </a:r>
            <a:br>
              <a:rPr lang="en-US" sz="3600" b="1" i="1" dirty="0">
                <a:solidFill>
                  <a:srgbClr val="FFFF00"/>
                </a:solidFill>
              </a:rPr>
            </a:br>
            <a:r>
              <a:rPr lang="en-US" sz="3600" b="1" i="1" dirty="0">
                <a:solidFill>
                  <a:srgbClr val="FFFF00"/>
                </a:solidFill>
              </a:rPr>
              <a:t>with wonder and thanksgiving</a:t>
            </a:r>
            <a:br>
              <a:rPr lang="en-US" sz="3600" b="1" i="1" dirty="0">
                <a:solidFill>
                  <a:srgbClr val="FFFF00"/>
                </a:solidFill>
              </a:rPr>
            </a:br>
            <a:r>
              <a:rPr lang="en-US" sz="3600" b="1" i="1" dirty="0">
                <a:solidFill>
                  <a:srgbClr val="FFFF00"/>
                </a:solidFill>
              </a:rPr>
              <a:t>for love that knows no end,</a:t>
            </a:r>
            <a:br>
              <a:rPr lang="en-US" sz="3600" b="1" i="1" dirty="0">
                <a:solidFill>
                  <a:srgbClr val="FFFF00"/>
                </a:solidFill>
              </a:rPr>
            </a:br>
            <a:r>
              <a:rPr lang="en-US" sz="3600" b="1" i="1" dirty="0">
                <a:solidFill>
                  <a:srgbClr val="FFFF00"/>
                </a:solidFill>
              </a:rPr>
              <a:t>we find in Jesus living</a:t>
            </a:r>
            <a:br>
              <a:rPr lang="en-US" sz="3600" b="1" i="1" dirty="0">
                <a:solidFill>
                  <a:srgbClr val="FFFF00"/>
                </a:solidFill>
              </a:rPr>
            </a:br>
            <a:r>
              <a:rPr lang="en-US" sz="3600" b="1" i="1" dirty="0">
                <a:solidFill>
                  <a:srgbClr val="FFFF00"/>
                </a:solidFill>
              </a:rPr>
              <a:t>our ever-present friend.</a:t>
            </a:r>
            <a:br>
              <a:rPr lang="en-US" sz="3600" b="1" i="1" dirty="0">
                <a:solidFill>
                  <a:srgbClr val="FFFF00"/>
                </a:solidFill>
              </a:rPr>
            </a:br>
            <a:endParaRPr lang="en-US" sz="3600" b="1" i="1" dirty="0">
              <a:solidFill>
                <a:srgbClr val="FFFF00"/>
              </a:solidFill>
            </a:endParaRPr>
          </a:p>
        </p:txBody>
      </p:sp>
    </p:spTree>
    <p:extLst>
      <p:ext uri="{BB962C8B-B14F-4D97-AF65-F5344CB8AC3E}">
        <p14:creationId xmlns:p14="http://schemas.microsoft.com/office/powerpoint/2010/main" val="2582564413"/>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679621" y="308447"/>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22654" y="2552700"/>
            <a:ext cx="915635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b="1" i="1" kern="0" dirty="0">
                <a:solidFill>
                  <a:srgbClr val="FFFF00"/>
                </a:solidFill>
                <a:effectLst>
                  <a:outerShdw blurRad="38100" dist="38100" dir="2700000" algn="tl">
                    <a:srgbClr val="000000">
                      <a:alpha val="43137"/>
                    </a:srgbClr>
                  </a:outerShdw>
                </a:effectLst>
              </a:rPr>
              <a:t># </a:t>
            </a:r>
            <a:r>
              <a:rPr lang="en-US" b="1" i="1" dirty="0">
                <a:solidFill>
                  <a:srgbClr val="FFFF00"/>
                </a:solidFill>
                <a:effectLst>
                  <a:outerShdw blurRad="38100" dist="38100" dir="2700000" algn="tl">
                    <a:srgbClr val="000000">
                      <a:alpha val="43137"/>
                    </a:srgbClr>
                  </a:outerShdw>
                </a:effectLst>
              </a:rPr>
              <a:t>540 “Farewell, Good Friends”</a:t>
            </a:r>
            <a:endParaRPr lang="en-US" dirty="0">
              <a:effectLst>
                <a:outerShdw blurRad="38100" dist="38100" dir="2700000" algn="tl">
                  <a:srgbClr val="000000">
                    <a:alpha val="43137"/>
                  </a:srgbClr>
                </a:outerShdw>
              </a:effectLst>
            </a:endParaRPr>
          </a:p>
          <a:p>
            <a:pPr algn="ctr"/>
            <a:r>
              <a:rPr lang="en-US" b="1" i="1" dirty="0">
                <a:effectLst>
                  <a:outerShdw blurRad="38100" dist="38100" dir="2700000" algn="tl">
                    <a:srgbClr val="000000">
                      <a:alpha val="43137"/>
                    </a:srgbClr>
                  </a:outerShdw>
                </a:effectLst>
              </a:rPr>
              <a:t>Farewell, Good friends! </a:t>
            </a:r>
          </a:p>
          <a:p>
            <a:pPr algn="ctr"/>
            <a:r>
              <a:rPr lang="en-US" b="1" i="1" dirty="0">
                <a:effectLst>
                  <a:outerShdw blurRad="38100" dist="38100" dir="2700000" algn="tl">
                    <a:srgbClr val="000000">
                      <a:alpha val="43137"/>
                    </a:srgbClr>
                  </a:outerShdw>
                </a:effectLst>
              </a:rPr>
              <a:t>Farewell, Good friends! Shalom, shalom!</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Till we meet again,  till we meet again, </a:t>
            </a:r>
          </a:p>
          <a:p>
            <a:pPr algn="ctr"/>
            <a:r>
              <a:rPr lang="en-US" b="1" i="1" dirty="0">
                <a:effectLst>
                  <a:outerShdw blurRad="38100" dist="38100" dir="2700000" algn="tl">
                    <a:srgbClr val="000000">
                      <a:alpha val="43137"/>
                    </a:srgbClr>
                  </a:outerShdw>
                </a:effectLst>
              </a:rPr>
              <a:t>Shalom, Shalom.</a:t>
            </a:r>
            <a:endParaRPr lang="en-US"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10363200" cy="6858000"/>
          </a:xfrm>
          <a:prstGeom prst="rect">
            <a:avLst/>
          </a:prstGeom>
        </p:spPr>
      </p:pic>
      <p:sp>
        <p:nvSpPr>
          <p:cNvPr id="4098" name="Rectangle 2"/>
          <p:cNvSpPr>
            <a:spLocks noGrp="1" noChangeArrowheads="1"/>
          </p:cNvSpPr>
          <p:nvPr>
            <p:ph type="ctrTitle"/>
          </p:nvPr>
        </p:nvSpPr>
        <p:spPr>
          <a:xfrm>
            <a:off x="304800" y="1447800"/>
            <a:ext cx="81534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May 7th, 2017 </a:t>
            </a:r>
            <a:br>
              <a:rPr lang="en-US" altLang="en-US" sz="3000" i="1" dirty="0">
                <a:latin typeface="Arial" charset="0"/>
              </a:rPr>
            </a:br>
            <a:br>
              <a:rPr lang="en-US" altLang="en-US" sz="3000" i="1" dirty="0">
                <a:latin typeface="Arial" charset="0"/>
              </a:rPr>
            </a:br>
            <a:r>
              <a:rPr lang="en-US" altLang="en-US" sz="3000" i="1" dirty="0">
                <a:solidFill>
                  <a:srgbClr val="000000"/>
                </a:solidFill>
                <a:effectLst/>
                <a:latin typeface="Arial" charset="0"/>
              </a:rPr>
              <a:t>4</a:t>
            </a:r>
            <a:r>
              <a:rPr lang="en-US" altLang="en-US" sz="3000" i="1" baseline="30000" dirty="0">
                <a:solidFill>
                  <a:srgbClr val="000000"/>
                </a:solidFill>
                <a:effectLst/>
                <a:latin typeface="Arial" charset="0"/>
              </a:rPr>
              <a:t>th</a:t>
            </a:r>
            <a:r>
              <a:rPr lang="en-US" altLang="en-US" sz="3000" i="1" dirty="0">
                <a:solidFill>
                  <a:srgbClr val="000000"/>
                </a:solidFill>
                <a:effectLst/>
                <a:latin typeface="Arial" charset="0"/>
              </a:rPr>
              <a:t> Sunday of Easter</a:t>
            </a:r>
          </a:p>
        </p:txBody>
      </p:sp>
    </p:spTree>
    <p:extLst>
      <p:ext uri="{BB962C8B-B14F-4D97-AF65-F5344CB8AC3E}">
        <p14:creationId xmlns:p14="http://schemas.microsoft.com/office/powerpoint/2010/main" val="2198079475"/>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sp>
        <p:nvSpPr>
          <p:cNvPr id="20482" name="Rectangle 2"/>
          <p:cNvSpPr>
            <a:spLocks noGrp="1" noChangeArrowheads="1"/>
          </p:cNvSpPr>
          <p:nvPr>
            <p:ph type="ctrTitle"/>
          </p:nvPr>
        </p:nvSpPr>
        <p:spPr>
          <a:xfrm>
            <a:off x="457200" y="304800"/>
            <a:ext cx="8686800"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800" b="0" i="1" dirty="0">
                <a:solidFill>
                  <a:schemeClr val="tx1"/>
                </a:solidFill>
                <a:effectLst>
                  <a:outerShdw blurRad="38100" dist="38100" dir="2700000" algn="tl">
                    <a:srgbClr val="000000">
                      <a:alpha val="43137"/>
                    </a:srgbClr>
                  </a:outerShdw>
                </a:effectLst>
              </a:rPr>
              <a:t>#504</a:t>
            </a:r>
            <a:r>
              <a:rPr lang="en-US" altLang="en-US" sz="2800" i="1" dirty="0">
                <a:solidFill>
                  <a:schemeClr val="tx1"/>
                </a:solidFill>
                <a:effectLst>
                  <a:outerShdw blurRad="38100" dist="38100" dir="2700000" algn="tl">
                    <a:srgbClr val="000000">
                      <a:alpha val="43137"/>
                    </a:srgbClr>
                  </a:outerShdw>
                </a:effectLst>
              </a:rPr>
              <a:t> </a:t>
            </a:r>
            <a:r>
              <a:rPr lang="en-US" sz="2800" i="1" dirty="0">
                <a:solidFill>
                  <a:schemeClr val="tx1"/>
                </a:solidFill>
                <a:effectLst>
                  <a:outerShdw blurRad="38100" dist="38100" dir="2700000" algn="tl">
                    <a:srgbClr val="000000">
                      <a:alpha val="43137"/>
                    </a:srgbClr>
                  </a:outerShdw>
                </a:effectLst>
              </a:rPr>
              <a:t>“We Come as Guest Invited”</a:t>
            </a:r>
            <a:endParaRPr lang="en-US" altLang="en-US" sz="2800" b="0" i="1" dirty="0">
              <a:solidFill>
                <a:schemeClr val="tx1"/>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56474" y="1447800"/>
            <a:ext cx="8915400" cy="1752600"/>
          </a:xfrm>
        </p:spPr>
        <p:txBody>
          <a:bodyPr/>
          <a:lstStyle/>
          <a:p>
            <a:pPr algn="ctr"/>
            <a:r>
              <a:rPr lang="en-US" sz="3600" b="1" i="1" dirty="0">
                <a:solidFill>
                  <a:srgbClr val="FFFF00"/>
                </a:solidFill>
              </a:rPr>
              <a:t>One bread is ours for sharing,</a:t>
            </a:r>
            <a:br>
              <a:rPr lang="en-US" sz="3600" b="1" i="1" dirty="0">
                <a:solidFill>
                  <a:srgbClr val="FFFF00"/>
                </a:solidFill>
              </a:rPr>
            </a:br>
            <a:r>
              <a:rPr lang="en-US" sz="3600" b="1" i="1" dirty="0">
                <a:solidFill>
                  <a:srgbClr val="FFFF00"/>
                </a:solidFill>
              </a:rPr>
              <a:t>one single fruitful vine,</a:t>
            </a:r>
            <a:br>
              <a:rPr lang="en-US" sz="3600" b="1" i="1" dirty="0">
                <a:solidFill>
                  <a:srgbClr val="FFFF00"/>
                </a:solidFill>
              </a:rPr>
            </a:br>
            <a:r>
              <a:rPr lang="en-US" sz="3600" b="1" i="1" dirty="0">
                <a:solidFill>
                  <a:srgbClr val="FFFF00"/>
                </a:solidFill>
              </a:rPr>
              <a:t>our fellowship declaring</a:t>
            </a:r>
            <a:br>
              <a:rPr lang="en-US" sz="3600" b="1" i="1" dirty="0">
                <a:solidFill>
                  <a:srgbClr val="FFFF00"/>
                </a:solidFill>
              </a:rPr>
            </a:br>
            <a:r>
              <a:rPr lang="en-US" sz="3600" b="1" i="1" dirty="0">
                <a:solidFill>
                  <a:srgbClr val="FFFF00"/>
                </a:solidFill>
              </a:rPr>
              <a:t>renewed in bread and wine:</a:t>
            </a:r>
            <a:br>
              <a:rPr lang="en-US" sz="3600" b="1" i="1" dirty="0">
                <a:solidFill>
                  <a:srgbClr val="FFFF00"/>
                </a:solidFill>
              </a:rPr>
            </a:br>
            <a:r>
              <a:rPr lang="en-US" sz="3600" b="1" i="1" dirty="0">
                <a:solidFill>
                  <a:srgbClr val="FFFF00"/>
                </a:solidFill>
              </a:rPr>
              <a:t>renewed, sustained, and given</a:t>
            </a:r>
            <a:br>
              <a:rPr lang="en-US" sz="3600" b="1" i="1" dirty="0">
                <a:solidFill>
                  <a:srgbClr val="FFFF00"/>
                </a:solidFill>
              </a:rPr>
            </a:br>
            <a:r>
              <a:rPr lang="en-US" sz="3600" b="1" i="1" dirty="0">
                <a:solidFill>
                  <a:srgbClr val="FFFF00"/>
                </a:solidFill>
              </a:rPr>
              <a:t>by token, sign, and word,</a:t>
            </a:r>
            <a:br>
              <a:rPr lang="en-US" sz="3600" b="1" i="1" dirty="0">
                <a:solidFill>
                  <a:srgbClr val="FFFF00"/>
                </a:solidFill>
              </a:rPr>
            </a:br>
            <a:r>
              <a:rPr lang="en-US" sz="3600" b="1" i="1" dirty="0">
                <a:solidFill>
                  <a:srgbClr val="FFFF00"/>
                </a:solidFill>
              </a:rPr>
              <a:t>the pledge and seal of heaven,</a:t>
            </a:r>
            <a:br>
              <a:rPr lang="en-US" sz="3600" b="1" i="1" dirty="0">
                <a:solidFill>
                  <a:srgbClr val="FFFF00"/>
                </a:solidFill>
              </a:rPr>
            </a:br>
            <a:r>
              <a:rPr lang="en-US" sz="3600" b="1" i="1" dirty="0">
                <a:solidFill>
                  <a:srgbClr val="FFFF00"/>
                </a:solidFill>
              </a:rPr>
              <a:t>the love of Christ our Lord.</a:t>
            </a:r>
            <a:br>
              <a:rPr lang="en-US" sz="3600" b="1" i="1" dirty="0">
                <a:solidFill>
                  <a:srgbClr val="FFFF00"/>
                </a:solidFill>
              </a:rPr>
            </a:br>
            <a:endParaRPr lang="en-US" sz="3600" b="1" i="1" dirty="0">
              <a:solidFill>
                <a:srgbClr val="FFFF00"/>
              </a:solidFill>
            </a:endParaRPr>
          </a:p>
        </p:txBody>
      </p:sp>
    </p:spTree>
    <p:extLst>
      <p:ext uri="{BB962C8B-B14F-4D97-AF65-F5344CB8AC3E}">
        <p14:creationId xmlns:p14="http://schemas.microsoft.com/office/powerpoint/2010/main" val="257160152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81000" y="845383"/>
            <a:ext cx="85344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a:t>
            </a:r>
            <a:r>
              <a:rPr lang="en-US" altLang="en-US" sz="3600" b="0" i="1" dirty="0"/>
              <a:t> </a:t>
            </a:r>
            <a:br>
              <a:rPr lang="en-US" altLang="en-US" sz="3600" b="0" i="1" dirty="0"/>
            </a:br>
            <a:r>
              <a:rPr lang="en-US" sz="2000" i="1" dirty="0">
                <a:effectLst>
                  <a:outerShdw blurRad="38100" dist="38100" dir="2700000" algn="tl">
                    <a:srgbClr val="000000">
                      <a:alpha val="43137"/>
                    </a:srgbClr>
                  </a:outerShdw>
                </a:effectLst>
                <a:latin typeface="+mn-lt"/>
              </a:rPr>
              <a:t>God is our Shepherd who protects us and keeps us from going astray.  God calls us into confession and into the path of righteousness.  God is willing to forgive us and embrace us just as we are in spite of our shortcomings.  As exemplified through Christ’s humility, let us confess our sins before God and our neighbors.</a:t>
            </a:r>
            <a:br>
              <a:rPr lang="en-US" sz="2400" b="0" i="1" dirty="0">
                <a:effectLst/>
                <a:latin typeface="+mn-lt"/>
              </a:rPr>
            </a:br>
            <a:br>
              <a:rPr lang="en-US" sz="2400" b="0" i="1" dirty="0">
                <a:effectLst>
                  <a:outerShdw blurRad="38100" dist="38100" dir="2700000" algn="tl">
                    <a:srgbClr val="000000">
                      <a:alpha val="43137"/>
                    </a:srgbClr>
                  </a:outerShdw>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78941" y="199167"/>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b="0" i="1" dirty="0">
                <a:latin typeface="+mn-lt"/>
              </a:rPr>
              <a:t>(in unison)</a:t>
            </a:r>
            <a:br>
              <a:rPr lang="en-US" sz="2800" b="0" dirty="0">
                <a:effectLst>
                  <a:outerShdw blurRad="38100" dist="38100" dir="2700000" algn="tl">
                    <a:srgbClr val="000000">
                      <a:alpha val="43137"/>
                    </a:srgbClr>
                  </a:outerShdw>
                </a:effectLst>
                <a:latin typeface="+mn-lt"/>
              </a:rPr>
            </a:br>
            <a:br>
              <a:rPr lang="en-US" sz="2400" b="0" dirty="0">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457200" y="1447800"/>
            <a:ext cx="7772400" cy="4278094"/>
          </a:xfrm>
          <a:prstGeom prst="rect">
            <a:avLst/>
          </a:prstGeom>
        </p:spPr>
        <p:txBody>
          <a:bodyPr wrap="square">
            <a:spAutoFit/>
          </a:bodyPr>
          <a:lstStyle/>
          <a:p>
            <a:pPr>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800" b="1" i="1" dirty="0">
                <a:solidFill>
                  <a:srgbClr val="FFFF00"/>
                </a:solidFill>
                <a:effectLst>
                  <a:outerShdw blurRad="38100" dist="38100" dir="2700000" algn="tl">
                    <a:srgbClr val="000000">
                      <a:alpha val="43137"/>
                    </a:srgbClr>
                  </a:outerShdw>
                </a:effectLst>
              </a:rPr>
              <a:t>Holy and merciful God, we confess that we have not followed Christ’s example and his command to love you and one another.  We’ve neglected your grace.  We have gone astray and fallen short of your glory.  Forgive us, Lord.  Lead us back into your fold and guard our souls in Jesus’ name. Amen.</a:t>
            </a:r>
            <a:endParaRPr lang="en-US" sz="2800" dirty="0">
              <a:solidFill>
                <a:srgbClr val="FFFF00"/>
              </a:solidFill>
              <a:effectLst>
                <a:outerShdw blurRad="38100" dist="38100" dir="2700000" algn="tl">
                  <a:srgbClr val="000000">
                    <a:alpha val="43137"/>
                  </a:srgbClr>
                </a:outerShdw>
              </a:effectLst>
            </a:endParaRPr>
          </a:p>
          <a:p>
            <a:pPr>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endParaRPr lang="en-US" sz="2400" dirty="0">
              <a:solidFill>
                <a:srgbClr val="FFFF00"/>
              </a:solidFill>
              <a:effectLst>
                <a:outerShdw blurRad="38100" dist="38100" dir="2700000" algn="tl">
                  <a:srgbClr val="000000">
                    <a:alpha val="43137"/>
                  </a:srgbClr>
                </a:outerShdw>
              </a:effectLst>
            </a:endParaRPr>
          </a:p>
          <a:p>
            <a:pPr marL="0" marR="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endParaRPr lang="en-US" sz="24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81000" y="5334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a:t>
            </a:r>
            <a:br>
              <a:rPr lang="en-US" altLang="en-US" sz="3600" b="0" i="1" dirty="0"/>
            </a:br>
            <a:r>
              <a:rPr lang="en-US" sz="2400" i="1" dirty="0">
                <a:effectLst>
                  <a:outerShdw blurRad="38100" dist="38100" dir="2700000" algn="tl">
                    <a:srgbClr val="000000">
                      <a:alpha val="43137"/>
                    </a:srgbClr>
                  </a:outerShdw>
                </a:effectLst>
                <a:latin typeface="+mn-lt"/>
              </a:rPr>
              <a:t>Our God is willing to forgive and forget.  Like our mother, our God embraces us and loves us unconditionally.  Thanks be to God for her tender care and a compassionate heart.  We can therefore live freely as God’s beloved people.  </a:t>
            </a:r>
            <a:r>
              <a:rPr lang="en-US" sz="2400" i="1" dirty="0">
                <a:solidFill>
                  <a:srgbClr val="4AE8E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be to God, Amen.</a:t>
            </a:r>
            <a:br>
              <a:rPr lang="en-US" dirty="0">
                <a:effectLst/>
              </a:rPr>
            </a:br>
            <a:r>
              <a:rPr lang="en-US" sz="2400" i="1" dirty="0">
                <a:solidFill>
                  <a:srgbClr val="00FFFF"/>
                </a:solidFill>
                <a:effectLst>
                  <a:outerShdw blurRad="38100" dist="38100" dir="2700000" algn="tl">
                    <a:srgbClr val="000000">
                      <a:alpha val="43137"/>
                    </a:srgbClr>
                  </a:outerShdw>
                </a:effectLst>
                <a:latin typeface="+mn-lt"/>
              </a:rPr>
              <a:t> </a:t>
            </a:r>
            <a:br>
              <a:rPr lang="en-US" sz="2400" dirty="0">
                <a:effectLst>
                  <a:outerShdw blurRad="38100" dist="38100" dir="2700000" algn="tl">
                    <a:srgbClr val="000000">
                      <a:alpha val="43137"/>
                    </a:srgbClr>
                  </a:outerShdw>
                </a:effectLst>
                <a:latin typeface="+mn-lt"/>
              </a:rPr>
            </a:br>
            <a:br>
              <a:rPr lang="en-US" sz="2400" dirty="0">
                <a:effectLst>
                  <a:outerShdw blurRad="38100" dist="38100" dir="2700000" algn="tl">
                    <a:srgbClr val="000000">
                      <a:alpha val="43137"/>
                    </a:srgbClr>
                  </a:outerShdw>
                </a:effectLst>
                <a:latin typeface="+mn-lt"/>
              </a:rPr>
            </a:br>
            <a:br>
              <a:rPr lang="en-US" sz="2800" b="0" dirty="0">
                <a:effectLst/>
                <a:latin typeface="+mn-lt"/>
              </a:rPr>
            </a:br>
            <a:endParaRPr lang="en-US" altLang="en-US" sz="28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483993871"/>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30227</TotalTime>
  <Words>1120</Words>
  <Application>Microsoft Office PowerPoint</Application>
  <PresentationFormat>On-screen Show (4:3)</PresentationFormat>
  <Paragraphs>370</Paragraphs>
  <Slides>52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Arial Black</vt:lpstr>
      <vt:lpstr>Helvetica</vt:lpstr>
      <vt:lpstr>Times New Roman</vt:lpstr>
      <vt:lpstr>Wingdings</vt:lpstr>
      <vt:lpstr>Glass Layers</vt:lpstr>
      <vt:lpstr>Homecrest Presbyterian Church Worship of the Lord’s Day May 7th, 2017   4th Sunday of Easter</vt:lpstr>
      <vt:lpstr>Gathering Around the WORD Call To Worship (Psalm 23)  </vt:lpstr>
      <vt:lpstr>Gathering Around the WORD Call To Worship (Psalm 23)  </vt:lpstr>
      <vt:lpstr>Gathering Hymn #504 “We Come as Guest Invited”</vt:lpstr>
      <vt:lpstr>Gathering Hymn #504 “We Come as Guest Invited”</vt:lpstr>
      <vt:lpstr>Gathering Hymn #504 “We Come as Guest Invited”</vt:lpstr>
      <vt:lpstr>Gathering Around the WORD Call to Confession  God is our Shepherd who protects us and keeps us from going astray.  God calls us into confession and into the path of righteousness.  God is willing to forgive us and embrace us just as we are in spite of our shortcomings.  As exemplified through Christ’s humility, let us confess our sins before God and our neighbors.  </vt:lpstr>
      <vt:lpstr>Gathering Around the WORD Prayer of Confession (in unison)  </vt:lpstr>
      <vt:lpstr>Gathering Around the WORD Declaration of Forgiveness Our God is willing to forgive and forget.  Like our mother, our God embraces us and loves us unconditionally.  Thanks be to God for her tender care and a compassionate heart.  We can therefore live freely as God’s beloved people.  Thanks be to God, Amen.     </vt:lpstr>
      <vt:lpstr>Gathering Around the WORD Gloria Patri</vt:lpstr>
      <vt:lpstr>Gathering Around the WORD Passing of the Peace of Christ</vt:lpstr>
      <vt:lpstr>Proclaiming the WORD Message to the Youth/ Prayer of Illumination</vt:lpstr>
      <vt:lpstr>PowerPoint Presentation</vt:lpstr>
      <vt:lpstr>PowerPoint Presentation</vt:lpstr>
      <vt:lpstr>PowerPoint Presentation</vt:lpstr>
      <vt:lpstr>Proclaiming the WORD Scripture Reading (Acts 2:37-47)</vt:lpstr>
      <vt:lpstr>Proclaiming the WORD Scripture Reading (Acts 2:37-47)</vt:lpstr>
      <vt:lpstr>Proclaiming the WORD Scripture Reading (Acts 2:37-47)</vt:lpstr>
      <vt:lpstr>PowerPoint Presentation</vt:lpstr>
      <vt:lpstr>PowerPoint Presentation</vt:lpstr>
      <vt:lpstr>PowerPoint Presentation</vt:lpstr>
      <vt:lpstr>PowerPoint Presentation</vt:lpstr>
      <vt:lpstr>Responding Hymn # 321 “The Church’s One Foundation”</vt:lpstr>
      <vt:lpstr>Responding Hymn # 321 “The Church’s One Foundation”</vt:lpstr>
      <vt:lpstr>Responding Hymn # 321 “The Church’s One Foundation”</vt:lpstr>
      <vt:lpstr>Responding Hymn # 321 “The Church’s One Foundation”</vt:lpstr>
      <vt:lpstr>Responding Hymn # 321 “The Church’s One Foundation”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May 7th, 2017   4th Sunday of Easter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715</cp:revision>
  <cp:lastPrinted>2016-01-30T20:52:10Z</cp:lastPrinted>
  <dcterms:created xsi:type="dcterms:W3CDTF">1601-01-01T00:00:00Z</dcterms:created>
  <dcterms:modified xsi:type="dcterms:W3CDTF">2017-05-06T01:00:19Z</dcterms:modified>
</cp:coreProperties>
</file>