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2"/>
  </p:notesMasterIdLst>
  <p:handoutMasterIdLst>
    <p:handoutMasterId r:id="rId43"/>
  </p:handoutMasterIdLst>
  <p:sldIdLst>
    <p:sldId id="1777" r:id="rId2"/>
    <p:sldId id="293" r:id="rId3"/>
    <p:sldId id="265" r:id="rId4"/>
    <p:sldId id="1945" r:id="rId5"/>
    <p:sldId id="1947" r:id="rId6"/>
    <p:sldId id="1946" r:id="rId7"/>
    <p:sldId id="805" r:id="rId8"/>
    <p:sldId id="1880" r:id="rId9"/>
    <p:sldId id="1441" r:id="rId10"/>
    <p:sldId id="696" r:id="rId11"/>
    <p:sldId id="806" r:id="rId12"/>
    <p:sldId id="1593" r:id="rId13"/>
    <p:sldId id="1689" r:id="rId14"/>
    <p:sldId id="1952" r:id="rId15"/>
    <p:sldId id="1951" r:id="rId16"/>
    <p:sldId id="1950" r:id="rId17"/>
    <p:sldId id="1722" r:id="rId18"/>
    <p:sldId id="1820" r:id="rId19"/>
    <p:sldId id="1954" r:id="rId20"/>
    <p:sldId id="1955" r:id="rId21"/>
    <p:sldId id="1956" r:id="rId22"/>
    <p:sldId id="1957" r:id="rId23"/>
    <p:sldId id="1958" r:id="rId24"/>
    <p:sldId id="1965" r:id="rId25"/>
    <p:sldId id="1966" r:id="rId26"/>
    <p:sldId id="1967" r:id="rId27"/>
    <p:sldId id="1519" r:id="rId28"/>
    <p:sldId id="1889" r:id="rId29"/>
    <p:sldId id="1959" r:id="rId30"/>
    <p:sldId id="975" r:id="rId31"/>
    <p:sldId id="818" r:id="rId32"/>
    <p:sldId id="819" r:id="rId33"/>
    <p:sldId id="1938" r:id="rId34"/>
    <p:sldId id="1963" r:id="rId35"/>
    <p:sldId id="1962" r:id="rId36"/>
    <p:sldId id="1961" r:id="rId37"/>
    <p:sldId id="1960" r:id="rId38"/>
    <p:sldId id="284" r:id="rId39"/>
    <p:sldId id="1733" r:id="rId40"/>
    <p:sldId id="1964" r:id="rId4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FF0066"/>
    <a:srgbClr val="FA06BA"/>
    <a:srgbClr val="00FFFF"/>
    <a:srgbClr val="000000"/>
    <a:srgbClr val="CC0099"/>
    <a:srgbClr val="16EA16"/>
    <a:srgbClr val="990000"/>
    <a:srgbClr val="066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94664" autoAdjust="0"/>
  </p:normalViewPr>
  <p:slideViewPr>
    <p:cSldViewPr>
      <p:cViewPr varScale="1">
        <p:scale>
          <a:sx n="75" d="100"/>
          <a:sy n="75" d="100"/>
        </p:scale>
        <p:origin x="522"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0689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7080E-F0AD-49CB-B572-D06DB3151280}" type="slidenum">
              <a:rPr lang="en-US" altLang="en-US" smtClean="0"/>
              <a:pPr/>
              <a:t>8</a:t>
            </a:fld>
            <a:endParaRPr lang="en-US" altLang="en-US"/>
          </a:p>
        </p:txBody>
      </p:sp>
    </p:spTree>
    <p:extLst>
      <p:ext uri="{BB962C8B-B14F-4D97-AF65-F5344CB8AC3E}">
        <p14:creationId xmlns:p14="http://schemas.microsoft.com/office/powerpoint/2010/main" val="105845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40</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2916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NUL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098" name="Rectangle 2"/>
          <p:cNvSpPr>
            <a:spLocks noGrp="1" noChangeArrowheads="1"/>
          </p:cNvSpPr>
          <p:nvPr>
            <p:ph type="ctrTitle"/>
          </p:nvPr>
        </p:nvSpPr>
        <p:spPr>
          <a:xfrm>
            <a:off x="1905000" y="1562100"/>
            <a:ext cx="8153400" cy="762000"/>
          </a:xfrm>
        </p:spPr>
        <p:txBody>
          <a:bodyPr/>
          <a:lstStyle/>
          <a:p>
            <a:r>
              <a:rPr lang="en-US" altLang="en-US" sz="3600" i="1" u="sng" dirty="0" err="1">
                <a:solidFill>
                  <a:srgbClr val="00FFFF"/>
                </a:solidFill>
                <a:latin typeface="+mn-lt"/>
              </a:rPr>
              <a:t>Homecrest</a:t>
            </a:r>
            <a:r>
              <a:rPr lang="en-US" altLang="en-US" sz="3600" i="1" u="sng" dirty="0">
                <a:solidFill>
                  <a:srgbClr val="00FFFF"/>
                </a:solidFill>
                <a:latin typeface="+mn-lt"/>
              </a:rPr>
              <a:t> Presbyterian Church</a:t>
            </a:r>
            <a:br>
              <a:rPr lang="en-US" altLang="en-US" sz="3600" i="1" dirty="0">
                <a:solidFill>
                  <a:srgbClr val="FF0000"/>
                </a:solidFill>
                <a:latin typeface="Arial" charset="0"/>
              </a:rPr>
            </a:br>
            <a:br>
              <a:rPr lang="en-US" altLang="en-US" sz="3600" i="1" dirty="0">
                <a:solidFill>
                  <a:srgbClr val="FF0000"/>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March 12th, 2017</a:t>
            </a:r>
            <a:br>
              <a:rPr lang="en-US" altLang="en-US" sz="3000" i="1" dirty="0">
                <a:latin typeface="Arial" charset="0"/>
              </a:rPr>
            </a:br>
            <a:br>
              <a:rPr lang="en-US" altLang="en-US" sz="3000" i="1" dirty="0">
                <a:latin typeface="Arial" charset="0"/>
              </a:rPr>
            </a:br>
            <a:r>
              <a:rPr lang="en-US" altLang="en-US" sz="3000" i="1" dirty="0">
                <a:solidFill>
                  <a:srgbClr val="FA06BA"/>
                </a:solidFill>
                <a:latin typeface="Arial" charset="0"/>
              </a:rPr>
              <a:t>2nd Sunday in Lent</a:t>
            </a:r>
          </a:p>
        </p:txBody>
      </p:sp>
      <p:pic>
        <p:nvPicPr>
          <p:cNvPr id="4107" name="Picture 11" descr="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648200"/>
            <a:ext cx="1828800" cy="175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54776"/>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5714" name="Rectangle 2"/>
          <p:cNvSpPr>
            <a:spLocks noGrp="1" noChangeArrowheads="1"/>
          </p:cNvSpPr>
          <p:nvPr>
            <p:ph type="ctrTitle"/>
          </p:nvPr>
        </p:nvSpPr>
        <p:spPr>
          <a:xfrm>
            <a:off x="800100" y="609600"/>
            <a:ext cx="7543800" cy="1431925"/>
          </a:xfrm>
        </p:spPr>
        <p:txBody>
          <a:bodyPr/>
          <a:lstStyle/>
          <a:p>
            <a:pPr algn="ctr"/>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114300" y="1736973"/>
            <a:ext cx="8915400" cy="323165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Glory be to the Father </a:t>
            </a:r>
          </a:p>
          <a:p>
            <a:pPr algn="ctr"/>
            <a:r>
              <a:rPr lang="en-US" sz="3600" b="1" i="1" dirty="0">
                <a:solidFill>
                  <a:srgbClr val="FFFF00"/>
                </a:solidFill>
                <a:effectLst>
                  <a:outerShdw blurRad="38100" dist="38100" dir="2700000" algn="tl">
                    <a:srgbClr val="000000">
                      <a:alpha val="43137"/>
                    </a:srgbClr>
                  </a:outerShdw>
                </a:effectLst>
              </a:rPr>
              <a:t>and to the Son and to the Holy Ghost;</a:t>
            </a:r>
          </a:p>
          <a:p>
            <a:pPr algn="ctr"/>
            <a:r>
              <a:rPr lang="en-US" sz="3600" b="1" i="1" dirty="0">
                <a:solidFill>
                  <a:srgbClr val="FFFF00"/>
                </a:solidFill>
                <a:effectLst>
                  <a:outerShdw blurRad="38100" dist="38100" dir="2700000" algn="tl">
                    <a:srgbClr val="000000">
                      <a:alpha val="43137"/>
                    </a:srgbClr>
                  </a:outerShdw>
                </a:effectLst>
              </a:rPr>
              <a:t>As it was in the beginning, </a:t>
            </a:r>
          </a:p>
          <a:p>
            <a:pPr algn="ctr"/>
            <a:r>
              <a:rPr lang="en-US" sz="3600" b="1" i="1" dirty="0">
                <a:solidFill>
                  <a:srgbClr val="FFFF00"/>
                </a:solidFill>
                <a:effectLst>
                  <a:outerShdw blurRad="38100" dist="38100" dir="2700000" algn="tl">
                    <a:srgbClr val="000000">
                      <a:alpha val="43137"/>
                    </a:srgbClr>
                  </a:outerShdw>
                </a:effectLst>
              </a:rPr>
              <a:t>is now, and ever shall be, </a:t>
            </a:r>
          </a:p>
          <a:p>
            <a:pPr algn="ctr"/>
            <a:r>
              <a:rPr lang="en-US" sz="3600" b="1" i="1" dirty="0">
                <a:solidFill>
                  <a:srgbClr val="FFFF00"/>
                </a:solidFill>
                <a:effectLst>
                  <a:outerShdw blurRad="38100" dist="38100" dir="2700000" algn="tl">
                    <a:srgbClr val="000000">
                      <a:alpha val="43137"/>
                    </a:srgbClr>
                  </a:outerShdw>
                </a:effectLst>
              </a:rPr>
              <a:t>world without end. Amen, Amen. </a:t>
            </a:r>
          </a:p>
          <a:p>
            <a:r>
              <a:rPr lang="en-US" sz="2400" b="1" i="1" dirty="0">
                <a:solidFill>
                  <a:srgbClr val="FF00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
            <a:ext cx="10210800" cy="7315200"/>
          </a:xfrm>
          <a:prstGeom prst="rect">
            <a:avLst/>
          </a:prstGeom>
        </p:spPr>
      </p:pic>
      <p:sp>
        <p:nvSpPr>
          <p:cNvPr id="755714" name="Rectangle 2"/>
          <p:cNvSpPr>
            <a:spLocks noGrp="1" noChangeArrowheads="1"/>
          </p:cNvSpPr>
          <p:nvPr>
            <p:ph type="ctrTitle"/>
          </p:nvPr>
        </p:nvSpPr>
        <p:spPr>
          <a:xfrm>
            <a:off x="741406" y="914400"/>
            <a:ext cx="7772400" cy="10668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endParaRPr lang="en-US" altLang="en-US" sz="2000" b="0" i="1" dirty="0">
              <a:latin typeface="+mn-lt"/>
            </a:endParaRP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p:cNvSpPr txBox="1">
            <a:spLocks noChangeArrowheads="1"/>
          </p:cNvSpPr>
          <p:nvPr/>
        </p:nvSpPr>
        <p:spPr bwMode="auto">
          <a:xfrm>
            <a:off x="741406" y="2073511"/>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Beloved, let us love one another, because love is from God; everyone who loves is born of God and knows God.  Whoever does not love does not know God, for God is love.  Sisters and Brothers, let us pass the peace of Christ and the love of God with one another. </a:t>
            </a: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 John 4:7-8)</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altLang="en-US" sz="2000" b="0" i="1" kern="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142099"/>
            <a:ext cx="69342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b="0" i="1" dirty="0">
                <a:solidFill>
                  <a:srgbClr val="4AE8E8"/>
                </a:solidFill>
              </a:rPr>
              <a:t>Message to the Youth/</a:t>
            </a:r>
            <a:br>
              <a:rPr lang="en-US" altLang="en-US" sz="3200" b="0" i="1" dirty="0">
                <a:solidFill>
                  <a:srgbClr val="4AE8E8"/>
                </a:solidFill>
              </a:rPr>
            </a:br>
            <a:r>
              <a:rPr lang="en-US" altLang="en-US" sz="3200" b="0" i="1" dirty="0">
                <a:solidFill>
                  <a:srgbClr val="4AE8E8"/>
                </a:solidFill>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John 3:1-17</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23366" y="1524000"/>
            <a:ext cx="8592034" cy="4832092"/>
          </a:xfrm>
          <a:prstGeom prst="rect">
            <a:avLst/>
          </a:prstGeom>
        </p:spPr>
        <p:txBody>
          <a:bodyPr wrap="square">
            <a:spAutoFit/>
          </a:bodyPr>
          <a:lstStyle/>
          <a:p>
            <a:r>
              <a:rPr lang="en-US" b="1" i="1" dirty="0"/>
              <a:t>	</a:t>
            </a:r>
            <a:r>
              <a:rPr lang="en-US" sz="2800" i="1" dirty="0">
                <a:effectLst>
                  <a:outerShdw blurRad="38100" dist="38100" dir="2700000" algn="tl">
                    <a:srgbClr val="000000">
                      <a:alpha val="43137"/>
                    </a:srgbClr>
                  </a:outerShdw>
                </a:effectLst>
              </a:rPr>
              <a:t>Now there was a Pharisee named Nicodemus, a leader of the Jews.  </a:t>
            </a:r>
            <a:r>
              <a:rPr lang="en-US" sz="2800" i="1" baseline="30000" dirty="0">
                <a:effectLst>
                  <a:outerShdw blurRad="38100" dist="38100" dir="2700000" algn="tl">
                    <a:srgbClr val="000000">
                      <a:alpha val="43137"/>
                    </a:srgbClr>
                  </a:outerShdw>
                </a:effectLst>
              </a:rPr>
              <a:t>2 </a:t>
            </a:r>
            <a:r>
              <a:rPr lang="en-US" sz="2800" i="1" dirty="0">
                <a:effectLst>
                  <a:outerShdw blurRad="38100" dist="38100" dir="2700000" algn="tl">
                    <a:srgbClr val="000000">
                      <a:alpha val="43137"/>
                    </a:srgbClr>
                  </a:outerShdw>
                </a:effectLst>
              </a:rPr>
              <a:t>He came to Jesus by night and said to him, "Rabbi, we know that you are a teacher who has come from God; for no one can do these signs that you do apart from the presence of God."  </a:t>
            </a:r>
            <a:r>
              <a:rPr lang="en-US" sz="2800" i="1" baseline="30000" dirty="0">
                <a:effectLst>
                  <a:outerShdw blurRad="38100" dist="38100" dir="2700000" algn="tl">
                    <a:srgbClr val="000000">
                      <a:alpha val="43137"/>
                    </a:srgbClr>
                  </a:outerShdw>
                </a:effectLst>
              </a:rPr>
              <a:t>3 </a:t>
            </a:r>
            <a:r>
              <a:rPr lang="en-US" sz="2800" i="1" dirty="0">
                <a:effectLst>
                  <a:outerShdw blurRad="38100" dist="38100" dir="2700000" algn="tl">
                    <a:srgbClr val="000000">
                      <a:alpha val="43137"/>
                    </a:srgbClr>
                  </a:outerShdw>
                </a:effectLst>
              </a:rPr>
              <a:t>Jesus answered him, "Very truly, I tell you, no one can see the kingdom of God without being born from above."  </a:t>
            </a:r>
            <a:r>
              <a:rPr lang="en-US" sz="2800" i="1" baseline="30000" dirty="0">
                <a:effectLst>
                  <a:outerShdw blurRad="38100" dist="38100" dir="2700000" algn="tl">
                    <a:srgbClr val="000000">
                      <a:alpha val="43137"/>
                    </a:srgbClr>
                  </a:outerShdw>
                </a:effectLst>
              </a:rPr>
              <a:t>4 </a:t>
            </a:r>
            <a:r>
              <a:rPr lang="en-US" sz="2800" i="1" dirty="0">
                <a:effectLst>
                  <a:outerShdw blurRad="38100" dist="38100" dir="2700000" algn="tl">
                    <a:srgbClr val="000000">
                      <a:alpha val="43137"/>
                    </a:srgbClr>
                  </a:outerShdw>
                </a:effectLst>
              </a:rPr>
              <a:t>Nicodemus said to him, "How can anyone be born after having grown old? Can one enter a second time into the mother's womb and be born?"</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524444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John 3:1-17</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23366" y="1524000"/>
            <a:ext cx="8592034" cy="5262979"/>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5 </a:t>
            </a:r>
            <a:r>
              <a:rPr lang="en-US" sz="2800" i="1" dirty="0">
                <a:effectLst>
                  <a:outerShdw blurRad="38100" dist="38100" dir="2700000" algn="tl">
                    <a:srgbClr val="000000">
                      <a:alpha val="43137"/>
                    </a:srgbClr>
                  </a:outerShdw>
                </a:effectLst>
              </a:rPr>
              <a:t>Jesus answered, "Very truly, I tell you, no one can enter the kingdom of God without being born of water and Spirit.  </a:t>
            </a:r>
            <a:r>
              <a:rPr lang="en-US" sz="2800" i="1" baseline="30000" dirty="0">
                <a:effectLst>
                  <a:outerShdw blurRad="38100" dist="38100" dir="2700000" algn="tl">
                    <a:srgbClr val="000000">
                      <a:alpha val="43137"/>
                    </a:srgbClr>
                  </a:outerShdw>
                </a:effectLst>
              </a:rPr>
              <a:t>6 </a:t>
            </a:r>
            <a:r>
              <a:rPr lang="en-US" sz="2800" i="1" dirty="0">
                <a:effectLst>
                  <a:outerShdw blurRad="38100" dist="38100" dir="2700000" algn="tl">
                    <a:srgbClr val="000000">
                      <a:alpha val="43137"/>
                    </a:srgbClr>
                  </a:outerShdw>
                </a:effectLst>
              </a:rPr>
              <a:t>What is born of the flesh is flesh, and what is born of the Spirit is spirit.  </a:t>
            </a:r>
            <a:r>
              <a:rPr lang="en-US" sz="2800" i="1" baseline="30000" dirty="0">
                <a:effectLst>
                  <a:outerShdw blurRad="38100" dist="38100" dir="2700000" algn="tl">
                    <a:srgbClr val="000000">
                      <a:alpha val="43137"/>
                    </a:srgbClr>
                  </a:outerShdw>
                </a:effectLst>
              </a:rPr>
              <a:t>7 </a:t>
            </a:r>
            <a:r>
              <a:rPr lang="en-US" sz="2800" i="1" dirty="0">
                <a:effectLst>
                  <a:outerShdw blurRad="38100" dist="38100" dir="2700000" algn="tl">
                    <a:srgbClr val="000000">
                      <a:alpha val="43137"/>
                    </a:srgbClr>
                  </a:outerShdw>
                </a:effectLst>
              </a:rPr>
              <a:t>Do not be astonished that I said to you, 'You must be born from above.'  </a:t>
            </a:r>
            <a:r>
              <a:rPr lang="en-US" sz="2800" i="1" baseline="30000" dirty="0">
                <a:effectLst>
                  <a:outerShdw blurRad="38100" dist="38100" dir="2700000" algn="tl">
                    <a:srgbClr val="000000">
                      <a:alpha val="43137"/>
                    </a:srgbClr>
                  </a:outerShdw>
                </a:effectLst>
              </a:rPr>
              <a:t>8 </a:t>
            </a:r>
            <a:r>
              <a:rPr lang="en-US" sz="2800" i="1" dirty="0">
                <a:effectLst>
                  <a:outerShdw blurRad="38100" dist="38100" dir="2700000" algn="tl">
                    <a:srgbClr val="000000">
                      <a:alpha val="43137"/>
                    </a:srgbClr>
                  </a:outerShdw>
                </a:effectLst>
              </a:rPr>
              <a:t>The wind blows where it chooses, and you hear the sound of it, but you do not know where it comes from or where it goes. So it is with everyone who is born of the Spirit."  </a:t>
            </a:r>
            <a:r>
              <a:rPr lang="en-US" sz="2800" i="1" baseline="30000" dirty="0">
                <a:effectLst>
                  <a:outerShdw blurRad="38100" dist="38100" dir="2700000" algn="tl">
                    <a:srgbClr val="000000">
                      <a:alpha val="43137"/>
                    </a:srgbClr>
                  </a:outerShdw>
                </a:effectLst>
              </a:rPr>
              <a:t>9 </a:t>
            </a:r>
            <a:r>
              <a:rPr lang="en-US" sz="2800" i="1" dirty="0">
                <a:effectLst>
                  <a:outerShdw blurRad="38100" dist="38100" dir="2700000" algn="tl">
                    <a:srgbClr val="000000">
                      <a:alpha val="43137"/>
                    </a:srgbClr>
                  </a:outerShdw>
                </a:effectLst>
              </a:rPr>
              <a:t>Nicodemus said to him, "How can these things be?"  </a:t>
            </a:r>
            <a:r>
              <a:rPr lang="en-US" sz="2800" i="1" baseline="30000" dirty="0">
                <a:effectLst>
                  <a:outerShdw blurRad="38100" dist="38100" dir="2700000" algn="tl">
                    <a:srgbClr val="000000">
                      <a:alpha val="43137"/>
                    </a:srgbClr>
                  </a:outerShdw>
                </a:effectLst>
              </a:rPr>
              <a:t>10 </a:t>
            </a:r>
            <a:r>
              <a:rPr lang="en-US" sz="2800" i="1" dirty="0">
                <a:effectLst>
                  <a:outerShdw blurRad="38100" dist="38100" dir="2700000" algn="tl">
                    <a:srgbClr val="000000">
                      <a:alpha val="43137"/>
                    </a:srgbClr>
                  </a:outerShdw>
                </a:effectLst>
              </a:rPr>
              <a:t>Jesus answered him, "Are you a teacher of Israel, and yet you do not understand these things?  </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4588553"/>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John 3:1-17</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23366" y="1524000"/>
            <a:ext cx="8592034" cy="4832092"/>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11 </a:t>
            </a:r>
            <a:r>
              <a:rPr lang="en-US" sz="2800" i="1" dirty="0">
                <a:effectLst>
                  <a:outerShdw blurRad="38100" dist="38100" dir="2700000" algn="tl">
                    <a:srgbClr val="000000">
                      <a:alpha val="43137"/>
                    </a:srgbClr>
                  </a:outerShdw>
                </a:effectLst>
              </a:rPr>
              <a:t>"Very truly, I tell you, we speak of what we know and testify to what we have seen; yet you do not receive our testimony.  </a:t>
            </a:r>
            <a:r>
              <a:rPr lang="en-US" sz="2800" i="1" baseline="30000" dirty="0">
                <a:effectLst>
                  <a:outerShdw blurRad="38100" dist="38100" dir="2700000" algn="tl">
                    <a:srgbClr val="000000">
                      <a:alpha val="43137"/>
                    </a:srgbClr>
                  </a:outerShdw>
                </a:effectLst>
              </a:rPr>
              <a:t>12 </a:t>
            </a:r>
            <a:r>
              <a:rPr lang="en-US" sz="2800" i="1" dirty="0">
                <a:effectLst>
                  <a:outerShdw blurRad="38100" dist="38100" dir="2700000" algn="tl">
                    <a:srgbClr val="000000">
                      <a:alpha val="43137"/>
                    </a:srgbClr>
                  </a:outerShdw>
                </a:effectLst>
              </a:rPr>
              <a:t>If I have told you about earthly things and you do not believe, how can you believe if I tell you about heavenly things?  </a:t>
            </a:r>
            <a:r>
              <a:rPr lang="en-US" sz="2800" i="1" baseline="30000" dirty="0">
                <a:effectLst>
                  <a:outerShdw blurRad="38100" dist="38100" dir="2700000" algn="tl">
                    <a:srgbClr val="000000">
                      <a:alpha val="43137"/>
                    </a:srgbClr>
                  </a:outerShdw>
                </a:effectLst>
              </a:rPr>
              <a:t>13 </a:t>
            </a:r>
            <a:r>
              <a:rPr lang="en-US" sz="2800" i="1" dirty="0">
                <a:effectLst>
                  <a:outerShdw blurRad="38100" dist="38100" dir="2700000" algn="tl">
                    <a:srgbClr val="000000">
                      <a:alpha val="43137"/>
                    </a:srgbClr>
                  </a:outerShdw>
                </a:effectLst>
              </a:rPr>
              <a:t>No one has ascended into heaven except the one who descended from heaven, the Son of Man.  </a:t>
            </a:r>
            <a:r>
              <a:rPr lang="en-US" sz="2800" i="1" baseline="30000" dirty="0">
                <a:effectLst>
                  <a:outerShdw blurRad="38100" dist="38100" dir="2700000" algn="tl">
                    <a:srgbClr val="000000">
                      <a:alpha val="43137"/>
                    </a:srgbClr>
                  </a:outerShdw>
                </a:effectLst>
              </a:rPr>
              <a:t>14 </a:t>
            </a:r>
            <a:r>
              <a:rPr lang="en-US" sz="2800" i="1" dirty="0">
                <a:effectLst>
                  <a:outerShdw blurRad="38100" dist="38100" dir="2700000" algn="tl">
                    <a:srgbClr val="000000">
                      <a:alpha val="43137"/>
                    </a:srgbClr>
                  </a:outerShdw>
                </a:effectLst>
              </a:rPr>
              <a:t>And just as Moses lifted up the serpent in the wilderness, so must the Son of Man be lifted up,  </a:t>
            </a:r>
            <a:r>
              <a:rPr lang="en-US" sz="2800" i="1" baseline="30000" dirty="0">
                <a:effectLst>
                  <a:outerShdw blurRad="38100" dist="38100" dir="2700000" algn="tl">
                    <a:srgbClr val="000000">
                      <a:alpha val="43137"/>
                    </a:srgbClr>
                  </a:outerShdw>
                </a:effectLst>
              </a:rPr>
              <a:t>15 </a:t>
            </a:r>
            <a:r>
              <a:rPr lang="en-US" sz="2800" i="1" dirty="0">
                <a:effectLst>
                  <a:outerShdw blurRad="38100" dist="38100" dir="2700000" algn="tl">
                    <a:srgbClr val="000000">
                      <a:alpha val="43137"/>
                    </a:srgbClr>
                  </a:outerShdw>
                </a:effectLst>
              </a:rPr>
              <a:t>that whoever believes in him may have eternal life.  </a:t>
            </a:r>
            <a:endParaRPr lang="en-US" sz="2800"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348735"/>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790530" name="Rectangle 2"/>
          <p:cNvSpPr>
            <a:spLocks noGrp="1" noChangeArrowheads="1"/>
          </p:cNvSpPr>
          <p:nvPr>
            <p:ph type="ctrTitle"/>
          </p:nvPr>
        </p:nvSpPr>
        <p:spPr>
          <a:xfrm>
            <a:off x="571500" y="457200"/>
            <a:ext cx="8001000" cy="914400"/>
          </a:xfrm>
        </p:spPr>
        <p:txBody>
          <a:bodyPr/>
          <a:lstStyle/>
          <a:p>
            <a:r>
              <a:rPr lang="en-US" altLang="en-US" sz="3600" b="0" i="1" u="sng" dirty="0">
                <a:solidFill>
                  <a:srgbClr val="FFFF00"/>
                </a:solidFill>
                <a:cs typeface="Times New Roman" pitchFamily="18" charset="0"/>
              </a:rPr>
              <a:t>Proclaiming the WORD</a:t>
            </a:r>
            <a:r>
              <a:rPr lang="en-US" altLang="en-US" sz="3200" i="1" dirty="0">
                <a:effectLst>
                  <a:outerShdw blurRad="38100" dist="38100" dir="2700000" algn="tl">
                    <a:srgbClr val="000000">
                      <a:alpha val="43137"/>
                    </a:srgbClr>
                  </a:outerShdw>
                </a:effectLst>
              </a:rPr>
              <a:t> Scripture Reading – </a:t>
            </a:r>
            <a:r>
              <a:rPr lang="en-US" altLang="en-US" sz="2400" i="1" dirty="0">
                <a:effectLst>
                  <a:outerShdw blurRad="38100" dist="38100" dir="2700000" algn="tl">
                    <a:srgbClr val="000000">
                      <a:alpha val="43137"/>
                    </a:srgbClr>
                  </a:outerShdw>
                </a:effectLst>
                <a:latin typeface="+mn-lt"/>
              </a:rPr>
              <a:t>John 3:1-17</a:t>
            </a:r>
            <a:endParaRPr lang="en-US" altLang="en-US" sz="2400" i="1" dirty="0">
              <a:solidFill>
                <a:srgbClr val="00FFFF"/>
              </a:solidFill>
              <a:effectLst>
                <a:outerShdw blurRad="38100" dist="38100" dir="2700000" algn="tl">
                  <a:srgbClr val="000000">
                    <a:alpha val="43137"/>
                  </a:srgbClr>
                </a:outerShdw>
              </a:effectLst>
              <a:latin typeface="+mn-lt"/>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304800" y="1371600"/>
            <a:ext cx="8763000" cy="892552"/>
          </a:xfrm>
          <a:prstGeom prst="rect">
            <a:avLst/>
          </a:prstGeom>
        </p:spPr>
        <p:txBody>
          <a:bodyPr wrap="square">
            <a:spAutoFit/>
          </a:bodyPr>
          <a:lstStyle/>
          <a:p>
            <a:br>
              <a:rPr lang="en-US" sz="2400" b="1" i="1" dirty="0"/>
            </a:br>
            <a:endParaRPr lang="en-US" sz="2800" b="1"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02771" y="1696176"/>
            <a:ext cx="8592034" cy="3108543"/>
          </a:xfrm>
          <a:prstGeom prst="rect">
            <a:avLst/>
          </a:prstGeom>
        </p:spPr>
        <p:txBody>
          <a:bodyPr wrap="square">
            <a:spAutoFit/>
          </a:bodyPr>
          <a:lstStyle/>
          <a:p>
            <a:r>
              <a:rPr lang="en-US" sz="2800" b="1" i="1" baseline="30000" dirty="0">
                <a:solidFill>
                  <a:srgbClr val="FFFF00"/>
                </a:solidFill>
                <a:effectLst>
                  <a:outerShdw blurRad="38100" dist="38100" dir="2700000" algn="tl">
                    <a:srgbClr val="000000">
                      <a:alpha val="43137"/>
                    </a:srgbClr>
                  </a:outerShdw>
                </a:effectLst>
              </a:rPr>
              <a:t>16 </a:t>
            </a:r>
            <a:r>
              <a:rPr lang="en-US" sz="2800" b="1" i="1" dirty="0">
                <a:solidFill>
                  <a:srgbClr val="FFFF00"/>
                </a:solidFill>
                <a:effectLst>
                  <a:outerShdw blurRad="38100" dist="38100" dir="2700000" algn="tl">
                    <a:srgbClr val="000000">
                      <a:alpha val="43137"/>
                    </a:srgbClr>
                  </a:outerShdw>
                </a:effectLst>
              </a:rPr>
              <a:t>"For God so loved the world that he gave his only Son, so that everyone who believes in him may not perish but may have eternal life.  </a:t>
            </a:r>
            <a:r>
              <a:rPr lang="en-US" sz="2800" b="1" i="1" baseline="30000" dirty="0">
                <a:solidFill>
                  <a:srgbClr val="FFFF00"/>
                </a:solidFill>
                <a:effectLst>
                  <a:outerShdw blurRad="38100" dist="38100" dir="2700000" algn="tl">
                    <a:srgbClr val="000000">
                      <a:alpha val="43137"/>
                    </a:srgbClr>
                  </a:outerShdw>
                </a:effectLst>
              </a:rPr>
              <a:t>17 </a:t>
            </a:r>
            <a:r>
              <a:rPr lang="en-US" sz="2800" b="1" i="1" dirty="0">
                <a:solidFill>
                  <a:srgbClr val="FFFF00"/>
                </a:solidFill>
                <a:effectLst>
                  <a:outerShdw blurRad="38100" dist="38100" dir="2700000" algn="tl">
                    <a:srgbClr val="000000">
                      <a:alpha val="43137"/>
                    </a:srgbClr>
                  </a:outerShdw>
                </a:effectLst>
              </a:rPr>
              <a:t>"Indeed, God did not send the Son into the world to condemn the world, but in order that the world might be saved through him.</a:t>
            </a:r>
            <a:endParaRPr lang="en-US" sz="2800" b="1" dirty="0">
              <a:solidFill>
                <a:srgbClr val="FFFF00"/>
              </a:solidFill>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643375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222010"/>
            <a:ext cx="9243572" cy="7384810"/>
          </a:xfrm>
          <a:prstGeom prst="rect">
            <a:avLst/>
          </a:prstGeom>
        </p:spPr>
      </p:pic>
      <p:sp>
        <p:nvSpPr>
          <p:cNvPr id="801794" name="Rectangle 2"/>
          <p:cNvSpPr>
            <a:spLocks noChangeArrowheads="1"/>
          </p:cNvSpPr>
          <p:nvPr/>
        </p:nvSpPr>
        <p:spPr bwMode="auto">
          <a:xfrm>
            <a:off x="1676400" y="3124200"/>
            <a:ext cx="57150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i="1" u="sng" dirty="0">
                <a:solidFill>
                  <a:srgbClr val="00FFFF"/>
                </a:solidFill>
                <a:effectLst>
                  <a:outerShdw blurRad="38100" dist="38100" dir="2700000" algn="tl">
                    <a:srgbClr val="000000">
                      <a:alpha val="43137"/>
                    </a:srgbClr>
                  </a:outerShdw>
                </a:effectLst>
                <a:latin typeface="+mn-lt"/>
                <a:cs typeface="Times New Roman" pitchFamily="18" charset="0"/>
              </a:rPr>
              <a:t>Proclaiming the WORD</a:t>
            </a:r>
            <a:br>
              <a:rPr lang="en-US" altLang="en-US" sz="3600" i="1" u="sng" dirty="0">
                <a:solidFill>
                  <a:srgbClr val="FF0000"/>
                </a:solidFill>
                <a:effectLst/>
                <a:latin typeface="+mn-lt"/>
                <a:cs typeface="Times New Roman" pitchFamily="18" charset="0"/>
              </a:rPr>
            </a:br>
            <a:r>
              <a:rPr lang="en-US" altLang="en-US" sz="2400" i="1" dirty="0">
                <a:solidFill>
                  <a:schemeClr val="tx1"/>
                </a:solidFill>
                <a:effectLst>
                  <a:outerShdw blurRad="38100" dist="38100" dir="2700000" algn="tl">
                    <a:srgbClr val="000000">
                      <a:alpha val="43137"/>
                    </a:srgbClr>
                  </a:outerShdw>
                </a:effectLst>
                <a:latin typeface="+mn-lt"/>
              </a:rPr>
              <a:t>(John 3:1-17)</a:t>
            </a:r>
          </a:p>
          <a:p>
            <a:r>
              <a:rPr lang="en-US" altLang="en-US" sz="3200" i="1" dirty="0">
                <a:solidFill>
                  <a:srgbClr val="FFFF00"/>
                </a:solidFill>
                <a:effectLst>
                  <a:outerShdw blurRad="38100" dist="38100" dir="2700000" algn="tl">
                    <a:srgbClr val="000000">
                      <a:alpha val="43137"/>
                    </a:srgbClr>
                  </a:outerShdw>
                </a:effectLst>
                <a:latin typeface="+mn-lt"/>
              </a:rPr>
              <a:t>Born of the Spirit</a:t>
            </a:r>
          </a:p>
        </p:txBody>
      </p:sp>
      <p:sp>
        <p:nvSpPr>
          <p:cNvPr id="5" name="AutoShape 4" descr="Image result for empire of japan flag"/>
          <p:cNvSpPr>
            <a:spLocks noChangeAspect="1" noChangeArrowheads="1"/>
          </p:cNvSpPr>
          <p:nvPr/>
        </p:nvSpPr>
        <p:spPr bwMode="auto">
          <a:xfrm>
            <a:off x="3576638" y="2819400"/>
            <a:ext cx="229552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897050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609600"/>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462 </a:t>
            </a:r>
            <a:r>
              <a:rPr lang="en-US" sz="2600" i="1" dirty="0">
                <a:solidFill>
                  <a:srgbClr val="FFFF00"/>
                </a:solidFill>
                <a:effectLst/>
              </a:rPr>
              <a:t>“I Love to Tell the Story”</a:t>
            </a:r>
            <a:endParaRPr lang="en-US" altLang="en-US" sz="2600" b="0" i="1" dirty="0">
              <a:solidFill>
                <a:srgbClr val="FFFF00"/>
              </a:solidFill>
            </a:endParaRP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7079" y="1752600"/>
            <a:ext cx="9094564"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love to tell the story </a:t>
            </a:r>
          </a:p>
          <a:p>
            <a:pPr algn="ctr"/>
            <a:r>
              <a:rPr lang="en-US" sz="3600" b="1" i="1" dirty="0">
                <a:effectLst>
                  <a:outerShdw blurRad="38100" dist="38100" dir="2700000" algn="tl">
                    <a:srgbClr val="000000">
                      <a:alpha val="43137"/>
                    </a:srgbClr>
                  </a:outerShdw>
                </a:effectLst>
              </a:rPr>
              <a:t>of unseen things above,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of Jesus and his glory, </a:t>
            </a:r>
          </a:p>
          <a:p>
            <a:pPr algn="ctr"/>
            <a:r>
              <a:rPr lang="en-US" sz="3600" b="1" i="1" dirty="0">
                <a:effectLst>
                  <a:outerShdw blurRad="38100" dist="38100" dir="2700000" algn="tl">
                    <a:srgbClr val="000000">
                      <a:alpha val="43137"/>
                    </a:srgbClr>
                  </a:outerShdw>
                </a:effectLst>
              </a:rPr>
              <a:t>of Jesus and his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love to tell the story, </a:t>
            </a:r>
          </a:p>
          <a:p>
            <a:pPr algn="ctr"/>
            <a:r>
              <a:rPr lang="en-US" sz="3600" b="1" i="1" dirty="0">
                <a:effectLst>
                  <a:outerShdw blurRad="38100" dist="38100" dir="2700000" algn="tl">
                    <a:srgbClr val="000000">
                      <a:alpha val="43137"/>
                    </a:srgbClr>
                  </a:outerShdw>
                </a:effectLst>
              </a:rPr>
              <a:t>because I know 'tis true;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it satisfies my longings </a:t>
            </a:r>
          </a:p>
          <a:p>
            <a:pPr algn="ctr"/>
            <a:r>
              <a:rPr lang="en-US" sz="3600" b="1" i="1" dirty="0">
                <a:effectLst>
                  <a:outerShdw blurRad="38100" dist="38100" dir="2700000" algn="tl">
                    <a:srgbClr val="000000">
                      <a:alpha val="43137"/>
                    </a:srgbClr>
                  </a:outerShdw>
                </a:effectLst>
              </a:rPr>
              <a:t>as nothing else could do.</a:t>
            </a: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7486836"/>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609600"/>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462 </a:t>
            </a:r>
            <a:r>
              <a:rPr lang="en-US" sz="2600" i="1" dirty="0">
                <a:solidFill>
                  <a:srgbClr val="FFFF00"/>
                </a:solidFill>
                <a:effectLst/>
              </a:rPr>
              <a:t>“I Love to Tell the Story”</a:t>
            </a:r>
            <a:endParaRPr lang="en-US" altLang="en-US" sz="2600" b="0" i="1" dirty="0">
              <a:solidFill>
                <a:srgbClr val="FFFF00"/>
              </a:solidFill>
            </a:endParaRP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7079" y="1752600"/>
            <a:ext cx="9094564"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love to tell the story; </a:t>
            </a:r>
          </a:p>
          <a:p>
            <a:pPr algn="ctr"/>
            <a:r>
              <a:rPr lang="en-US" sz="3600" b="1" i="1" dirty="0">
                <a:effectLst>
                  <a:outerShdw blurRad="38100" dist="38100" dir="2700000" algn="tl">
                    <a:srgbClr val="000000">
                      <a:alpha val="43137"/>
                    </a:srgbClr>
                  </a:outerShdw>
                </a:effectLst>
              </a:rPr>
              <a:t>‘twill be my theme in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tell the old, old story </a:t>
            </a:r>
          </a:p>
          <a:p>
            <a:pPr algn="ctr"/>
            <a:r>
              <a:rPr lang="en-US" sz="3600" b="1" i="1" dirty="0">
                <a:effectLst>
                  <a:outerShdw blurRad="38100" dist="38100" dir="2700000" algn="tl">
                    <a:srgbClr val="000000">
                      <a:alpha val="43137"/>
                    </a:srgbClr>
                  </a:outerShdw>
                </a:effectLst>
              </a:rPr>
              <a:t>of Jesus and his love.</a:t>
            </a:r>
            <a:br>
              <a:rPr lang="en-US" sz="3600" b="1" i="1" dirty="0">
                <a:solidFill>
                  <a:srgbClr val="000000"/>
                </a:solidFill>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3119072"/>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11618" name="Rectangle 2"/>
          <p:cNvSpPr>
            <a:spLocks noGrp="1" noChangeArrowheads="1"/>
          </p:cNvSpPr>
          <p:nvPr>
            <p:ph type="ctrTitle"/>
          </p:nvPr>
        </p:nvSpPr>
        <p:spPr>
          <a:xfrm>
            <a:off x="419100" y="448490"/>
            <a:ext cx="8382000" cy="1431925"/>
          </a:xfrm>
        </p:spPr>
        <p:txBody>
          <a:bodyPr/>
          <a:lstStyle/>
          <a:p>
            <a:r>
              <a:rPr lang="en-US" altLang="en-US" sz="4000" b="0" i="1" u="sng" dirty="0">
                <a:solidFill>
                  <a:schemeClr val="tx1"/>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cs typeface="Times New Roman" pitchFamily="18" charset="0"/>
              </a:rPr>
              <a:t>Call to Worship (Psalm 121:1, 5, 8)</a:t>
            </a:r>
            <a:r>
              <a:rPr lang="en-US" altLang="en-US" sz="2400" b="0" i="1" dirty="0">
                <a:solidFill>
                  <a:schemeClr val="tx1"/>
                </a:solidFill>
                <a:cs typeface="Times New Roman" pitchFamily="18" charset="0"/>
              </a:rPr>
              <a:t> </a:t>
            </a:r>
            <a:endParaRPr lang="en-US" altLang="en-US" sz="2400" b="0" i="1" dirty="0">
              <a:solidFill>
                <a:schemeClr val="tx1"/>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5" name="Rectangle 4"/>
          <p:cNvSpPr/>
          <p:nvPr/>
        </p:nvSpPr>
        <p:spPr>
          <a:xfrm>
            <a:off x="348049" y="1581846"/>
            <a:ext cx="8643552" cy="5293757"/>
          </a:xfrm>
          <a:prstGeom prst="rect">
            <a:avLst/>
          </a:prstGeom>
        </p:spPr>
        <p:txBody>
          <a:bodyPr wrap="square">
            <a:spAutoFit/>
          </a:bodyPr>
          <a:lstStyle/>
          <a:p>
            <a:r>
              <a:rPr lang="en-US" sz="2800" b="1" i="1" dirty="0">
                <a:effectLst>
                  <a:outerShdw blurRad="38100" dist="38100" dir="2700000" algn="tl">
                    <a:srgbClr val="000000">
                      <a:alpha val="43137"/>
                    </a:srgbClr>
                  </a:outerShdw>
                </a:effectLst>
              </a:rPr>
              <a:t>From where will our help come?  </a:t>
            </a:r>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Our help comes from the Lord, </a:t>
            </a:r>
          </a:p>
          <a:p>
            <a:r>
              <a:rPr lang="en-US" sz="2800" b="1" i="1" dirty="0">
                <a:solidFill>
                  <a:srgbClr val="FFFF00"/>
                </a:solidFill>
                <a:effectLst>
                  <a:outerShdw blurRad="38100" dist="38100" dir="2700000" algn="tl">
                    <a:srgbClr val="000000">
                      <a:alpha val="43137"/>
                    </a:srgbClr>
                  </a:outerShdw>
                </a:effectLst>
              </a:rPr>
              <a:t>	who made heaven and earth.</a:t>
            </a:r>
            <a:endParaRPr lang="en-US" sz="2800" b="1" dirty="0">
              <a:solidFill>
                <a:srgbClr val="FFFF00"/>
              </a:solidFill>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Who is our keeper?  </a:t>
            </a:r>
          </a:p>
          <a:p>
            <a:r>
              <a:rPr lang="en-US" sz="2800" b="1" i="1" dirty="0">
                <a:solidFill>
                  <a:srgbClr val="FFFF00"/>
                </a:solidFill>
                <a:effectLst>
                  <a:outerShdw blurRad="38100" dist="38100" dir="2700000" algn="tl">
                    <a:srgbClr val="000000">
                      <a:alpha val="43137"/>
                    </a:srgbClr>
                  </a:outerShdw>
                </a:effectLst>
              </a:rPr>
              <a:t>	The Lord is our keeper, by day and by night.</a:t>
            </a:r>
            <a:endParaRPr lang="en-US" sz="2800" b="1" dirty="0">
              <a:solidFill>
                <a:srgbClr val="FFFF00"/>
              </a:solidFill>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How low will God protect us? </a:t>
            </a:r>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God will keep our going out and our coming 	in from this time on and forevermore.</a:t>
            </a:r>
            <a:endParaRPr lang="en-US" sz="2800" b="1" dirty="0">
              <a:solidFill>
                <a:srgbClr val="FFFF00"/>
              </a:solidFill>
              <a:effectLst>
                <a:outerShdw blurRad="38100" dist="38100" dir="2700000" algn="tl">
                  <a:srgbClr val="000000">
                    <a:alpha val="43137"/>
                  </a:srgbClr>
                </a:outerShdw>
              </a:effectLst>
            </a:endParaRPr>
          </a:p>
          <a:p>
            <a:r>
              <a:rPr lang="en-US" sz="2800" b="1" i="1" dirty="0">
                <a:effectLst>
                  <a:outerShdw blurRad="38100" dist="38100" dir="2700000" algn="tl">
                    <a:srgbClr val="000000">
                      <a:alpha val="43137"/>
                    </a:srgbClr>
                  </a:outerShdw>
                </a:effectLst>
              </a:rPr>
              <a:t>Come and let us worship God in this Holy place and in this Holy time. </a:t>
            </a:r>
            <a:endParaRPr lang="en-US" sz="2800" b="1" dirty="0">
              <a:effectLst>
                <a:outerShdw blurRad="38100" dist="38100" dir="2700000" algn="tl">
                  <a:srgbClr val="000000">
                    <a:alpha val="43137"/>
                  </a:srgbClr>
                </a:outerShdw>
              </a:effectLst>
            </a:endParaRPr>
          </a:p>
          <a:p>
            <a:endParaRPr lang="en-US" sz="3200" dirty="0">
              <a:solidFill>
                <a:srgbClr val="FFFF00"/>
              </a:solidFill>
              <a:effectLst>
                <a:outerShdw blurRad="38100" dist="38100" dir="2700000" algn="tl">
                  <a:srgbClr val="000000">
                    <a:alpha val="43137"/>
                  </a:srgbClr>
                </a:outerShdw>
              </a:effectLst>
            </a:endParaRPr>
          </a:p>
          <a:p>
            <a:endParaRPr lang="en-US" sz="2600" b="1"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609600"/>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462 </a:t>
            </a:r>
            <a:r>
              <a:rPr lang="en-US" sz="2600" i="1" dirty="0">
                <a:solidFill>
                  <a:srgbClr val="FFFF00"/>
                </a:solidFill>
                <a:effectLst/>
              </a:rPr>
              <a:t>“I Love to Tell the Story”</a:t>
            </a:r>
            <a:endParaRPr lang="en-US" altLang="en-US" sz="2600" b="0" i="1" dirty="0">
              <a:solidFill>
                <a:srgbClr val="FFFF00"/>
              </a:solidFill>
            </a:endParaRP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7079" y="1752600"/>
            <a:ext cx="9094564"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love to tell the story;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'tis pleasant to repeat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what seems, each time I tell 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more wonderfully sweet!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love to tell the story,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some have never heard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message of salvation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God’s own holy Word.</a:t>
            </a: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5274587"/>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609600"/>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462 </a:t>
            </a:r>
            <a:r>
              <a:rPr lang="en-US" sz="2600" i="1" dirty="0">
                <a:solidFill>
                  <a:srgbClr val="FFFF00"/>
                </a:solidFill>
                <a:effectLst/>
              </a:rPr>
              <a:t>“I Love to Tell the Story”</a:t>
            </a:r>
            <a:endParaRPr lang="en-US" altLang="en-US" sz="2600" b="0" i="1" dirty="0">
              <a:solidFill>
                <a:srgbClr val="FFFF00"/>
              </a:solidFill>
            </a:endParaRP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7079" y="1752600"/>
            <a:ext cx="9094564"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love to tell the story; </a:t>
            </a:r>
          </a:p>
          <a:p>
            <a:pPr algn="ctr"/>
            <a:r>
              <a:rPr lang="en-US" sz="3600" b="1" i="1" dirty="0">
                <a:effectLst>
                  <a:outerShdw blurRad="38100" dist="38100" dir="2700000" algn="tl">
                    <a:srgbClr val="000000">
                      <a:alpha val="43137"/>
                    </a:srgbClr>
                  </a:outerShdw>
                </a:effectLst>
              </a:rPr>
              <a:t>‘twill be my theme in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tell the old, old story </a:t>
            </a:r>
          </a:p>
          <a:p>
            <a:pPr algn="ctr"/>
            <a:r>
              <a:rPr lang="en-US" sz="3600" b="1" i="1" dirty="0">
                <a:effectLst>
                  <a:outerShdw blurRad="38100" dist="38100" dir="2700000" algn="tl">
                    <a:srgbClr val="000000">
                      <a:alpha val="43137"/>
                    </a:srgbClr>
                  </a:outerShdw>
                </a:effectLst>
              </a:rPr>
              <a:t>of Jesus and his love.</a:t>
            </a:r>
            <a:br>
              <a:rPr lang="en-US" sz="3600" b="1" i="1" dirty="0">
                <a:solidFill>
                  <a:srgbClr val="000000"/>
                </a:solidFill>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5016421"/>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609600"/>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462 </a:t>
            </a:r>
            <a:r>
              <a:rPr lang="en-US" sz="2600" i="1" dirty="0">
                <a:solidFill>
                  <a:srgbClr val="FFFF00"/>
                </a:solidFill>
                <a:effectLst/>
              </a:rPr>
              <a:t>“I Love to Tell the Story”</a:t>
            </a:r>
            <a:endParaRPr lang="en-US" altLang="en-US" sz="2600" b="0" i="1" dirty="0">
              <a:solidFill>
                <a:srgbClr val="FFFF00"/>
              </a:solidFill>
            </a:endParaRP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7079" y="1752600"/>
            <a:ext cx="9094564"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love to tell the story,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those who know it best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seem hungering and thirsting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hear it, like the rest.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when, in scenes of glory, </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 sing the new, new song,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'twill be the old, old story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that I have loved so long.</a:t>
            </a: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0521910"/>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57200" y="609600"/>
            <a:ext cx="94488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600" b="0" i="1" dirty="0">
                <a:solidFill>
                  <a:srgbClr val="FFFF00"/>
                </a:solidFill>
              </a:rPr>
              <a:t># 462 </a:t>
            </a:r>
            <a:r>
              <a:rPr lang="en-US" sz="2600" i="1" dirty="0">
                <a:solidFill>
                  <a:srgbClr val="FFFF00"/>
                </a:solidFill>
                <a:effectLst/>
              </a:rPr>
              <a:t>“I Love to Tell the Story”</a:t>
            </a:r>
            <a:endParaRPr lang="en-US" altLang="en-US" sz="2600" b="0" i="1" dirty="0">
              <a:solidFill>
                <a:srgbClr val="FFFF00"/>
              </a:solidFill>
            </a:endParaRP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7079" y="1752600"/>
            <a:ext cx="9094564" cy="2862322"/>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love to tell the story; </a:t>
            </a:r>
          </a:p>
          <a:p>
            <a:pPr algn="ctr"/>
            <a:r>
              <a:rPr lang="en-US" sz="3600" b="1" i="1" dirty="0">
                <a:effectLst>
                  <a:outerShdw blurRad="38100" dist="38100" dir="2700000" algn="tl">
                    <a:srgbClr val="000000">
                      <a:alpha val="43137"/>
                    </a:srgbClr>
                  </a:outerShdw>
                </a:effectLst>
              </a:rPr>
              <a:t>‘twill be my theme in glory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tell the old, old story </a:t>
            </a:r>
          </a:p>
          <a:p>
            <a:pPr algn="ctr"/>
            <a:r>
              <a:rPr lang="en-US" sz="3600" b="1" i="1" dirty="0">
                <a:effectLst>
                  <a:outerShdw blurRad="38100" dist="38100" dir="2700000" algn="tl">
                    <a:srgbClr val="000000">
                      <a:alpha val="43137"/>
                    </a:srgbClr>
                  </a:outerShdw>
                </a:effectLst>
              </a:rPr>
              <a:t>of Jesus and his love.</a:t>
            </a:r>
            <a:br>
              <a:rPr lang="en-US" sz="3600" b="1" i="1" dirty="0">
                <a:solidFill>
                  <a:srgbClr val="000000"/>
                </a:solidFill>
                <a:effectLst>
                  <a:outerShdw blurRad="38100" dist="38100" dir="2700000" algn="tl">
                    <a:srgbClr val="000000">
                      <a:alpha val="43137"/>
                    </a:srgbClr>
                  </a:outerShdw>
                </a:effectLst>
              </a:rPr>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557185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85800" y="1066800"/>
            <a:ext cx="71628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 </a:t>
            </a:r>
          </a:p>
          <a:p>
            <a:r>
              <a:rPr lang="en-US" altLang="en-US" sz="2400" i="1" dirty="0">
                <a:solidFill>
                  <a:schemeClr val="tx1"/>
                </a:solidFill>
                <a:effectLst>
                  <a:outerShdw blurRad="38100" dist="38100" dir="2700000" algn="tl">
                    <a:srgbClr val="000000">
                      <a:alpha val="43137"/>
                    </a:srgbClr>
                  </a:outerShdw>
                </a:effectLst>
                <a:cs typeface="Times New Roman" pitchFamily="18" charset="0"/>
              </a:rPr>
              <a:t>Presbyterian Church (USA)’s  </a:t>
            </a:r>
          </a:p>
          <a:p>
            <a:r>
              <a:rPr lang="en-US" altLang="en-US" sz="2400" i="1" dirty="0">
                <a:solidFill>
                  <a:schemeClr val="tx1"/>
                </a:solidFill>
                <a:effectLst>
                  <a:outerShdw blurRad="38100" dist="38100" dir="2700000" algn="tl">
                    <a:srgbClr val="000000">
                      <a:alpha val="43137"/>
                    </a:srgbClr>
                  </a:outerShdw>
                </a:effectLst>
                <a:latin typeface="+mn-lt"/>
                <a:cs typeface="Times New Roman" pitchFamily="18" charset="0"/>
              </a:rPr>
              <a:t>A Brief Statement of Faith   Sections 1-2</a:t>
            </a: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685800" y="3962400"/>
            <a:ext cx="83820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3000" i="1" dirty="0">
                <a:latin typeface="+mn-lt"/>
              </a:rPr>
              <a:t>In life and in death we belong to God.</a:t>
            </a:r>
            <a:br>
              <a:rPr lang="en-US" sz="3000" i="1" dirty="0">
                <a:latin typeface="+mn-lt"/>
              </a:rPr>
            </a:br>
            <a:r>
              <a:rPr lang="en-US" sz="3000" i="1" dirty="0">
                <a:latin typeface="+mn-lt"/>
              </a:rPr>
              <a:t>Through the grace of our Lord Jesus Christ,</a:t>
            </a:r>
            <a:br>
              <a:rPr lang="en-US" sz="3000" i="1" dirty="0">
                <a:latin typeface="+mn-lt"/>
              </a:rPr>
            </a:br>
            <a:r>
              <a:rPr lang="en-US" sz="3000" i="1" dirty="0">
                <a:latin typeface="+mn-lt"/>
              </a:rPr>
              <a:t>the love of God, and the communion </a:t>
            </a:r>
          </a:p>
          <a:p>
            <a:r>
              <a:rPr lang="en-US" sz="3000" i="1" dirty="0">
                <a:latin typeface="+mn-lt"/>
              </a:rPr>
              <a:t>of the Holy Spirit,</a:t>
            </a:r>
          </a:p>
          <a:p>
            <a:br>
              <a:rPr lang="en-US" sz="3000" i="1" dirty="0">
                <a:latin typeface="+mn-lt"/>
              </a:rPr>
            </a:br>
            <a:r>
              <a:rPr lang="en-US" sz="3000" i="1" dirty="0">
                <a:latin typeface="+mn-lt"/>
              </a:rPr>
              <a:t>we trust in the one triune God, </a:t>
            </a:r>
          </a:p>
          <a:p>
            <a:r>
              <a:rPr lang="en-US" sz="3000" i="1" dirty="0">
                <a:latin typeface="+mn-lt"/>
              </a:rPr>
              <a:t>the Holy One of Israel, </a:t>
            </a:r>
          </a:p>
          <a:p>
            <a:r>
              <a:rPr lang="en-US" sz="3000" i="1" dirty="0">
                <a:latin typeface="+mn-lt"/>
              </a:rPr>
              <a:t>whom alone we worship and serve.</a:t>
            </a:r>
          </a:p>
        </p:txBody>
      </p:sp>
    </p:spTree>
    <p:extLst>
      <p:ext uri="{BB962C8B-B14F-4D97-AF65-F5344CB8AC3E}">
        <p14:creationId xmlns:p14="http://schemas.microsoft.com/office/powerpoint/2010/main" val="29527200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838200" y="685800"/>
            <a:ext cx="71628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 </a:t>
            </a:r>
          </a:p>
          <a:p>
            <a:r>
              <a:rPr lang="en-US" altLang="en-US" sz="2400" i="1" dirty="0">
                <a:solidFill>
                  <a:schemeClr val="tx1"/>
                </a:solidFill>
                <a:effectLst>
                  <a:outerShdw blurRad="38100" dist="38100" dir="2700000" algn="tl">
                    <a:srgbClr val="000000">
                      <a:alpha val="43137"/>
                    </a:srgbClr>
                  </a:outerShdw>
                </a:effectLst>
                <a:cs typeface="Times New Roman" pitchFamily="18" charset="0"/>
              </a:rPr>
              <a:t>Presbyterian Church (USA)’s  </a:t>
            </a:r>
          </a:p>
          <a:p>
            <a:r>
              <a:rPr lang="en-US" altLang="en-US" sz="2400" i="1" dirty="0">
                <a:solidFill>
                  <a:schemeClr val="tx1"/>
                </a:solidFill>
                <a:effectLst>
                  <a:outerShdw blurRad="38100" dist="38100" dir="2700000" algn="tl">
                    <a:srgbClr val="000000">
                      <a:alpha val="43137"/>
                    </a:srgbClr>
                  </a:outerShdw>
                </a:effectLst>
                <a:latin typeface="+mn-lt"/>
                <a:cs typeface="Times New Roman" pitchFamily="18" charset="0"/>
              </a:rPr>
              <a:t>A Brief Statement of Faith   Sections 1-2</a:t>
            </a: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685800" y="4038600"/>
            <a:ext cx="84582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800" i="1" dirty="0">
                <a:latin typeface="+mn-lt"/>
              </a:rPr>
              <a:t>We trust in Jesus Christ,</a:t>
            </a:r>
            <a:br>
              <a:rPr lang="en-US" sz="2800" i="1" dirty="0">
                <a:latin typeface="+mn-lt"/>
              </a:rPr>
            </a:br>
            <a:r>
              <a:rPr lang="en-US" sz="2800" i="1" dirty="0">
                <a:latin typeface="+mn-lt"/>
              </a:rPr>
              <a:t>Fully human, fully God.</a:t>
            </a:r>
            <a:br>
              <a:rPr lang="en-US" sz="2800" i="1" dirty="0">
                <a:latin typeface="+mn-lt"/>
              </a:rPr>
            </a:br>
            <a:r>
              <a:rPr lang="en-US" sz="2800" i="1" dirty="0">
                <a:latin typeface="+mn-lt"/>
              </a:rPr>
              <a:t>Jesus proclaimed the reign of God:</a:t>
            </a:r>
            <a:br>
              <a:rPr lang="en-US" sz="2800" i="1" dirty="0">
                <a:latin typeface="+mn-lt"/>
              </a:rPr>
            </a:br>
            <a:r>
              <a:rPr lang="en-US" sz="2800" i="1" dirty="0">
                <a:latin typeface="+mn-lt"/>
              </a:rPr>
              <a:t>preaching good news to the poor</a:t>
            </a:r>
            <a:br>
              <a:rPr lang="en-US" sz="2800" i="1" dirty="0">
                <a:latin typeface="+mn-lt"/>
              </a:rPr>
            </a:br>
            <a:r>
              <a:rPr lang="en-US" sz="2800" i="1" dirty="0">
                <a:latin typeface="+mn-lt"/>
              </a:rPr>
              <a:t>and release to the captives,</a:t>
            </a:r>
            <a:br>
              <a:rPr lang="en-US" sz="2800" i="1" dirty="0">
                <a:latin typeface="+mn-lt"/>
              </a:rPr>
            </a:br>
            <a:r>
              <a:rPr lang="en-US" sz="2800" i="1" dirty="0">
                <a:latin typeface="+mn-lt"/>
              </a:rPr>
              <a:t>teaching by word and deed</a:t>
            </a:r>
            <a:br>
              <a:rPr lang="en-US" sz="2800" i="1" dirty="0">
                <a:latin typeface="+mn-lt"/>
              </a:rPr>
            </a:br>
            <a:r>
              <a:rPr lang="en-US" sz="2800" i="1" dirty="0">
                <a:latin typeface="+mn-lt"/>
              </a:rPr>
              <a:t>and blessing the children, healing the sick</a:t>
            </a:r>
            <a:br>
              <a:rPr lang="en-US" sz="2800" i="1" dirty="0">
                <a:latin typeface="+mn-lt"/>
              </a:rPr>
            </a:br>
            <a:r>
              <a:rPr lang="en-US" sz="2800" i="1" dirty="0">
                <a:latin typeface="+mn-lt"/>
              </a:rPr>
              <a:t>and binding up the brokenhearted,</a:t>
            </a:r>
            <a:br>
              <a:rPr lang="en-US" sz="2800" i="1" dirty="0">
                <a:latin typeface="+mn-lt"/>
              </a:rPr>
            </a:br>
            <a:r>
              <a:rPr lang="en-US" sz="2800" i="1" dirty="0">
                <a:latin typeface="+mn-lt"/>
              </a:rPr>
              <a:t>eating with outcasts, forgiving sinners,</a:t>
            </a:r>
            <a:br>
              <a:rPr lang="en-US" sz="2800" i="1" dirty="0">
                <a:latin typeface="+mn-lt"/>
              </a:rPr>
            </a:br>
            <a:r>
              <a:rPr lang="en-US" sz="2800" i="1" dirty="0">
                <a:latin typeface="+mn-lt"/>
              </a:rPr>
              <a:t>and calling all to repent and believe the gospel.</a:t>
            </a:r>
            <a:br>
              <a:rPr lang="en-US" sz="2800" i="1" dirty="0">
                <a:latin typeface="+mn-lt"/>
              </a:rPr>
            </a:br>
            <a:endParaRPr lang="en-US" altLang="en-US" sz="2800" i="1"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9208812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838200" y="685800"/>
            <a:ext cx="71628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 – </a:t>
            </a:r>
          </a:p>
          <a:p>
            <a:r>
              <a:rPr lang="en-US" altLang="en-US" sz="2400" i="1" dirty="0">
                <a:solidFill>
                  <a:schemeClr val="tx1"/>
                </a:solidFill>
                <a:effectLst>
                  <a:outerShdw blurRad="38100" dist="38100" dir="2700000" algn="tl">
                    <a:srgbClr val="000000">
                      <a:alpha val="43137"/>
                    </a:srgbClr>
                  </a:outerShdw>
                </a:effectLst>
                <a:cs typeface="Times New Roman" pitchFamily="18" charset="0"/>
              </a:rPr>
              <a:t>Presbyterian Church (USA)’s  </a:t>
            </a:r>
          </a:p>
          <a:p>
            <a:r>
              <a:rPr lang="en-US" altLang="en-US" sz="2400" i="1" dirty="0">
                <a:solidFill>
                  <a:schemeClr val="tx1"/>
                </a:solidFill>
                <a:effectLst>
                  <a:outerShdw blurRad="38100" dist="38100" dir="2700000" algn="tl">
                    <a:srgbClr val="000000">
                      <a:alpha val="43137"/>
                    </a:srgbClr>
                  </a:outerShdw>
                </a:effectLst>
                <a:latin typeface="+mn-lt"/>
                <a:cs typeface="Times New Roman" pitchFamily="18" charset="0"/>
              </a:rPr>
              <a:t>A Brief Statement of Faith   Sections 1-2</a:t>
            </a: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p:cNvSpPr>
            <a:spLocks noChangeArrowheads="1"/>
          </p:cNvSpPr>
          <p:nvPr/>
        </p:nvSpPr>
        <p:spPr bwMode="auto">
          <a:xfrm>
            <a:off x="228600" y="3962400"/>
            <a:ext cx="89916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800" i="1" dirty="0">
                <a:latin typeface="+mn-lt"/>
              </a:rPr>
              <a:t>Unjustly condemned for blasphemy and sedition,</a:t>
            </a:r>
            <a:br>
              <a:rPr lang="en-US" sz="2800" i="1" dirty="0">
                <a:latin typeface="+mn-lt"/>
              </a:rPr>
            </a:br>
            <a:r>
              <a:rPr lang="en-US" sz="2800" i="1" dirty="0">
                <a:latin typeface="+mn-lt"/>
              </a:rPr>
              <a:t>Jesus was crucified, suffering the depths of human pain and giving his life for the sins of the world.</a:t>
            </a:r>
          </a:p>
          <a:p>
            <a:br>
              <a:rPr lang="en-US" sz="2800" i="1" dirty="0">
                <a:latin typeface="+mn-lt"/>
              </a:rPr>
            </a:br>
            <a:r>
              <a:rPr lang="en-US" sz="2800" i="1" dirty="0">
                <a:latin typeface="+mn-lt"/>
              </a:rPr>
              <a:t>God raised this Jesus from the dead,</a:t>
            </a:r>
            <a:br>
              <a:rPr lang="en-US" sz="2800" i="1" dirty="0">
                <a:latin typeface="+mn-lt"/>
              </a:rPr>
            </a:br>
            <a:r>
              <a:rPr lang="en-US" sz="2800" i="1" dirty="0">
                <a:latin typeface="+mn-lt"/>
              </a:rPr>
              <a:t>vindicating his sinless life,</a:t>
            </a:r>
            <a:br>
              <a:rPr lang="en-US" sz="2800" i="1" dirty="0">
                <a:latin typeface="+mn-lt"/>
              </a:rPr>
            </a:br>
            <a:r>
              <a:rPr lang="en-US" sz="2800" i="1" dirty="0">
                <a:latin typeface="+mn-lt"/>
              </a:rPr>
              <a:t>breaking the power of sin and evil,</a:t>
            </a:r>
            <a:br>
              <a:rPr lang="en-US" sz="2800" i="1" dirty="0">
                <a:latin typeface="+mn-lt"/>
              </a:rPr>
            </a:br>
            <a:r>
              <a:rPr lang="en-US" sz="2800" i="1" dirty="0">
                <a:latin typeface="+mn-lt"/>
              </a:rPr>
              <a:t>delivering us from death to life eternal.</a:t>
            </a:r>
          </a:p>
          <a:p>
            <a:br>
              <a:rPr lang="en-US" altLang="en-US" sz="2800" b="0" i="1" u="sng" dirty="0">
                <a:solidFill>
                  <a:schemeClr val="tx1"/>
                </a:solidFill>
                <a:effectLst>
                  <a:outerShdw blurRad="38100" dist="38100" dir="2700000" algn="tl">
                    <a:srgbClr val="000000">
                      <a:alpha val="43137"/>
                    </a:srgbClr>
                  </a:outerShdw>
                </a:effectLst>
                <a:latin typeface="+mn-l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270249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209800"/>
            <a:ext cx="8645611" cy="4493538"/>
          </a:xfrm>
          <a:prstGeom prst="rect">
            <a:avLst/>
          </a:prstGeom>
        </p:spPr>
        <p:txBody>
          <a:bodyPr wrap="square">
            <a:spAutoFit/>
          </a:bodyPr>
          <a:lstStyle/>
          <a:p>
            <a:pPr marL="285750" indent="-285750">
              <a:buFont typeface="Arial" panose="020B0604020202020204" pitchFamily="34" charset="0"/>
              <a:buChar char="•"/>
            </a:pPr>
            <a:r>
              <a:rPr lang="en-US" sz="2600" i="1" dirty="0">
                <a:effectLst>
                  <a:outerShdw blurRad="38100" dist="38100" dir="2700000" algn="tl">
                    <a:srgbClr val="000000">
                      <a:alpha val="43137"/>
                    </a:srgbClr>
                  </a:outerShdw>
                </a:effectLst>
              </a:rPr>
              <a:t>The afternoon </a:t>
            </a:r>
            <a:r>
              <a:rPr lang="en-US" sz="2600" b="1" i="1" dirty="0">
                <a:solidFill>
                  <a:srgbClr val="00FFFF"/>
                </a:solidFill>
                <a:effectLst>
                  <a:outerShdw blurRad="38100" dist="38100" dir="2700000" algn="tl">
                    <a:srgbClr val="000000">
                      <a:alpha val="43137"/>
                    </a:srgbClr>
                  </a:outerShdw>
                </a:effectLst>
              </a:rPr>
              <a:t>Bible Study Group </a:t>
            </a:r>
            <a:r>
              <a:rPr lang="en-US" sz="2600" i="1" dirty="0">
                <a:effectLst>
                  <a:outerShdw blurRad="38100" dist="38100" dir="2700000" algn="tl">
                    <a:srgbClr val="000000">
                      <a:alpha val="43137"/>
                    </a:srgbClr>
                  </a:outerShdw>
                </a:effectLst>
              </a:rPr>
              <a:t>will resume downstairs in the basement today, at </a:t>
            </a:r>
            <a:r>
              <a:rPr lang="en-US" sz="2600" b="1" i="1" dirty="0">
                <a:solidFill>
                  <a:srgbClr val="00FFFF"/>
                </a:solidFill>
                <a:effectLst>
                  <a:outerShdw blurRad="38100" dist="38100" dir="2700000" algn="tl">
                    <a:srgbClr val="000000">
                      <a:alpha val="43137"/>
                    </a:srgbClr>
                  </a:outerShdw>
                </a:effectLst>
              </a:rPr>
              <a:t>12:30pm</a:t>
            </a:r>
            <a:r>
              <a:rPr lang="en-US" sz="2600" i="1" dirty="0">
                <a:effectLst>
                  <a:outerShdw blurRad="38100" dist="38100" dir="2700000" algn="tl">
                    <a:srgbClr val="000000">
                      <a:alpha val="43137"/>
                    </a:srgbClr>
                  </a:outerShdw>
                </a:effectLst>
              </a:rPr>
              <a:t>.  We are currently studying a new series on </a:t>
            </a:r>
            <a:r>
              <a:rPr lang="en-US" sz="2600" i="1" dirty="0">
                <a:solidFill>
                  <a:srgbClr val="00FFFF"/>
                </a:solidFill>
                <a:effectLst>
                  <a:outerShdw blurRad="38100" dist="38100" dir="2700000" algn="tl">
                    <a:srgbClr val="000000">
                      <a:alpha val="43137"/>
                    </a:srgbClr>
                  </a:outerShdw>
                </a:effectLst>
              </a:rPr>
              <a:t>“</a:t>
            </a:r>
            <a:r>
              <a:rPr lang="en-US" sz="2600" b="1" i="1" dirty="0">
                <a:solidFill>
                  <a:srgbClr val="00FFFF"/>
                </a:solidFill>
                <a:effectLst>
                  <a:outerShdw blurRad="38100" dist="38100" dir="2700000" algn="tl">
                    <a:srgbClr val="000000">
                      <a:alpha val="43137"/>
                    </a:srgbClr>
                  </a:outerShdw>
                </a:effectLst>
              </a:rPr>
              <a:t>365 Days with John Calvin</a:t>
            </a:r>
            <a:r>
              <a:rPr lang="en-US" sz="2600" i="1" dirty="0">
                <a:solidFill>
                  <a:srgbClr val="00FFFF"/>
                </a:solidFill>
                <a:effectLst>
                  <a:outerShdw blurRad="38100" dist="38100" dir="2700000" algn="tl">
                    <a:srgbClr val="000000">
                      <a:alpha val="43137"/>
                    </a:srgbClr>
                  </a:outerShdw>
                </a:effectLst>
              </a:rPr>
              <a:t>” </a:t>
            </a:r>
            <a:r>
              <a:rPr lang="en-US" sz="2600" i="1" dirty="0">
                <a:effectLst>
                  <a:outerShdw blurRad="38100" dist="38100" dir="2700000" algn="tl">
                    <a:srgbClr val="000000">
                      <a:alpha val="43137"/>
                    </a:srgbClr>
                  </a:outerShdw>
                </a:effectLst>
              </a:rPr>
              <a:t>edited by Joel R. </a:t>
            </a:r>
            <a:r>
              <a:rPr lang="en-US" sz="2600" i="1" dirty="0" err="1">
                <a:effectLst>
                  <a:outerShdw blurRad="38100" dist="38100" dir="2700000" algn="tl">
                    <a:srgbClr val="000000">
                      <a:alpha val="43137"/>
                    </a:srgbClr>
                  </a:outerShdw>
                </a:effectLst>
              </a:rPr>
              <a:t>Beeke</a:t>
            </a:r>
            <a:r>
              <a:rPr lang="en-US" sz="2600" i="1" dirty="0">
                <a:effectLst>
                  <a:outerShdw blurRad="38100" dist="38100" dir="2700000" algn="tl">
                    <a:srgbClr val="000000">
                      <a:alpha val="43137"/>
                    </a:srgbClr>
                  </a:outerShdw>
                </a:effectLst>
              </a:rPr>
              <a:t> in commemoration of the 500</a:t>
            </a:r>
            <a:r>
              <a:rPr lang="en-US" sz="2600" i="1" baseline="30000" dirty="0">
                <a:effectLst>
                  <a:outerShdw blurRad="38100" dist="38100" dir="2700000" algn="tl">
                    <a:srgbClr val="000000">
                      <a:alpha val="43137"/>
                    </a:srgbClr>
                  </a:outerShdw>
                </a:effectLst>
              </a:rPr>
              <a:t>th</a:t>
            </a:r>
            <a:r>
              <a:rPr lang="en-US" sz="2600" i="1" dirty="0">
                <a:effectLst>
                  <a:outerShdw blurRad="38100" dist="38100" dir="2700000" algn="tl">
                    <a:srgbClr val="000000">
                      <a:alpha val="43137"/>
                    </a:srgbClr>
                  </a:outerShdw>
                </a:effectLst>
              </a:rPr>
              <a:t> Anniversary of the Protestant Reformation this year.</a:t>
            </a:r>
          </a:p>
          <a:p>
            <a:endParaRPr lang="en-US" sz="2600" i="1" dirty="0">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sz="2600" i="1" dirty="0">
                <a:effectLst>
                  <a:outerShdw blurRad="38100" dist="38100" dir="2700000" algn="tl">
                    <a:srgbClr val="000000">
                      <a:alpha val="43137"/>
                    </a:srgbClr>
                  </a:outerShdw>
                </a:effectLst>
              </a:rPr>
              <a:t>The </a:t>
            </a:r>
            <a:r>
              <a:rPr lang="en-US" sz="2600" b="1" i="1" dirty="0">
                <a:solidFill>
                  <a:srgbClr val="00FFFF"/>
                </a:solidFill>
                <a:effectLst>
                  <a:outerShdw blurRad="38100" dist="38100" dir="2700000" algn="tl">
                    <a:srgbClr val="000000">
                      <a:alpha val="43137"/>
                    </a:srgbClr>
                  </a:outerShdw>
                </a:effectLst>
              </a:rPr>
              <a:t>Women's Group </a:t>
            </a:r>
            <a:r>
              <a:rPr lang="en-US" sz="2600" i="1" dirty="0">
                <a:effectLst>
                  <a:outerShdw blurRad="38100" dist="38100" dir="2700000" algn="tl">
                    <a:srgbClr val="000000">
                      <a:alpha val="43137"/>
                    </a:srgbClr>
                  </a:outerShdw>
                </a:effectLst>
              </a:rPr>
              <a:t>meets on every </a:t>
            </a:r>
            <a:r>
              <a:rPr lang="en-US" sz="2600" b="1" i="1" dirty="0">
                <a:solidFill>
                  <a:srgbClr val="00FFFF"/>
                </a:solidFill>
                <a:effectLst>
                  <a:outerShdw blurRad="38100" dist="38100" dir="2700000" algn="tl">
                    <a:srgbClr val="000000">
                      <a:alpha val="43137"/>
                    </a:srgbClr>
                  </a:outerShdw>
                </a:effectLst>
              </a:rPr>
              <a:t>Wednesdays</a:t>
            </a:r>
            <a:r>
              <a:rPr lang="en-US" sz="2600" b="1" i="1" dirty="0">
                <a:solidFill>
                  <a:srgbClr val="FFFF00"/>
                </a:solidFill>
                <a:effectLst>
                  <a:outerShdw blurRad="38100" dist="38100" dir="2700000" algn="tl">
                    <a:srgbClr val="000000">
                      <a:alpha val="43137"/>
                    </a:srgbClr>
                  </a:outerShdw>
                </a:effectLst>
              </a:rPr>
              <a:t> </a:t>
            </a:r>
            <a:r>
              <a:rPr lang="en-US" sz="2600" b="1" i="1" dirty="0">
                <a:effectLst>
                  <a:outerShdw blurRad="38100" dist="38100" dir="2700000" algn="tl">
                    <a:srgbClr val="000000">
                      <a:alpha val="43137"/>
                    </a:srgbClr>
                  </a:outerShdw>
                </a:effectLst>
              </a:rPr>
              <a:t>at </a:t>
            </a:r>
            <a:r>
              <a:rPr lang="en-US" sz="2600" b="1" i="1" dirty="0">
                <a:solidFill>
                  <a:srgbClr val="00FFFF"/>
                </a:solidFill>
                <a:effectLst>
                  <a:outerShdw blurRad="38100" dist="38100" dir="2700000" algn="tl">
                    <a:srgbClr val="000000">
                      <a:alpha val="43137"/>
                    </a:srgbClr>
                  </a:outerShdw>
                </a:effectLst>
              </a:rPr>
              <a:t>7:30pm</a:t>
            </a:r>
            <a:r>
              <a:rPr lang="en-US" sz="2600" i="1" dirty="0">
                <a:effectLst>
                  <a:outerShdw blurRad="38100" dist="38100" dir="2700000" algn="tl">
                    <a:srgbClr val="000000">
                      <a:alpha val="43137"/>
                    </a:srgbClr>
                  </a:outerShdw>
                </a:effectLst>
              </a:rPr>
              <a:t> over at the Manse (2048 E 14</a:t>
            </a:r>
            <a:r>
              <a:rPr lang="en-US" sz="2600" i="1" baseline="30000" dirty="0">
                <a:effectLst>
                  <a:outerShdw blurRad="38100" dist="38100" dir="2700000" algn="tl">
                    <a:srgbClr val="000000">
                      <a:alpha val="43137"/>
                    </a:srgbClr>
                  </a:outerShdw>
                </a:effectLst>
              </a:rPr>
              <a:t>th</a:t>
            </a:r>
            <a:r>
              <a:rPr lang="en-US" sz="2600" i="1" dirty="0">
                <a:effectLst>
                  <a:outerShdw blurRad="38100" dist="38100" dir="2700000" algn="tl">
                    <a:srgbClr val="000000">
                      <a:alpha val="43137"/>
                    </a:srgbClr>
                  </a:outerShdw>
                </a:effectLst>
              </a:rPr>
              <a:t> Street).  They are currently studying </a:t>
            </a:r>
            <a:r>
              <a:rPr lang="en-US" sz="2600" b="1" i="1" dirty="0">
                <a:solidFill>
                  <a:srgbClr val="00FFFF"/>
                </a:solidFill>
                <a:effectLst>
                  <a:outerShdw blurRad="38100" dist="38100" dir="2700000" algn="tl">
                    <a:srgbClr val="000000">
                      <a:alpha val="43137"/>
                    </a:srgbClr>
                  </a:outerShdw>
                </a:effectLst>
              </a:rPr>
              <a:t>Gospel of Mark</a:t>
            </a:r>
            <a:r>
              <a:rPr lang="en-US" sz="2600" i="1" dirty="0">
                <a:effectLst>
                  <a:outerShdw blurRad="38100" dist="38100" dir="2700000" algn="tl">
                    <a:srgbClr val="000000">
                      <a:alpha val="43137"/>
                    </a:srgbClr>
                  </a:outerShdw>
                </a:effectLst>
              </a:rPr>
              <a:t>.  For more information, please see Margaret and Cara.</a:t>
            </a:r>
          </a:p>
        </p:txBody>
      </p:sp>
    </p:spTree>
    <p:extLst>
      <p:ext uri="{BB962C8B-B14F-4D97-AF65-F5344CB8AC3E}">
        <p14:creationId xmlns:p14="http://schemas.microsoft.com/office/powerpoint/2010/main" val="863849803"/>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28600" y="2362586"/>
            <a:ext cx="6277232" cy="3970318"/>
          </a:xfrm>
          <a:prstGeom prst="rect">
            <a:avLst/>
          </a:prstGeom>
        </p:spPr>
        <p:txBody>
          <a:bodyPr wrap="square">
            <a:spAutoFit/>
          </a:bodyPr>
          <a:lstStyle/>
          <a:p>
            <a:pPr marL="457200" indent="-457200">
              <a:buFont typeface="Arial" panose="020B0604020202020204" pitchFamily="34" charset="0"/>
              <a:buChar char="•"/>
            </a:pPr>
            <a:r>
              <a:rPr lang="en-US" sz="2800" i="1" dirty="0"/>
              <a:t>Our Annual</a:t>
            </a:r>
            <a:r>
              <a:rPr lang="en-US" sz="2800" b="1" i="1" dirty="0"/>
              <a:t> </a:t>
            </a:r>
            <a:r>
              <a:rPr lang="en-US" sz="2800" b="1" i="1" dirty="0">
                <a:solidFill>
                  <a:srgbClr val="FFFF00"/>
                </a:solidFill>
              </a:rPr>
              <a:t>St. Patrick’s Day Dinner </a:t>
            </a:r>
            <a:r>
              <a:rPr lang="en-US" sz="2800" i="1" dirty="0"/>
              <a:t>will be this coming </a:t>
            </a:r>
            <a:r>
              <a:rPr lang="en-US" sz="2800" b="1" i="1" dirty="0">
                <a:solidFill>
                  <a:srgbClr val="FFFF00"/>
                </a:solidFill>
              </a:rPr>
              <a:t>Saturday, 3/18 6pm </a:t>
            </a:r>
            <a:r>
              <a:rPr lang="en-US" sz="2800" i="1" dirty="0"/>
              <a:t>For tickets, please see Paul.</a:t>
            </a:r>
          </a:p>
          <a:p>
            <a:r>
              <a:rPr lang="en-US" sz="2800" b="1" i="1" dirty="0"/>
              <a:t> </a:t>
            </a:r>
            <a:endParaRPr lang="en-US" sz="2800" i="1" dirty="0"/>
          </a:p>
          <a:p>
            <a:pPr marL="457200" lvl="0" indent="-457200">
              <a:buFont typeface="Arial" panose="020B0604020202020204" pitchFamily="34" charset="0"/>
              <a:buChar char="•"/>
            </a:pPr>
            <a:r>
              <a:rPr lang="en-US" sz="2800" b="1" i="1" dirty="0">
                <a:solidFill>
                  <a:srgbClr val="FFFF00"/>
                </a:solidFill>
              </a:rPr>
              <a:t>Lenten Breakfast</a:t>
            </a:r>
            <a:r>
              <a:rPr lang="en-US" sz="2800" i="1" dirty="0">
                <a:solidFill>
                  <a:srgbClr val="FFFF00"/>
                </a:solidFill>
              </a:rPr>
              <a:t> </a:t>
            </a:r>
            <a:r>
              <a:rPr lang="en-US" sz="2800" i="1" dirty="0"/>
              <a:t>will be scheduled for three consecutive Sundays, </a:t>
            </a:r>
            <a:r>
              <a:rPr lang="en-US" sz="2800" b="1" i="1" dirty="0">
                <a:solidFill>
                  <a:srgbClr val="FFFF00"/>
                </a:solidFill>
              </a:rPr>
              <a:t>March 26</a:t>
            </a:r>
            <a:r>
              <a:rPr lang="en-US" sz="2800" b="1" i="1" baseline="30000" dirty="0">
                <a:solidFill>
                  <a:srgbClr val="FFFF00"/>
                </a:solidFill>
              </a:rPr>
              <a:t>th</a:t>
            </a:r>
            <a:r>
              <a:rPr lang="en-US" sz="2800" b="1" i="1" dirty="0">
                <a:solidFill>
                  <a:srgbClr val="FFFF00"/>
                </a:solidFill>
              </a:rPr>
              <a:t>, April 2</a:t>
            </a:r>
            <a:r>
              <a:rPr lang="en-US" sz="2800" b="1" i="1" baseline="30000" dirty="0">
                <a:solidFill>
                  <a:srgbClr val="FFFF00"/>
                </a:solidFill>
              </a:rPr>
              <a:t>nd</a:t>
            </a:r>
            <a:r>
              <a:rPr lang="en-US" sz="2800" b="1" i="1" dirty="0"/>
              <a:t>, and </a:t>
            </a:r>
            <a:r>
              <a:rPr lang="en-US" sz="2800" b="1" i="1" dirty="0">
                <a:solidFill>
                  <a:srgbClr val="FFFF00"/>
                </a:solidFill>
              </a:rPr>
              <a:t>April 9</a:t>
            </a:r>
            <a:r>
              <a:rPr lang="en-US" sz="2800" b="1" i="1" baseline="30000" dirty="0">
                <a:solidFill>
                  <a:srgbClr val="FFFF00"/>
                </a:solidFill>
              </a:rPr>
              <a:t>th</a:t>
            </a:r>
            <a:r>
              <a:rPr lang="en-US" sz="2800" b="1" i="1" dirty="0"/>
              <a:t>.</a:t>
            </a:r>
            <a:endParaRPr lang="en-US" sz="2600" dirty="0">
              <a:effectLst>
                <a:outerShdw blurRad="38100" dist="38100" dir="2700000" algn="tl">
                  <a:srgbClr val="000000">
                    <a:alpha val="43137"/>
                  </a:srgbClr>
                </a:outerShdw>
              </a:effectLst>
            </a:endParaRPr>
          </a:p>
        </p:txBody>
      </p:sp>
      <p:pic>
        <p:nvPicPr>
          <p:cNvPr id="5" name="Picture 4"/>
          <p:cNvPicPr/>
          <p:nvPr/>
        </p:nvPicPr>
        <p:blipFill>
          <a:blip r:embed="rId2"/>
          <a:stretch>
            <a:fillRect/>
          </a:stretch>
        </p:blipFill>
        <p:spPr>
          <a:xfrm>
            <a:off x="6491416" y="4191000"/>
            <a:ext cx="2333368" cy="2398395"/>
          </a:xfrm>
          <a:prstGeom prst="rect">
            <a:avLst/>
          </a:prstGeom>
        </p:spPr>
      </p:pic>
    </p:spTree>
    <p:extLst>
      <p:ext uri="{BB962C8B-B14F-4D97-AF65-F5344CB8AC3E}">
        <p14:creationId xmlns:p14="http://schemas.microsoft.com/office/powerpoint/2010/main" val="3073410172"/>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275968" y="2209800"/>
            <a:ext cx="6215448" cy="5232202"/>
          </a:xfrm>
          <a:prstGeom prst="rect">
            <a:avLst/>
          </a:prstGeom>
        </p:spPr>
        <p:txBody>
          <a:bodyPr wrap="square">
            <a:spAutoFit/>
          </a:bodyPr>
          <a:lstStyle/>
          <a:p>
            <a:pPr marL="457200" indent="-457200">
              <a:buFont typeface="Arial" panose="020B0604020202020204" pitchFamily="34" charset="0"/>
              <a:buChar char="•"/>
            </a:pPr>
            <a:r>
              <a:rPr lang="en-US" sz="2800" i="1" dirty="0">
                <a:effectLst>
                  <a:outerShdw blurRad="38100" dist="38100" dir="2700000" algn="tl">
                    <a:srgbClr val="000000">
                      <a:alpha val="43137"/>
                    </a:srgbClr>
                  </a:outerShdw>
                </a:effectLst>
              </a:rPr>
              <a:t> We will be visiting and distributing </a:t>
            </a:r>
            <a:r>
              <a:rPr lang="en-US" sz="2800" b="1" i="1" dirty="0">
                <a:effectLst>
                  <a:outerShdw blurRad="38100" dist="38100" dir="2700000" algn="tl">
                    <a:srgbClr val="000000">
                      <a:alpha val="43137"/>
                    </a:srgbClr>
                  </a:outerShdw>
                </a:effectLst>
              </a:rPr>
              <a:t>Palm Crosses</a:t>
            </a:r>
            <a:r>
              <a:rPr lang="en-US" sz="2800" i="1" dirty="0">
                <a:effectLst>
                  <a:outerShdw blurRad="38100" dist="38100" dir="2700000" algn="tl">
                    <a:srgbClr val="000000">
                      <a:alpha val="43137"/>
                    </a:srgbClr>
                  </a:outerShdw>
                </a:effectLst>
              </a:rPr>
              <a:t> at the nursing home on </a:t>
            </a:r>
            <a:r>
              <a:rPr lang="en-US" sz="2800" b="1" i="1" dirty="0">
                <a:solidFill>
                  <a:srgbClr val="FFFF00"/>
                </a:solidFill>
                <a:effectLst>
                  <a:outerShdw blurRad="38100" dist="38100" dir="2700000" algn="tl">
                    <a:srgbClr val="000000">
                      <a:alpha val="43137"/>
                    </a:srgbClr>
                  </a:outerShdw>
                </a:effectLst>
              </a:rPr>
              <a:t>Palm Sunday, 4/9</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after service.  We will be making these crosses on Saturday, 4/8.  </a:t>
            </a:r>
          </a:p>
          <a:p>
            <a:r>
              <a:rPr lang="en-US" sz="2800" i="1" dirty="0">
                <a:effectLst>
                  <a:outerShdw blurRad="38100" dist="38100" dir="2700000" algn="tl">
                    <a:srgbClr val="000000">
                      <a:alpha val="43137"/>
                    </a:srgbClr>
                  </a:outerShdw>
                </a:effectLst>
              </a:rPr>
              <a:t> </a:t>
            </a:r>
          </a:p>
          <a:p>
            <a:pPr marL="457200" lvl="0" indent="-457200">
              <a:buFont typeface="Arial" panose="020B0604020202020204" pitchFamily="34" charset="0"/>
              <a:buChar char="•"/>
            </a:pPr>
            <a:r>
              <a:rPr lang="en-US" sz="2800" b="1" i="1" dirty="0">
                <a:solidFill>
                  <a:srgbClr val="FFFF00"/>
                </a:solidFill>
                <a:effectLst>
                  <a:outerShdw blurRad="38100" dist="38100" dir="2700000" algn="tl">
                    <a:srgbClr val="000000">
                      <a:alpha val="43137"/>
                    </a:srgbClr>
                  </a:outerShdw>
                </a:effectLst>
              </a:rPr>
              <a:t>Good Friday Worship Service, 4/14 7pm</a:t>
            </a:r>
            <a:r>
              <a:rPr lang="en-US" sz="2800" i="1" dirty="0">
                <a:effectLst>
                  <a:outerShdw blurRad="38100" dist="38100" dir="2700000" algn="tl">
                    <a:srgbClr val="000000">
                      <a:alpha val="43137"/>
                    </a:srgbClr>
                  </a:outerShdw>
                </a:effectLst>
              </a:rPr>
              <a:t>.  We will be joint by </a:t>
            </a:r>
            <a:r>
              <a:rPr lang="en-US" sz="2800" b="1" i="1" dirty="0">
                <a:solidFill>
                  <a:srgbClr val="FFFF00"/>
                </a:solidFill>
                <a:effectLst>
                  <a:outerShdw blurRad="38100" dist="38100" dir="2700000" algn="tl">
                    <a:srgbClr val="000000">
                      <a:alpha val="43137"/>
                    </a:srgbClr>
                  </a:outerShdw>
                </a:effectLst>
              </a:rPr>
              <a:t>Sheepshead Bay Resurrection </a:t>
            </a:r>
            <a:r>
              <a:rPr lang="en-US" sz="2800" i="1" dirty="0">
                <a:effectLst>
                  <a:outerShdw blurRad="38100" dist="38100" dir="2700000" algn="tl">
                    <a:srgbClr val="000000">
                      <a:alpha val="43137"/>
                    </a:srgbClr>
                  </a:outerShdw>
                </a:effectLst>
              </a:rPr>
              <a:t>once again this year.</a:t>
            </a:r>
          </a:p>
          <a:p>
            <a:r>
              <a:rPr lang="en-US" sz="2800" b="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2600" dirty="0">
              <a:effectLst>
                <a:outerShdw blurRad="38100" dist="38100" dir="2700000" algn="tl">
                  <a:srgbClr val="000000">
                    <a:alpha val="43137"/>
                  </a:srgbClr>
                </a:outerShdw>
              </a:effectLst>
            </a:endParaRPr>
          </a:p>
        </p:txBody>
      </p:sp>
      <p:pic>
        <p:nvPicPr>
          <p:cNvPr id="5" name="Picture 4"/>
          <p:cNvPicPr/>
          <p:nvPr/>
        </p:nvPicPr>
        <p:blipFill>
          <a:blip r:embed="rId2"/>
          <a:stretch>
            <a:fillRect/>
          </a:stretch>
        </p:blipFill>
        <p:spPr>
          <a:xfrm>
            <a:off x="6491416" y="4191000"/>
            <a:ext cx="2333368" cy="2398395"/>
          </a:xfrm>
          <a:prstGeom prst="rect">
            <a:avLst/>
          </a:prstGeom>
        </p:spPr>
      </p:pic>
    </p:spTree>
    <p:extLst>
      <p:ext uri="{BB962C8B-B14F-4D97-AF65-F5344CB8AC3E}">
        <p14:creationId xmlns:p14="http://schemas.microsoft.com/office/powerpoint/2010/main" val="2923550906"/>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457200"/>
            <a:ext cx="8534400" cy="1431925"/>
          </a:xfrm>
        </p:spPr>
        <p:txBody>
          <a:bodyPr/>
          <a:lstStyle/>
          <a:p>
            <a:r>
              <a:rPr lang="en-US" altLang="en-US" sz="3600" b="0" i="1" u="sng" dirty="0">
                <a:solidFill>
                  <a:srgbClr val="FFFF00"/>
                </a:solidFill>
                <a:cs typeface="Times New Roman" pitchFamily="18" charset="0"/>
              </a:rPr>
              <a:t>Gathering Hymn</a:t>
            </a:r>
            <a:br>
              <a:rPr lang="en-US" altLang="en-US" sz="3600" b="0" i="1" u="sng"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12 “</a:t>
            </a:r>
            <a:r>
              <a:rPr lang="en-US" sz="2600" b="0" i="1" dirty="0">
                <a:solidFill>
                  <a:srgbClr val="00FFFF"/>
                </a:solidFill>
                <a:effectLst>
                  <a:outerShdw blurRad="38100" dist="38100" dir="2700000" algn="tl">
                    <a:srgbClr val="000000">
                      <a:alpha val="43137"/>
                    </a:srgbClr>
                  </a:outerShdw>
                </a:effectLst>
              </a:rPr>
              <a:t>Immortal, Invisible, God Only Wise”</a:t>
            </a:r>
            <a:br>
              <a:rPr lang="en-US" altLang="en-US" sz="2600" b="0" i="1" dirty="0">
                <a:solidFill>
                  <a:srgbClr val="00FFFF"/>
                </a:solidFill>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0" y="1600200"/>
            <a:ext cx="9228868" cy="1752600"/>
          </a:xfrm>
        </p:spPr>
        <p:txBody>
          <a:bodyPr/>
          <a:lstStyle/>
          <a:p>
            <a:pPr algn="ctr"/>
            <a:r>
              <a:rPr lang="en-US" sz="4000" b="1" i="1" dirty="0"/>
              <a:t>Immortal, invisible, God only wise,</a:t>
            </a:r>
            <a:br>
              <a:rPr lang="en-US" sz="4000" b="1" i="1" dirty="0"/>
            </a:br>
            <a:r>
              <a:rPr lang="en-US" sz="4000" b="1" i="1" dirty="0"/>
              <a:t>in light inaccessible </a:t>
            </a:r>
          </a:p>
          <a:p>
            <a:pPr algn="ctr"/>
            <a:r>
              <a:rPr lang="en-US" sz="4000" b="1" i="1" dirty="0"/>
              <a:t>hid from our eyes,</a:t>
            </a:r>
            <a:br>
              <a:rPr lang="en-US" sz="4000" b="1" i="1" dirty="0"/>
            </a:br>
            <a:r>
              <a:rPr lang="en-US" sz="4000" b="1" i="1" dirty="0"/>
              <a:t>most blessed, most glorious, </a:t>
            </a:r>
          </a:p>
          <a:p>
            <a:pPr algn="ctr"/>
            <a:r>
              <a:rPr lang="en-US" sz="4000" b="1" i="1" dirty="0"/>
              <a:t>the Ancient of Days,</a:t>
            </a:r>
            <a:br>
              <a:rPr lang="en-US" sz="4000" b="1" i="1" dirty="0"/>
            </a:br>
            <a:r>
              <a:rPr lang="en-US" sz="4000" b="1" i="1" dirty="0"/>
              <a:t>almighty, victorious, </a:t>
            </a:r>
          </a:p>
          <a:p>
            <a:pPr algn="ctr"/>
            <a:r>
              <a:rPr lang="en-US" sz="4000" b="1" i="1" dirty="0"/>
              <a:t>thy great name we praise.</a:t>
            </a:r>
            <a:br>
              <a:rPr lang="en-US" sz="4000" b="1" i="1" dirty="0"/>
            </a:br>
            <a:br>
              <a:rPr lang="en-US" sz="3800" b="1" i="1" dirty="0">
                <a:solidFill>
                  <a:srgbClr val="FFFF00"/>
                </a:solidFill>
              </a:rPr>
            </a:br>
            <a:br>
              <a:rPr lang="en-US" sz="3800" b="1" i="1" dirty="0"/>
            </a:br>
            <a:endParaRPr lang="en-US" sz="3800" b="1" i="1" dirty="0">
              <a:effectLst>
                <a:outerShdw blurRad="38100" dist="38100" dir="2700000" algn="tl">
                  <a:srgbClr val="000000">
                    <a:alpha val="43137"/>
                  </a:srgbClr>
                </a:outerShdw>
              </a:effectLst>
            </a:endParaRPr>
          </a:p>
          <a:p>
            <a:pPr algn="ctr"/>
            <a:br>
              <a:rPr lang="en-US" sz="3600" b="1" i="1" dirty="0">
                <a:solidFill>
                  <a:srgbClr val="FFFF00"/>
                </a:solidFill>
              </a:rPr>
            </a:b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600" b="0" i="1" dirty="0"/>
              <a:t>Prayer of the People &amp; The Lord’s Prayer</a:t>
            </a:r>
          </a:p>
        </p:txBody>
      </p:sp>
      <p:sp>
        <p:nvSpPr>
          <p:cNvPr id="2" name="Rectangle 1"/>
          <p:cNvSpPr/>
          <p:nvPr/>
        </p:nvSpPr>
        <p:spPr>
          <a:xfrm>
            <a:off x="-114301" y="1431925"/>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54864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4270" y="195649"/>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p:txBody>
      </p:sp>
    </p:spTree>
    <p:extLst>
      <p:ext uri="{BB962C8B-B14F-4D97-AF65-F5344CB8AC3E}">
        <p14:creationId xmlns:p14="http://schemas.microsoft.com/office/powerpoint/2010/main" val="4269254007"/>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5" y="1354137"/>
            <a:ext cx="9297209" cy="7305674"/>
          </a:xfrm>
          <a:prstGeom prst="rect">
            <a:avLst/>
          </a:prstGeom>
        </p:spPr>
      </p:pic>
      <p:pic>
        <p:nvPicPr>
          <p:cNvPr id="1026" name="Picture 2" descr="http://www.popularhymns.com/images/doxology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334498" cy="79248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972" y="0"/>
            <a:ext cx="16043944" cy="6858000"/>
          </a:xfrm>
          <a:prstGeom prst="rect">
            <a:avLst/>
          </a:prstGeom>
        </p:spPr>
      </p:pic>
      <p:sp>
        <p:nvSpPr>
          <p:cNvPr id="32770" name="Rectangle 2"/>
          <p:cNvSpPr>
            <a:spLocks noGrp="1" noChangeArrowheads="1"/>
          </p:cNvSpPr>
          <p:nvPr>
            <p:ph type="ctrTitle"/>
          </p:nvPr>
        </p:nvSpPr>
        <p:spPr>
          <a:xfrm>
            <a:off x="895401" y="6858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chemeClr val="tx1"/>
                </a:solidFill>
                <a:effectLst>
                  <a:outerShdw blurRad="38100" dist="38100" dir="2700000" algn="tl">
                    <a:srgbClr val="000000">
                      <a:alpha val="43137"/>
                    </a:srgbClr>
                  </a:outerShdw>
                </a:effectLst>
              </a:rPr>
              <a:t># 167 “Forty Days and Forty Nights”</a:t>
            </a:r>
          </a:p>
        </p:txBody>
      </p:sp>
      <p:sp>
        <p:nvSpPr>
          <p:cNvPr id="5" name="Rectangle 4"/>
          <p:cNvSpPr/>
          <p:nvPr/>
        </p:nvSpPr>
        <p:spPr>
          <a:xfrm>
            <a:off x="76200" y="2179538"/>
            <a:ext cx="8991600" cy="230832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Forty days and forty nights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you were fasting in the wild; </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forty days and forty nights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tempted, and yet undefiled.</a:t>
            </a:r>
          </a:p>
        </p:txBody>
      </p:sp>
    </p:spTree>
    <p:extLst>
      <p:ext uri="{BB962C8B-B14F-4D97-AF65-F5344CB8AC3E}">
        <p14:creationId xmlns:p14="http://schemas.microsoft.com/office/powerpoint/2010/main" val="4067628113"/>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972" y="0"/>
            <a:ext cx="16043944" cy="6858000"/>
          </a:xfrm>
          <a:prstGeom prst="rect">
            <a:avLst/>
          </a:prstGeom>
        </p:spPr>
      </p:pic>
      <p:sp>
        <p:nvSpPr>
          <p:cNvPr id="32770" name="Rectangle 2"/>
          <p:cNvSpPr>
            <a:spLocks noGrp="1" noChangeArrowheads="1"/>
          </p:cNvSpPr>
          <p:nvPr>
            <p:ph type="ctrTitle"/>
          </p:nvPr>
        </p:nvSpPr>
        <p:spPr>
          <a:xfrm>
            <a:off x="895401" y="6858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chemeClr val="tx1"/>
                </a:solidFill>
                <a:effectLst>
                  <a:outerShdw blurRad="38100" dist="38100" dir="2700000" algn="tl">
                    <a:srgbClr val="000000">
                      <a:alpha val="43137"/>
                    </a:srgbClr>
                  </a:outerShdw>
                </a:effectLst>
              </a:rPr>
              <a:t># 167 “Forty Days and Forty Nights”</a:t>
            </a:r>
          </a:p>
        </p:txBody>
      </p:sp>
      <p:sp>
        <p:nvSpPr>
          <p:cNvPr id="5" name="Rectangle 4"/>
          <p:cNvSpPr/>
          <p:nvPr/>
        </p:nvSpPr>
        <p:spPr>
          <a:xfrm>
            <a:off x="76200" y="2179538"/>
            <a:ext cx="8991600" cy="2862322"/>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Shall not we your sorrow share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and from worldly joys abstain,</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fasting with unceasing prayer,</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strong with you to suffer pain?</a:t>
            </a:r>
            <a:br>
              <a:rPr lang="en-US" sz="3600" b="1" i="1" dirty="0">
                <a:solidFill>
                  <a:srgbClr val="FFFF00"/>
                </a:solidFill>
                <a:effectLst>
                  <a:outerShdw blurRad="38100" dist="38100" dir="2700000" algn="tl">
                    <a:srgbClr val="000000">
                      <a:alpha val="43137"/>
                    </a:srgbClr>
                  </a:outerShdw>
                </a:effectLst>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858118"/>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972" y="0"/>
            <a:ext cx="16043944" cy="6858000"/>
          </a:xfrm>
          <a:prstGeom prst="rect">
            <a:avLst/>
          </a:prstGeom>
        </p:spPr>
      </p:pic>
      <p:sp>
        <p:nvSpPr>
          <p:cNvPr id="32770" name="Rectangle 2"/>
          <p:cNvSpPr>
            <a:spLocks noGrp="1" noChangeArrowheads="1"/>
          </p:cNvSpPr>
          <p:nvPr>
            <p:ph type="ctrTitle"/>
          </p:nvPr>
        </p:nvSpPr>
        <p:spPr>
          <a:xfrm>
            <a:off x="895401" y="6858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chemeClr val="tx1"/>
                </a:solidFill>
                <a:effectLst>
                  <a:outerShdw blurRad="38100" dist="38100" dir="2700000" algn="tl">
                    <a:srgbClr val="000000">
                      <a:alpha val="43137"/>
                    </a:srgbClr>
                  </a:outerShdw>
                </a:effectLst>
              </a:rPr>
              <a:t># 167 “Forty Days and Forty Nights”</a:t>
            </a:r>
          </a:p>
        </p:txBody>
      </p:sp>
      <p:sp>
        <p:nvSpPr>
          <p:cNvPr id="5" name="Rectangle 4"/>
          <p:cNvSpPr/>
          <p:nvPr/>
        </p:nvSpPr>
        <p:spPr>
          <a:xfrm>
            <a:off x="76200" y="2179538"/>
            <a:ext cx="8991600" cy="2862322"/>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Then if Satan on us press,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flesh or spirit to assail,</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victor in the wilderness,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grant that we not faint nor fail!</a:t>
            </a:r>
            <a:br>
              <a:rPr lang="en-US" sz="3600" b="1" i="1" dirty="0">
                <a:solidFill>
                  <a:srgbClr val="FFFF00"/>
                </a:solidFill>
                <a:effectLst>
                  <a:outerShdw blurRad="38100" dist="38100" dir="2700000" algn="tl">
                    <a:srgbClr val="000000">
                      <a:alpha val="43137"/>
                    </a:srgbClr>
                  </a:outerShdw>
                </a:effectLst>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180151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972" y="0"/>
            <a:ext cx="16043944" cy="6858000"/>
          </a:xfrm>
          <a:prstGeom prst="rect">
            <a:avLst/>
          </a:prstGeom>
        </p:spPr>
      </p:pic>
      <p:sp>
        <p:nvSpPr>
          <p:cNvPr id="32770" name="Rectangle 2"/>
          <p:cNvSpPr>
            <a:spLocks noGrp="1" noChangeArrowheads="1"/>
          </p:cNvSpPr>
          <p:nvPr>
            <p:ph type="ctrTitle"/>
          </p:nvPr>
        </p:nvSpPr>
        <p:spPr>
          <a:xfrm>
            <a:off x="895401" y="6858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chemeClr val="tx1"/>
                </a:solidFill>
                <a:effectLst>
                  <a:outerShdw blurRad="38100" dist="38100" dir="2700000" algn="tl">
                    <a:srgbClr val="000000">
                      <a:alpha val="43137"/>
                    </a:srgbClr>
                  </a:outerShdw>
                </a:effectLst>
              </a:rPr>
              <a:t># 167 “Forty Days and Forty Nights”</a:t>
            </a:r>
          </a:p>
        </p:txBody>
      </p:sp>
      <p:sp>
        <p:nvSpPr>
          <p:cNvPr id="5" name="Rectangle 4"/>
          <p:cNvSpPr/>
          <p:nvPr/>
        </p:nvSpPr>
        <p:spPr>
          <a:xfrm>
            <a:off x="76200" y="2179538"/>
            <a:ext cx="8991600" cy="2862322"/>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So shall we have peace divine: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holier gladness ours shall be;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round us, too, shall angels shine,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such as served you faithfully.</a:t>
            </a:r>
            <a:br>
              <a:rPr lang="en-US" sz="3600" b="1" i="1" dirty="0">
                <a:solidFill>
                  <a:srgbClr val="FFFF00"/>
                </a:solidFill>
                <a:effectLst>
                  <a:outerShdw blurRad="38100" dist="38100" dir="2700000" algn="tl">
                    <a:srgbClr val="000000">
                      <a:alpha val="43137"/>
                    </a:srgbClr>
                  </a:outerShdw>
                </a:effectLst>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570318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972" y="0"/>
            <a:ext cx="16043944" cy="6858000"/>
          </a:xfrm>
          <a:prstGeom prst="rect">
            <a:avLst/>
          </a:prstGeom>
        </p:spPr>
      </p:pic>
      <p:sp>
        <p:nvSpPr>
          <p:cNvPr id="32770" name="Rectangle 2"/>
          <p:cNvSpPr>
            <a:spLocks noGrp="1" noChangeArrowheads="1"/>
          </p:cNvSpPr>
          <p:nvPr>
            <p:ph type="ctrTitle"/>
          </p:nvPr>
        </p:nvSpPr>
        <p:spPr>
          <a:xfrm>
            <a:off x="895401" y="685800"/>
            <a:ext cx="9003957" cy="1431925"/>
          </a:xfrm>
        </p:spPr>
        <p:txBody>
          <a:bodyPr/>
          <a:lstStyle/>
          <a:p>
            <a:r>
              <a:rPr lang="en-US" altLang="en-US" sz="3600" b="0" i="1" u="sng" dirty="0">
                <a:solidFill>
                  <a:srgbClr val="00FFFF"/>
                </a:solidFill>
                <a:cs typeface="Times New Roman" pitchFamily="18" charset="0"/>
              </a:rPr>
              <a:t>Sending Hymn</a:t>
            </a:r>
            <a:br>
              <a:rPr lang="en-US" altLang="en-US" sz="3600" b="0" i="1" u="sng" dirty="0">
                <a:solidFill>
                  <a:srgbClr val="FFFF00"/>
                </a:solidFill>
                <a:cs typeface="Times New Roman" pitchFamily="18" charset="0"/>
              </a:rPr>
            </a:br>
            <a:r>
              <a:rPr lang="en-US" altLang="en-US" sz="2800" b="0" i="1" dirty="0">
                <a:solidFill>
                  <a:schemeClr val="tx1"/>
                </a:solidFill>
                <a:effectLst>
                  <a:outerShdw blurRad="38100" dist="38100" dir="2700000" algn="tl">
                    <a:srgbClr val="000000">
                      <a:alpha val="43137"/>
                    </a:srgbClr>
                  </a:outerShdw>
                </a:effectLst>
              </a:rPr>
              <a:t># 167 “Forty Days and Forty Nights”</a:t>
            </a:r>
          </a:p>
        </p:txBody>
      </p:sp>
      <p:sp>
        <p:nvSpPr>
          <p:cNvPr id="5" name="Rectangle 4"/>
          <p:cNvSpPr/>
          <p:nvPr/>
        </p:nvSpPr>
        <p:spPr>
          <a:xfrm>
            <a:off x="76200" y="2179538"/>
            <a:ext cx="8991600" cy="2862322"/>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Keep, O keep us, Savior dear,</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ever constant by your side, </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that with you we may appear</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at the eternal Eastertide.</a:t>
            </a:r>
            <a:br>
              <a:rPr lang="en-US" sz="3600" b="1" i="1" dirty="0">
                <a:solidFill>
                  <a:srgbClr val="FFFF00"/>
                </a:solidFill>
                <a:effectLst>
                  <a:outerShdw blurRad="38100" dist="38100" dir="2700000" algn="tl">
                    <a:srgbClr val="000000">
                      <a:alpha val="43137"/>
                    </a:srgbClr>
                  </a:outerShdw>
                </a:effectLst>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7724207"/>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838200" y="2209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Tree>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679621" y="308447"/>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0" y="2188605"/>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sz="2800" b="1" i="1" kern="0" dirty="0">
                <a:solidFill>
                  <a:srgbClr val="FFFF00"/>
                </a:solidFill>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547 “Go, My Children, with My Blessing”</a:t>
            </a:r>
          </a:p>
          <a:p>
            <a:pPr algn="ctr">
              <a:lnSpc>
                <a:spcPct val="80000"/>
              </a:lnSpc>
            </a:pPr>
            <a:r>
              <a:rPr lang="en-US" sz="2800" b="1" i="1" dirty="0">
                <a:solidFill>
                  <a:srgbClr val="FFFF00"/>
                </a:solidFill>
                <a:effectLst>
                  <a:outerShdw blurRad="38100" dist="38100" dir="2700000" algn="tl">
                    <a:srgbClr val="000000">
                      <a:alpha val="43137"/>
                    </a:srgbClr>
                  </a:outerShdw>
                </a:effectLst>
              </a:rPr>
              <a:t>(Stanza 1) </a:t>
            </a:r>
            <a:endParaRPr lang="en-US" dirty="0">
              <a:effectLst/>
            </a:endParaRPr>
          </a:p>
          <a:p>
            <a:pPr algn="ctr"/>
            <a:r>
              <a:rPr lang="en-US" sz="2800" b="1" i="1" dirty="0">
                <a:effectLst>
                  <a:outerShdw blurRad="38100" dist="38100" dir="2700000" algn="tl">
                    <a:srgbClr val="000000">
                      <a:alpha val="43137"/>
                    </a:srgbClr>
                  </a:outerShdw>
                </a:effectLst>
              </a:rPr>
              <a:t>Go, my children, with my blessing, never alone. </a:t>
            </a:r>
            <a:endParaRPr lang="en-US" sz="2800" dirty="0">
              <a:effectLst>
                <a:outerShdw blurRad="38100" dist="38100" dir="2700000" algn="tl">
                  <a:srgbClr val="000000">
                    <a:alpha val="43137"/>
                  </a:srgbClr>
                </a:outerShdw>
              </a:effectLst>
            </a:endParaRPr>
          </a:p>
          <a:p>
            <a:pPr algn="ctr"/>
            <a:r>
              <a:rPr lang="en-US" sz="2800" b="1" i="1" dirty="0">
                <a:effectLst>
                  <a:outerShdw blurRad="38100" dist="38100" dir="2700000" algn="tl">
                    <a:srgbClr val="000000">
                      <a:alpha val="43137"/>
                    </a:srgbClr>
                  </a:outerShdw>
                </a:effectLst>
              </a:rPr>
              <a:t>Waking, sleeping, I am with you, you are my own.</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In my love’s baptismal river </a:t>
            </a:r>
          </a:p>
          <a:p>
            <a:pPr algn="ctr"/>
            <a:r>
              <a:rPr lang="en-US" sz="2800" b="1" i="1" dirty="0">
                <a:effectLst>
                  <a:outerShdw blurRad="38100" dist="38100" dir="2700000" algn="tl">
                    <a:srgbClr val="000000">
                      <a:alpha val="43137"/>
                    </a:srgbClr>
                  </a:outerShdw>
                </a:effectLst>
              </a:rPr>
              <a:t>I have made you mine forever. </a:t>
            </a:r>
            <a:endParaRPr lang="en-US" sz="2800" dirty="0">
              <a:effectLst>
                <a:outerShdw blurRad="38100" dist="38100" dir="2700000" algn="tl">
                  <a:srgbClr val="000000">
                    <a:alpha val="43137"/>
                  </a:srgbClr>
                </a:outerShdw>
              </a:effectLst>
            </a:endParaRPr>
          </a:p>
          <a:p>
            <a:pPr algn="ctr"/>
            <a:r>
              <a:rPr lang="en-US" sz="2800" b="1" i="1" dirty="0">
                <a:effectLst>
                  <a:outerShdw blurRad="38100" dist="38100" dir="2700000" algn="tl">
                    <a:srgbClr val="000000">
                      <a:alpha val="43137"/>
                    </a:srgbClr>
                  </a:outerShdw>
                </a:effectLst>
              </a:rPr>
              <a:t>Go, my children, with my blessing, you are my own.</a:t>
            </a:r>
            <a:endParaRPr lang="en-US" sz="2800" dirty="0">
              <a:effectLst>
                <a:outerShdw blurRad="38100" dist="38100" dir="2700000" algn="tl">
                  <a:srgbClr val="000000">
                    <a:alpha val="43137"/>
                  </a:srgbClr>
                </a:outerShdw>
              </a:effectLst>
            </a:endParaRPr>
          </a:p>
          <a:p>
            <a:pPr algn="ctr"/>
            <a:br>
              <a:rPr lang="en-US" sz="2800" b="1" i="1" dirty="0">
                <a:effectLst/>
              </a:rPr>
            </a:br>
            <a:endParaRPr lang="en-US" sz="2800" b="1" i="1"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15823167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457200"/>
            <a:ext cx="8534400" cy="1431925"/>
          </a:xfrm>
        </p:spPr>
        <p:txBody>
          <a:bodyPr/>
          <a:lstStyle/>
          <a:p>
            <a:r>
              <a:rPr lang="en-US" altLang="en-US" sz="3600" b="0" i="1" u="sng" dirty="0">
                <a:solidFill>
                  <a:srgbClr val="FFFF00"/>
                </a:solidFill>
                <a:cs typeface="Times New Roman" pitchFamily="18" charset="0"/>
              </a:rPr>
              <a:t>Gathering Hymn</a:t>
            </a:r>
            <a:br>
              <a:rPr lang="en-US" altLang="en-US" sz="3600" b="0" i="1" u="sng"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12 “</a:t>
            </a:r>
            <a:r>
              <a:rPr lang="en-US" sz="2600" b="0" i="1" dirty="0">
                <a:solidFill>
                  <a:srgbClr val="00FFFF"/>
                </a:solidFill>
                <a:effectLst>
                  <a:outerShdw blurRad="38100" dist="38100" dir="2700000" algn="tl">
                    <a:srgbClr val="000000">
                      <a:alpha val="43137"/>
                    </a:srgbClr>
                  </a:outerShdw>
                </a:effectLst>
              </a:rPr>
              <a:t>Immortal, Invisible, God Only Wise”</a:t>
            </a:r>
            <a:br>
              <a:rPr lang="en-US" altLang="en-US" sz="2600" b="0" i="1" dirty="0">
                <a:solidFill>
                  <a:srgbClr val="00FFFF"/>
                </a:solidFill>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0" y="1295400"/>
            <a:ext cx="9228868" cy="1752600"/>
          </a:xfrm>
        </p:spPr>
        <p:txBody>
          <a:bodyPr/>
          <a:lstStyle/>
          <a:p>
            <a:pPr algn="ctr"/>
            <a:r>
              <a:rPr lang="en-US" sz="4000" b="1" i="1" dirty="0" err="1"/>
              <a:t>Unresting</a:t>
            </a:r>
            <a:r>
              <a:rPr lang="en-US" sz="4000" b="1" i="1" dirty="0"/>
              <a:t>, </a:t>
            </a:r>
            <a:r>
              <a:rPr lang="en-US" sz="4000" b="1" i="1" dirty="0" err="1"/>
              <a:t>unhasting</a:t>
            </a:r>
            <a:r>
              <a:rPr lang="en-US" sz="4000" b="1" i="1" dirty="0"/>
              <a:t>, </a:t>
            </a:r>
          </a:p>
          <a:p>
            <a:pPr algn="ctr"/>
            <a:r>
              <a:rPr lang="en-US" sz="4000" b="1" i="1" dirty="0"/>
              <a:t>and silent as light, </a:t>
            </a:r>
            <a:br>
              <a:rPr lang="en-US" sz="4000" b="1" i="1" dirty="0"/>
            </a:br>
            <a:r>
              <a:rPr lang="en-US" sz="4000" b="1" i="1" dirty="0"/>
              <a:t>nor wanting, nor wasting, </a:t>
            </a:r>
          </a:p>
          <a:p>
            <a:pPr algn="ctr"/>
            <a:r>
              <a:rPr lang="en-US" sz="4000" b="1" i="1" dirty="0"/>
              <a:t>thou </a:t>
            </a:r>
            <a:r>
              <a:rPr lang="en-US" sz="4000" b="1" i="1" dirty="0" err="1"/>
              <a:t>rulest</a:t>
            </a:r>
            <a:r>
              <a:rPr lang="en-US" sz="4000" b="1" i="1" dirty="0"/>
              <a:t> in might:</a:t>
            </a:r>
            <a:br>
              <a:rPr lang="en-US" sz="4000" b="1" i="1" dirty="0"/>
            </a:br>
            <a:r>
              <a:rPr lang="en-US" sz="4000" b="1" i="1" dirty="0"/>
              <a:t>thy justice, like mountains </a:t>
            </a:r>
          </a:p>
          <a:p>
            <a:pPr algn="ctr"/>
            <a:r>
              <a:rPr lang="en-US" sz="4000" b="1" i="1" dirty="0"/>
              <a:t>high soaring above;</a:t>
            </a:r>
            <a:br>
              <a:rPr lang="en-US" sz="4000" b="1" i="1" dirty="0"/>
            </a:br>
            <a:r>
              <a:rPr lang="en-US" sz="4000" b="1" i="1" dirty="0"/>
              <a:t>thy clouds, which are fountains </a:t>
            </a:r>
          </a:p>
          <a:p>
            <a:pPr algn="ctr"/>
            <a:r>
              <a:rPr lang="en-US" sz="4000" b="1" i="1" dirty="0"/>
              <a:t>of goodness and love.</a:t>
            </a:r>
            <a:br>
              <a:rPr lang="en-US" b="1" i="1" dirty="0"/>
            </a:br>
            <a:br>
              <a:rPr lang="en-US" sz="4000" b="1" i="1" dirty="0"/>
            </a:br>
            <a:br>
              <a:rPr lang="en-US" sz="3800" b="1" i="1" dirty="0">
                <a:solidFill>
                  <a:srgbClr val="FFFF00"/>
                </a:solidFill>
              </a:rPr>
            </a:br>
            <a:br>
              <a:rPr lang="en-US" sz="3800" b="1" i="1" dirty="0"/>
            </a:br>
            <a:endParaRPr lang="en-US" sz="3800" b="1" i="1" dirty="0">
              <a:effectLst>
                <a:outerShdw blurRad="38100" dist="38100" dir="2700000" algn="tl">
                  <a:srgbClr val="000000">
                    <a:alpha val="43137"/>
                  </a:srgbClr>
                </a:outerShdw>
              </a:effectLst>
            </a:endParaRPr>
          </a:p>
          <a:p>
            <a:pPr algn="ctr"/>
            <a:br>
              <a:rPr lang="en-US" sz="3600" b="1" i="1" dirty="0">
                <a:solidFill>
                  <a:srgbClr val="FFFF00"/>
                </a:solidFill>
              </a:rPr>
            </a:b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383338"/>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098" name="Rectangle 2"/>
          <p:cNvSpPr>
            <a:spLocks noGrp="1" noChangeArrowheads="1"/>
          </p:cNvSpPr>
          <p:nvPr>
            <p:ph type="ctrTitle"/>
          </p:nvPr>
        </p:nvSpPr>
        <p:spPr>
          <a:xfrm>
            <a:off x="1905000" y="1562100"/>
            <a:ext cx="8153400" cy="762000"/>
          </a:xfrm>
        </p:spPr>
        <p:txBody>
          <a:bodyPr/>
          <a:lstStyle/>
          <a:p>
            <a:r>
              <a:rPr lang="en-US" altLang="en-US" sz="3600" i="1" u="sng" dirty="0" err="1">
                <a:solidFill>
                  <a:srgbClr val="00FFFF"/>
                </a:solidFill>
                <a:latin typeface="+mn-lt"/>
              </a:rPr>
              <a:t>Homecrest</a:t>
            </a:r>
            <a:r>
              <a:rPr lang="en-US" altLang="en-US" sz="3600" i="1" u="sng" dirty="0">
                <a:solidFill>
                  <a:srgbClr val="00FFFF"/>
                </a:solidFill>
                <a:latin typeface="+mn-lt"/>
              </a:rPr>
              <a:t> Presbyterian Church</a:t>
            </a:r>
            <a:br>
              <a:rPr lang="en-US" altLang="en-US" sz="3600" i="1" dirty="0">
                <a:solidFill>
                  <a:srgbClr val="FF0000"/>
                </a:solidFill>
                <a:latin typeface="Arial" charset="0"/>
              </a:rPr>
            </a:br>
            <a:br>
              <a:rPr lang="en-US" altLang="en-US" sz="3600" i="1" dirty="0">
                <a:solidFill>
                  <a:srgbClr val="FF0000"/>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March 12th, 2017</a:t>
            </a:r>
            <a:br>
              <a:rPr lang="en-US" altLang="en-US" sz="3000" i="1" dirty="0">
                <a:latin typeface="Arial" charset="0"/>
              </a:rPr>
            </a:br>
            <a:br>
              <a:rPr lang="en-US" altLang="en-US" sz="3000" i="1" dirty="0">
                <a:latin typeface="Arial" charset="0"/>
              </a:rPr>
            </a:br>
            <a:r>
              <a:rPr lang="en-US" altLang="en-US" sz="3000" i="1" dirty="0">
                <a:solidFill>
                  <a:srgbClr val="FA06BA"/>
                </a:solidFill>
                <a:latin typeface="Arial" charset="0"/>
              </a:rPr>
              <a:t>2nd Sunday in Lent</a:t>
            </a:r>
          </a:p>
        </p:txBody>
      </p:sp>
      <p:pic>
        <p:nvPicPr>
          <p:cNvPr id="4107" name="Picture 11" descr="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648200"/>
            <a:ext cx="1828800" cy="175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746584"/>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457200"/>
            <a:ext cx="8534400" cy="1431925"/>
          </a:xfrm>
        </p:spPr>
        <p:txBody>
          <a:bodyPr/>
          <a:lstStyle/>
          <a:p>
            <a:r>
              <a:rPr lang="en-US" altLang="en-US" sz="3600" b="0" i="1" u="sng" dirty="0">
                <a:solidFill>
                  <a:srgbClr val="FFFF00"/>
                </a:solidFill>
                <a:cs typeface="Times New Roman" pitchFamily="18" charset="0"/>
              </a:rPr>
              <a:t>Gathering Hymn</a:t>
            </a:r>
            <a:br>
              <a:rPr lang="en-US" altLang="en-US" sz="3600" b="0" i="1" u="sng"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12 “</a:t>
            </a:r>
            <a:r>
              <a:rPr lang="en-US" sz="2600" b="0" i="1" dirty="0">
                <a:solidFill>
                  <a:srgbClr val="00FFFF"/>
                </a:solidFill>
                <a:effectLst>
                  <a:outerShdw blurRad="38100" dist="38100" dir="2700000" algn="tl">
                    <a:srgbClr val="000000">
                      <a:alpha val="43137"/>
                    </a:srgbClr>
                  </a:outerShdw>
                </a:effectLst>
              </a:rPr>
              <a:t>Immortal, Invisible, God Only Wise”</a:t>
            </a:r>
            <a:br>
              <a:rPr lang="en-US" altLang="en-US" sz="2600" b="0" i="1" dirty="0">
                <a:solidFill>
                  <a:srgbClr val="00FFFF"/>
                </a:solidFill>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0" y="1371600"/>
            <a:ext cx="9228868" cy="1752600"/>
          </a:xfrm>
        </p:spPr>
        <p:txBody>
          <a:bodyPr/>
          <a:lstStyle/>
          <a:p>
            <a:pPr algn="ctr"/>
            <a:r>
              <a:rPr lang="en-US" sz="4000" b="1" i="1" dirty="0"/>
              <a:t>To all, life thou </a:t>
            </a:r>
            <a:r>
              <a:rPr lang="en-US" sz="4000" b="1" i="1" dirty="0" err="1"/>
              <a:t>givest</a:t>
            </a:r>
            <a:r>
              <a:rPr lang="en-US" sz="4000" b="1" i="1" dirty="0"/>
              <a:t>, </a:t>
            </a:r>
          </a:p>
          <a:p>
            <a:pPr algn="ctr"/>
            <a:r>
              <a:rPr lang="en-US" sz="4000" b="1" i="1" dirty="0"/>
              <a:t>to both great and small.</a:t>
            </a:r>
            <a:br>
              <a:rPr lang="en-US" sz="4000" b="1" i="1" dirty="0"/>
            </a:br>
            <a:r>
              <a:rPr lang="en-US" sz="4000" b="1" i="1" dirty="0"/>
              <a:t>In all life thou </a:t>
            </a:r>
            <a:r>
              <a:rPr lang="en-US" sz="4000" b="1" i="1" dirty="0" err="1"/>
              <a:t>livest</a:t>
            </a:r>
            <a:r>
              <a:rPr lang="en-US" sz="4000" b="1" i="1" dirty="0"/>
              <a:t>, </a:t>
            </a:r>
          </a:p>
          <a:p>
            <a:pPr algn="ctr"/>
            <a:r>
              <a:rPr lang="en-US" sz="4000" b="1" i="1" dirty="0"/>
              <a:t>the true life of all.</a:t>
            </a:r>
            <a:br>
              <a:rPr lang="en-US" sz="4000" b="1" i="1" dirty="0"/>
            </a:br>
            <a:r>
              <a:rPr lang="en-US" sz="4000" b="1" i="1" dirty="0"/>
              <a:t>We blossom and flourish </a:t>
            </a:r>
          </a:p>
          <a:p>
            <a:pPr algn="ctr"/>
            <a:r>
              <a:rPr lang="en-US" sz="4000" b="1" i="1" dirty="0"/>
              <a:t>like leaves on the tree,</a:t>
            </a:r>
            <a:br>
              <a:rPr lang="en-US" sz="4000" b="1" i="1" dirty="0"/>
            </a:br>
            <a:r>
              <a:rPr lang="en-US" sz="4000" b="1" i="1" dirty="0"/>
              <a:t>then wither and perish; </a:t>
            </a:r>
          </a:p>
          <a:p>
            <a:pPr algn="ctr"/>
            <a:r>
              <a:rPr lang="en-US" sz="4000" b="1" i="1" dirty="0"/>
              <a:t>but naught </a:t>
            </a:r>
            <a:r>
              <a:rPr lang="en-US" sz="4000" b="1" i="1" dirty="0" err="1"/>
              <a:t>changeth</a:t>
            </a:r>
            <a:r>
              <a:rPr lang="en-US" sz="4000" b="1" i="1" dirty="0"/>
              <a:t> thee.</a:t>
            </a:r>
            <a:br>
              <a:rPr lang="en-US" sz="4000" dirty="0"/>
            </a:br>
            <a:br>
              <a:rPr lang="en-US" sz="4000" b="1" i="1" dirty="0"/>
            </a:br>
            <a:br>
              <a:rPr lang="en-US" sz="3800" b="1" i="1" dirty="0">
                <a:solidFill>
                  <a:srgbClr val="FFFF00"/>
                </a:solidFill>
              </a:rPr>
            </a:br>
            <a:br>
              <a:rPr lang="en-US" sz="3800" b="1" i="1" dirty="0"/>
            </a:br>
            <a:endParaRPr lang="en-US" sz="3800" b="1" i="1" dirty="0">
              <a:effectLst>
                <a:outerShdw blurRad="38100" dist="38100" dir="2700000" algn="tl">
                  <a:srgbClr val="000000">
                    <a:alpha val="43137"/>
                  </a:srgbClr>
                </a:outerShdw>
              </a:effectLst>
            </a:endParaRPr>
          </a:p>
          <a:p>
            <a:pPr algn="ctr"/>
            <a:br>
              <a:rPr lang="en-US" sz="3600" b="1" i="1" dirty="0">
                <a:solidFill>
                  <a:srgbClr val="FFFF00"/>
                </a:solidFill>
              </a:rPr>
            </a:b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981323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457200"/>
            <a:ext cx="8534400" cy="1431925"/>
          </a:xfrm>
        </p:spPr>
        <p:txBody>
          <a:bodyPr/>
          <a:lstStyle/>
          <a:p>
            <a:r>
              <a:rPr lang="en-US" altLang="en-US" sz="3600" b="0" i="1" u="sng" dirty="0">
                <a:solidFill>
                  <a:srgbClr val="FFFF00"/>
                </a:solidFill>
                <a:cs typeface="Times New Roman" pitchFamily="18" charset="0"/>
              </a:rPr>
              <a:t>Gathering Hymn</a:t>
            </a:r>
            <a:br>
              <a:rPr lang="en-US" altLang="en-US" sz="3600" b="0" i="1" u="sng"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12 “</a:t>
            </a:r>
            <a:r>
              <a:rPr lang="en-US" sz="2600" b="0" i="1" dirty="0">
                <a:solidFill>
                  <a:srgbClr val="00FFFF"/>
                </a:solidFill>
                <a:effectLst>
                  <a:outerShdw blurRad="38100" dist="38100" dir="2700000" algn="tl">
                    <a:srgbClr val="000000">
                      <a:alpha val="43137"/>
                    </a:srgbClr>
                  </a:outerShdw>
                </a:effectLst>
              </a:rPr>
              <a:t>Immortal, Invisible, God Only Wise”</a:t>
            </a:r>
            <a:br>
              <a:rPr lang="en-US" altLang="en-US" sz="2600" b="0" i="1" dirty="0">
                <a:solidFill>
                  <a:srgbClr val="00FFFF"/>
                </a:solidFill>
                <a:effectLst>
                  <a:outerShdw blurRad="38100" dist="38100" dir="2700000" algn="tl">
                    <a:srgbClr val="000000">
                      <a:alpha val="43137"/>
                    </a:srgbClr>
                  </a:outerShdw>
                </a:effectLst>
              </a:rPr>
            </a:b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84868" y="1295400"/>
            <a:ext cx="9228868" cy="1752600"/>
          </a:xfrm>
        </p:spPr>
        <p:txBody>
          <a:bodyPr/>
          <a:lstStyle/>
          <a:p>
            <a:pPr algn="ctr"/>
            <a:r>
              <a:rPr lang="en-US" sz="4000" b="1" i="1" dirty="0"/>
              <a:t>Thou </a:t>
            </a:r>
            <a:r>
              <a:rPr lang="en-US" sz="4000" b="1" i="1" dirty="0" err="1"/>
              <a:t>reignest</a:t>
            </a:r>
            <a:r>
              <a:rPr lang="en-US" sz="4000" b="1" i="1" dirty="0"/>
              <a:t> in glory; </a:t>
            </a:r>
          </a:p>
          <a:p>
            <a:pPr algn="ctr"/>
            <a:r>
              <a:rPr lang="en-US" sz="4000" b="1" i="1" dirty="0"/>
              <a:t>thou </a:t>
            </a:r>
            <a:r>
              <a:rPr lang="en-US" sz="4000" b="1" i="1" dirty="0" err="1"/>
              <a:t>dwellest</a:t>
            </a:r>
            <a:r>
              <a:rPr lang="en-US" sz="4000" b="1" i="1" dirty="0"/>
              <a:t> in light.</a:t>
            </a:r>
            <a:br>
              <a:rPr lang="en-US" sz="4000" b="1" i="1" dirty="0"/>
            </a:br>
            <a:r>
              <a:rPr lang="en-US" sz="4000" b="1" i="1" dirty="0"/>
              <a:t>Thine angels adore thee, </a:t>
            </a:r>
          </a:p>
          <a:p>
            <a:pPr algn="ctr"/>
            <a:r>
              <a:rPr lang="en-US" sz="4000" b="1" i="1" dirty="0"/>
              <a:t>all veiling their sight.</a:t>
            </a:r>
            <a:br>
              <a:rPr lang="en-US" sz="4000" b="1" i="1" dirty="0"/>
            </a:br>
            <a:r>
              <a:rPr lang="en-US" sz="4000" b="1" i="1" dirty="0"/>
              <a:t>All praise we would render; </a:t>
            </a:r>
          </a:p>
          <a:p>
            <a:pPr algn="ctr"/>
            <a:r>
              <a:rPr lang="en-US" sz="4000" b="1" i="1" dirty="0"/>
              <a:t>O help us to see</a:t>
            </a:r>
            <a:br>
              <a:rPr lang="en-US" sz="4000" b="1" i="1" dirty="0"/>
            </a:br>
            <a:r>
              <a:rPr lang="en-US" sz="4000" b="1" i="1" dirty="0"/>
              <a:t>'tis only the splendor </a:t>
            </a:r>
          </a:p>
          <a:p>
            <a:pPr algn="ctr"/>
            <a:r>
              <a:rPr lang="en-US" sz="4000" b="1" i="1" dirty="0"/>
              <a:t>of light </a:t>
            </a:r>
            <a:r>
              <a:rPr lang="en-US" sz="4000" b="1" i="1" dirty="0" err="1"/>
              <a:t>hideth</a:t>
            </a:r>
            <a:r>
              <a:rPr lang="en-US" sz="4000" b="1" i="1" dirty="0"/>
              <a:t> thee!</a:t>
            </a:r>
            <a:br>
              <a:rPr lang="en-US" sz="4000" b="1" i="1" dirty="0"/>
            </a:br>
            <a:br>
              <a:rPr lang="en-US" sz="4000" b="1" i="1" dirty="0"/>
            </a:br>
            <a:br>
              <a:rPr lang="en-US" sz="3800" b="1" i="1" dirty="0">
                <a:solidFill>
                  <a:srgbClr val="FFFF00"/>
                </a:solidFill>
              </a:rPr>
            </a:br>
            <a:br>
              <a:rPr lang="en-US" sz="3800" b="1" i="1" dirty="0"/>
            </a:br>
            <a:endParaRPr lang="en-US" sz="3800" b="1" i="1" dirty="0">
              <a:effectLst>
                <a:outerShdw blurRad="38100" dist="38100" dir="2700000" algn="tl">
                  <a:srgbClr val="000000">
                    <a:alpha val="43137"/>
                  </a:srgbClr>
                </a:outerShdw>
              </a:effectLst>
            </a:endParaRPr>
          </a:p>
          <a:p>
            <a:pPr algn="ctr"/>
            <a:br>
              <a:rPr lang="en-US" sz="3600" b="1" i="1" dirty="0">
                <a:solidFill>
                  <a:srgbClr val="FFFF00"/>
                </a:solidFill>
              </a:rPr>
            </a:br>
            <a:br>
              <a:rPr lang="en-US" sz="3600" b="1" i="1" dirty="0">
                <a:solidFill>
                  <a:srgbClr val="FFFF00"/>
                </a:solidFill>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001971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762000" y="603011"/>
            <a:ext cx="7420768"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chemeClr val="tx1"/>
                </a:solidFill>
              </a:rPr>
              <a:t>Call to Confession </a:t>
            </a:r>
            <a:br>
              <a:rPr lang="en-US" altLang="en-US" sz="2000" b="0" i="1" dirty="0"/>
            </a:br>
            <a:r>
              <a:rPr lang="en-US" sz="2400" i="1" dirty="0">
                <a:effectLst>
                  <a:outerShdw blurRad="38100" dist="38100" dir="2700000" algn="tl">
                    <a:srgbClr val="000000">
                      <a:alpha val="43137"/>
                    </a:srgbClr>
                  </a:outerShdw>
                </a:effectLst>
                <a:latin typeface="+mn-lt"/>
              </a:rPr>
              <a:t>We cannot earn God’s grace or favor.  It comes to us, not as something owed, but as a gift freely given to us.  Confident in God’s love for us, even when we are ungodly, let us confess our sins in faith before God and our neighbors.</a:t>
            </a:r>
            <a:endParaRPr lang="en-US" altLang="en-US" sz="2400" i="1"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578708" y="152400"/>
            <a:ext cx="8184292"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chemeClr val="tx1"/>
                </a:solidFill>
              </a:rPr>
              <a:t>Prayer of Confession </a:t>
            </a:r>
            <a:r>
              <a:rPr lang="en-US" altLang="en-US" sz="2800" b="0" i="1" dirty="0">
                <a:solidFill>
                  <a:schemeClr val="tx1"/>
                </a:solidFill>
              </a:rPr>
              <a:t>(in unison) </a:t>
            </a:r>
            <a:br>
              <a:rPr lang="en-US" altLang="en-US" sz="3600" b="0" i="1" dirty="0">
                <a:solidFill>
                  <a:schemeClr val="tx1"/>
                </a:solidFill>
              </a:rPr>
            </a:br>
            <a:r>
              <a:rPr lang="en-US" sz="2800" i="1" dirty="0">
                <a:solidFill>
                  <a:srgbClr val="00FFFF"/>
                </a:solidFill>
                <a:effectLst>
                  <a:outerShdw blurRad="38100" dist="38100" dir="2700000" algn="tl">
                    <a:srgbClr val="000000">
                      <a:alpha val="43137"/>
                    </a:srgbClr>
                  </a:outerShdw>
                </a:effectLst>
                <a:latin typeface="+mn-lt"/>
              </a:rPr>
              <a:t>Lord, you know who we are.  You know everything we have done.  We thirst for things that will never satisfy us.  We commit ourselves to things that will never last.  We worship things that will never bring salvation.  Still, we offer us the gift of living water.  Still, you offer us the gift of eternal life.  Forgive us, O Lord, and give us this living water, so that we may never thirst again.  Amen. </a:t>
            </a:r>
            <a:br>
              <a:rPr lang="en-US" sz="2800" dirty="0">
                <a:solidFill>
                  <a:srgbClr val="00FFFF"/>
                </a:solidFill>
                <a:effectLst/>
                <a:latin typeface="+mn-lt"/>
              </a:rPr>
            </a:br>
            <a:r>
              <a:rPr lang="en-US" sz="2800" i="1" dirty="0">
                <a:solidFill>
                  <a:srgbClr val="00FFFF"/>
                </a:solidFill>
                <a:effectLst>
                  <a:outerShdw blurRad="38100" dist="38100" dir="2700000" algn="tl">
                    <a:srgbClr val="000000">
                      <a:alpha val="43137"/>
                    </a:srgbClr>
                  </a:outerShdw>
                </a:effectLst>
                <a:latin typeface="+mn-lt"/>
                <a:cs typeface="Arial" panose="020B0604020202020204" pitchFamily="34" charset="0"/>
              </a:rPr>
              <a:t>  </a:t>
            </a:r>
            <a:br>
              <a:rPr lang="en-US" sz="2800" i="1" dirty="0">
                <a:solidFill>
                  <a:srgbClr val="00FFFF"/>
                </a:solidFill>
                <a:effectLst>
                  <a:outerShdw blurRad="38100" dist="38100" dir="2700000" algn="tl">
                    <a:srgbClr val="000000">
                      <a:alpha val="43137"/>
                    </a:srgbClr>
                  </a:outerShdw>
                </a:effectLst>
                <a:latin typeface="+mn-lt"/>
                <a:cs typeface="Arial" panose="020B0604020202020204" pitchFamily="34" charset="0"/>
              </a:rPr>
            </a:br>
            <a:endParaRPr lang="en-US" altLang="en-US" sz="2800" i="1" dirty="0">
              <a:solidFill>
                <a:srgbClr val="00FFFF"/>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1904036239"/>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457200" y="308919"/>
            <a:ext cx="81534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chemeClr val="tx1"/>
                </a:solidFill>
              </a:rPr>
              <a:t>Declaration of Forgiveness </a:t>
            </a:r>
            <a:r>
              <a:rPr lang="en-US" altLang="en-US" sz="1800" b="0" i="1" dirty="0">
                <a:solidFill>
                  <a:schemeClr val="tx1"/>
                </a:solidFill>
              </a:rPr>
              <a:t>(John 3:16-17)</a:t>
            </a:r>
            <a:br>
              <a:rPr lang="en-US" altLang="en-US" sz="3200" b="0" i="1" dirty="0"/>
            </a:br>
            <a:r>
              <a:rPr lang="en-US" sz="2400" i="1" dirty="0">
                <a:effectLst>
                  <a:outerShdw blurRad="38100" dist="38100" dir="2700000" algn="tl">
                    <a:srgbClr val="000000">
                      <a:alpha val="43137"/>
                    </a:srgbClr>
                  </a:outerShdw>
                </a:effectLst>
                <a:latin typeface="+mn-lt"/>
              </a:rPr>
              <a:t>"For God so loved the world that he gave his only Son, so that everyone who believes in him may not perish but may have eternal life.  Indeed, God did not send the Son into the world to condemn the world, but in order that the world might be saved through him.”  Believe the Good News, in Jesus Christ we are forgiven. </a:t>
            </a:r>
            <a:r>
              <a:rPr lang="en-US" sz="2400" i="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be to God, Amen </a:t>
            </a:r>
            <a:br>
              <a:rPr lang="en-US" sz="2800" dirty="0">
                <a:solidFill>
                  <a:srgbClr val="00FFFF"/>
                </a:solidFill>
                <a:effectLst>
                  <a:outerShdw blurRad="38100" dist="38100" dir="2700000" algn="tl">
                    <a:srgbClr val="000000">
                      <a:alpha val="43137"/>
                    </a:srgbClr>
                  </a:outerShdw>
                </a:effectLst>
              </a:rPr>
            </a:br>
            <a:r>
              <a:rPr lang="en-US" sz="2800" i="1"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800" dirty="0">
                <a:solidFill>
                  <a:srgbClr val="00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400" dirty="0">
                <a:solidFill>
                  <a:srgbClr val="00FFFF"/>
                </a:solidFill>
                <a:effectLst/>
                <a:latin typeface="Arial" panose="020B0604020202020204" pitchFamily="34" charset="0"/>
                <a:cs typeface="Arial" panose="020B0604020202020204" pitchFamily="34" charset="0"/>
              </a:rPr>
            </a:br>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i="1" dirty="0">
                <a:effectLst>
                  <a:outerShdw blurRad="38100" dist="38100" dir="2700000" algn="tl">
                    <a:srgbClr val="000000">
                      <a:alpha val="43137"/>
                    </a:srgbClr>
                  </a:outerShdw>
                </a:effectLst>
              </a:rPr>
            </a:br>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i="1" dirty="0">
                <a:solidFill>
                  <a:srgbClr val="FFFF00"/>
                </a:solidFill>
                <a:effectLst>
                  <a:outerShdw blurRad="38100" dist="38100" dir="2700000" algn="tl">
                    <a:srgbClr val="000000">
                      <a:alpha val="43137"/>
                    </a:srgbClr>
                  </a:outerShdw>
                </a:effectLst>
                <a:latin typeface="+mn-lt"/>
              </a:rPr>
            </a:br>
            <a:endParaRPr lang="en-US" altLang="en-US" sz="2400" b="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798302501"/>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41184</TotalTime>
  <Words>931</Words>
  <Application>Microsoft Office PowerPoint</Application>
  <PresentationFormat>On-screen Show (4:3)</PresentationFormat>
  <Paragraphs>181</Paragraphs>
  <Slides>40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 Black</vt:lpstr>
      <vt:lpstr>Helvetica</vt:lpstr>
      <vt:lpstr>Times New Roman</vt:lpstr>
      <vt:lpstr>Wingdings</vt:lpstr>
      <vt:lpstr>Glass Layers</vt:lpstr>
      <vt:lpstr>Homecrest Presbyterian Church  Worship of the Lord’s Day March 12th, 2017  2nd Sunday in Lent</vt:lpstr>
      <vt:lpstr>Gathering Around the WORD Call to Worship (Psalm 121:1, 5, 8) </vt:lpstr>
      <vt:lpstr>Gathering Hymn # 12 “Immortal, Invisible, God Only Wise” </vt:lpstr>
      <vt:lpstr>Gathering Hymn # 12 “Immortal, Invisible, God Only Wise” </vt:lpstr>
      <vt:lpstr>Gathering Hymn # 12 “Immortal, Invisible, God Only Wise” </vt:lpstr>
      <vt:lpstr>Gathering Hymn # 12 “Immortal, Invisible, God Only Wise” </vt:lpstr>
      <vt:lpstr>Gathering Around the WORD Call to Confession  We cannot earn God’s grace or favor.  It comes to us, not as something owed, but as a gift freely given to us.  Confident in God’s love for us, even when we are ungodly, let us confess our sins in faith before God and our neighbors.</vt:lpstr>
      <vt:lpstr>Gathering Around the WORD Prayer of Confession (in unison)  Lord, you know who we are.  You know everything we have done.  We thirst for things that will never satisfy us.  We commit ourselves to things that will never last.  We worship things that will never bring salvation.  Still, we offer us the gift of living water.  Still, you offer us the gift of eternal life.  Forgive us, O Lord, and give us this living water, so that we may never thirst again.  Amen.     </vt:lpstr>
      <vt:lpstr>Gathering Around the WORD Declaration of Forgiveness (John 3:16-17) "For God so loved the world that he gave his only Son, so that everyone who believes in him may not perish but may have eternal life.  Indeed, God did not send the Son into the world to condemn the world, but in order that the world might be saved through him.”  Believe the Good News, in Jesus Christ we are forgiven. Thanks be to God, Amen              </vt:lpstr>
      <vt:lpstr>Gathering Around the WORD Gloria Patri</vt:lpstr>
      <vt:lpstr>Gathering Around the WORD Passing of the Peace of Christ</vt:lpstr>
      <vt:lpstr>Proclaiming the WORD Message to the Youth/ Prayer of Illumination</vt:lpstr>
      <vt:lpstr>Proclaiming the WORD Scripture Reading – John 3:1-17</vt:lpstr>
      <vt:lpstr>Proclaiming the WORD Scripture Reading – John 3:1-17</vt:lpstr>
      <vt:lpstr>Proclaiming the WORD Scripture Reading – John 3:1-17</vt:lpstr>
      <vt:lpstr>Proclaiming the WORD Scripture Reading – John 3:1-17</vt:lpstr>
      <vt:lpstr>PowerPoint Presentation</vt:lpstr>
      <vt:lpstr>Responding Hymn # 462 “I Love to Tell the Story”</vt:lpstr>
      <vt:lpstr>Responding Hymn # 462 “I Love to Tell the Story”</vt:lpstr>
      <vt:lpstr>Responding Hymn # 462 “I Love to Tell the Story”</vt:lpstr>
      <vt:lpstr>Responding Hymn # 462 “I Love to Tell the Story”</vt:lpstr>
      <vt:lpstr>Responding Hymn # 462 “I Love to Tell the Story”</vt:lpstr>
      <vt:lpstr>Responding Hymn # 462 “I Love to Tell the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Hymn # 167 “Forty Days and Forty Nights”</vt:lpstr>
      <vt:lpstr>Sending Hymn # 167 “Forty Days and Forty Nights”</vt:lpstr>
      <vt:lpstr>Sending Hymn # 167 “Forty Days and Forty Nights”</vt:lpstr>
      <vt:lpstr>Sending Hymn # 167 “Forty Days and Forty Nights”</vt:lpstr>
      <vt:lpstr>Sending Hymn # 167 “Forty Days and Forty Nights”</vt:lpstr>
      <vt:lpstr>Bearing and Following  the WORD into the World The Charge and Benediction </vt:lpstr>
      <vt:lpstr>Bearing and Following  the WORD into the World Benediction Response </vt:lpstr>
      <vt:lpstr>Homecrest Presbyterian Church  Worship of the Lord’s Day March 12th, 2017  2nd Sunday in Lent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1206</cp:revision>
  <cp:lastPrinted>2016-01-30T20:52:10Z</cp:lastPrinted>
  <dcterms:created xsi:type="dcterms:W3CDTF">1601-01-01T00:00:00Z</dcterms:created>
  <dcterms:modified xsi:type="dcterms:W3CDTF">2017-03-11T22:40:25Z</dcterms:modified>
</cp:coreProperties>
</file>