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9"/>
  </p:notesMasterIdLst>
  <p:handoutMasterIdLst>
    <p:handoutMasterId r:id="rId40"/>
  </p:handoutMasterIdLst>
  <p:sldIdLst>
    <p:sldId id="1316" r:id="rId2"/>
    <p:sldId id="293" r:id="rId3"/>
    <p:sldId id="265" r:id="rId4"/>
    <p:sldId id="1700" r:id="rId5"/>
    <p:sldId id="1699" r:id="rId6"/>
    <p:sldId id="1701" r:id="rId7"/>
    <p:sldId id="805" r:id="rId8"/>
    <p:sldId id="1039" r:id="rId9"/>
    <p:sldId id="1441" r:id="rId10"/>
    <p:sldId id="696" r:id="rId11"/>
    <p:sldId id="806" r:id="rId12"/>
    <p:sldId id="1593" r:id="rId13"/>
    <p:sldId id="1689" r:id="rId14"/>
    <p:sldId id="1702" r:id="rId15"/>
    <p:sldId id="1662" r:id="rId16"/>
    <p:sldId id="1703" r:id="rId17"/>
    <p:sldId id="1712" r:id="rId18"/>
    <p:sldId id="1711" r:id="rId19"/>
    <p:sldId id="1408" r:id="rId20"/>
    <p:sldId id="905" r:id="rId21"/>
    <p:sldId id="1705" r:id="rId22"/>
    <p:sldId id="1706" r:id="rId23"/>
    <p:sldId id="1667" r:id="rId24"/>
    <p:sldId id="1694" r:id="rId25"/>
    <p:sldId id="1695" r:id="rId26"/>
    <p:sldId id="1519" r:id="rId27"/>
    <p:sldId id="1548" r:id="rId28"/>
    <p:sldId id="975" r:id="rId29"/>
    <p:sldId id="818" r:id="rId30"/>
    <p:sldId id="819" r:id="rId31"/>
    <p:sldId id="1685" r:id="rId32"/>
    <p:sldId id="1707" r:id="rId33"/>
    <p:sldId id="1709" r:id="rId34"/>
    <p:sldId id="1708" r:id="rId35"/>
    <p:sldId id="284" r:id="rId36"/>
    <p:sldId id="1642" r:id="rId37"/>
    <p:sldId id="1710" r:id="rId3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CC0099"/>
    <a:srgbClr val="FFFF00"/>
    <a:srgbClr val="00FFFF"/>
    <a:srgbClr val="FF0066"/>
    <a:srgbClr val="0664BA"/>
    <a:srgbClr val="000000"/>
    <a:srgbClr val="4AE8E8"/>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4664" autoAdjust="0"/>
  </p:normalViewPr>
  <p:slideViewPr>
    <p:cSldViewPr>
      <p:cViewPr varScale="1">
        <p:scale>
          <a:sx n="78" d="100"/>
          <a:sy n="78" d="100"/>
        </p:scale>
        <p:origin x="462"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1861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7080E-F0AD-49CB-B572-D06DB3151280}" type="slidenum">
              <a:rPr lang="en-US" altLang="en-US" smtClean="0"/>
              <a:pPr/>
              <a:t>8</a:t>
            </a:fld>
            <a:endParaRPr lang="en-US" altLang="en-US"/>
          </a:p>
        </p:txBody>
      </p:sp>
    </p:spTree>
    <p:extLst>
      <p:ext uri="{BB962C8B-B14F-4D97-AF65-F5344CB8AC3E}">
        <p14:creationId xmlns:p14="http://schemas.microsoft.com/office/powerpoint/2010/main" val="352603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37</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8881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NUL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70" y="2447841"/>
            <a:ext cx="10019270" cy="4943559"/>
          </a:xfrm>
          <a:prstGeom prst="rect">
            <a:avLst/>
          </a:prstGeom>
        </p:spPr>
      </p:pic>
      <p:sp>
        <p:nvSpPr>
          <p:cNvPr id="4098" name="Rectangle 2"/>
          <p:cNvSpPr>
            <a:spLocks noGrp="1" noChangeArrowheads="1"/>
          </p:cNvSpPr>
          <p:nvPr>
            <p:ph type="ctrTitle"/>
          </p:nvPr>
        </p:nvSpPr>
        <p:spPr>
          <a:xfrm>
            <a:off x="838200" y="939145"/>
            <a:ext cx="73152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200" i="1" dirty="0">
                <a:solidFill>
                  <a:srgbClr val="FFFF00"/>
                </a:solidFill>
                <a:latin typeface="Arial" charset="0"/>
              </a:rPr>
              <a:t>Worship of the Lord’s Day</a:t>
            </a:r>
            <a:br>
              <a:rPr lang="en-US" altLang="en-US" sz="3200" i="1" dirty="0">
                <a:solidFill>
                  <a:srgbClr val="FFFF00"/>
                </a:solidFill>
                <a:latin typeface="Arial" charset="0"/>
              </a:rPr>
            </a:br>
            <a:r>
              <a:rPr lang="en-US" altLang="en-US" sz="3200" i="1" dirty="0">
                <a:solidFill>
                  <a:srgbClr val="4AE8E8"/>
                </a:solidFill>
                <a:latin typeface="Arial" charset="0"/>
              </a:rPr>
              <a:t>4th Sunday in Advent</a:t>
            </a:r>
            <a:br>
              <a:rPr lang="en-US" altLang="en-US" sz="3200" i="1" dirty="0">
                <a:solidFill>
                  <a:srgbClr val="FFFF00"/>
                </a:solidFill>
                <a:latin typeface="Arial" charset="0"/>
              </a:rPr>
            </a:br>
            <a:r>
              <a:rPr lang="en-US" altLang="en-US" sz="3200" i="1" dirty="0">
                <a:latin typeface="Arial" charset="0"/>
              </a:rPr>
              <a:t>December 18th, 2016 </a:t>
            </a:r>
            <a:br>
              <a:rPr lang="en-US" altLang="en-US" sz="3200" i="1" dirty="0">
                <a:latin typeface="Arial" charset="0"/>
              </a:rPr>
            </a:br>
            <a:br>
              <a:rPr lang="en-US" altLang="en-US" sz="3200" i="1" dirty="0">
                <a:latin typeface="Arial" charset="0"/>
              </a:rPr>
            </a:br>
            <a:endParaRPr lang="en-US" altLang="en-US" sz="3200" i="1" dirty="0">
              <a:solidFill>
                <a:srgbClr val="FF0000"/>
              </a:solidFill>
              <a:latin typeface="Arial" charset="0"/>
            </a:endParaRPr>
          </a:p>
        </p:txBody>
      </p:sp>
      <p:pic>
        <p:nvPicPr>
          <p:cNvPr id="6" name="Picture 5" descr="https://gnosticdevotions.files.wordpress.com/2011/12/advent-4.jpg"/>
          <p:cNvPicPr/>
          <p:nvPr/>
        </p:nvPicPr>
        <p:blipFill>
          <a:blip r:embed="rId4">
            <a:extLst>
              <a:ext uri="{28A0092B-C50C-407E-A947-70E740481C1C}">
                <a14:useLocalDpi xmlns:a14="http://schemas.microsoft.com/office/drawing/2010/main" val="0"/>
              </a:ext>
            </a:extLst>
          </a:blip>
          <a:srcRect/>
          <a:stretch>
            <a:fillRect/>
          </a:stretch>
        </p:blipFill>
        <p:spPr bwMode="auto">
          <a:xfrm>
            <a:off x="6553201" y="4572000"/>
            <a:ext cx="2590800" cy="2565400"/>
          </a:xfrm>
          <a:prstGeom prst="rect">
            <a:avLst/>
          </a:prstGeom>
          <a:noFill/>
          <a:ln>
            <a:noFill/>
          </a:ln>
        </p:spPr>
      </p:pic>
    </p:spTree>
    <p:extLst>
      <p:ext uri="{BB962C8B-B14F-4D97-AF65-F5344CB8AC3E}">
        <p14:creationId xmlns:p14="http://schemas.microsoft.com/office/powerpoint/2010/main" val="1347514418"/>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755714" name="Rectangle 2"/>
          <p:cNvSpPr>
            <a:spLocks noGrp="1" noChangeArrowheads="1"/>
          </p:cNvSpPr>
          <p:nvPr>
            <p:ph type="ctrTitle"/>
          </p:nvPr>
        </p:nvSpPr>
        <p:spPr>
          <a:xfrm>
            <a:off x="800100" y="609600"/>
            <a:ext cx="7543800" cy="1431925"/>
          </a:xfrm>
        </p:spPr>
        <p:txBody>
          <a:bodyPr/>
          <a:lstStyle/>
          <a:p>
            <a:pPr algn="ctr"/>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114300" y="1736973"/>
            <a:ext cx="8915400" cy="3231654"/>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Glory be to the Father </a:t>
            </a:r>
          </a:p>
          <a:p>
            <a:pPr algn="ctr"/>
            <a:r>
              <a:rPr lang="en-US" sz="3600" b="1" i="1" dirty="0">
                <a:solidFill>
                  <a:srgbClr val="FFFF00"/>
                </a:solidFill>
                <a:effectLst>
                  <a:outerShdw blurRad="38100" dist="38100" dir="2700000" algn="tl">
                    <a:srgbClr val="000000">
                      <a:alpha val="43137"/>
                    </a:srgbClr>
                  </a:outerShdw>
                </a:effectLst>
              </a:rPr>
              <a:t>and to the Son and to the Holy Ghost;</a:t>
            </a:r>
          </a:p>
          <a:p>
            <a:pPr algn="ctr"/>
            <a:r>
              <a:rPr lang="en-US" sz="3600" b="1" i="1" dirty="0">
                <a:solidFill>
                  <a:srgbClr val="FFFF00"/>
                </a:solidFill>
                <a:effectLst>
                  <a:outerShdw blurRad="38100" dist="38100" dir="2700000" algn="tl">
                    <a:srgbClr val="000000">
                      <a:alpha val="43137"/>
                    </a:srgbClr>
                  </a:outerShdw>
                </a:effectLst>
              </a:rPr>
              <a:t>As it was in the beginning, </a:t>
            </a:r>
          </a:p>
          <a:p>
            <a:pPr algn="ctr"/>
            <a:r>
              <a:rPr lang="en-US" sz="3600" b="1" i="1" dirty="0">
                <a:solidFill>
                  <a:srgbClr val="FFFF00"/>
                </a:solidFill>
                <a:effectLst>
                  <a:outerShdw blurRad="38100" dist="38100" dir="2700000" algn="tl">
                    <a:srgbClr val="000000">
                      <a:alpha val="43137"/>
                    </a:srgbClr>
                  </a:outerShdw>
                </a:effectLst>
              </a:rPr>
              <a:t>is now, and ever shall be, </a:t>
            </a:r>
          </a:p>
          <a:p>
            <a:pPr algn="ctr"/>
            <a:r>
              <a:rPr lang="en-US" sz="3600" b="1" i="1" dirty="0">
                <a:solidFill>
                  <a:srgbClr val="FFFF00"/>
                </a:solidFill>
                <a:effectLst>
                  <a:outerShdw blurRad="38100" dist="38100" dir="2700000" algn="tl">
                    <a:srgbClr val="000000">
                      <a:alpha val="43137"/>
                    </a:srgbClr>
                  </a:outerShdw>
                </a:effectLst>
              </a:rPr>
              <a:t>world without end. Amen, Amen. </a:t>
            </a:r>
          </a:p>
          <a:p>
            <a:r>
              <a:rPr lang="en-US" sz="2400" b="1" i="1" dirty="0">
                <a:solidFill>
                  <a:srgbClr val="FF00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0143968" cy="7315200"/>
          </a:xfrm>
          <a:prstGeom prst="rect">
            <a:avLst/>
          </a:prstGeom>
        </p:spPr>
      </p:pic>
      <p:sp>
        <p:nvSpPr>
          <p:cNvPr id="755714" name="Rectangle 2"/>
          <p:cNvSpPr>
            <a:spLocks noGrp="1" noChangeArrowheads="1"/>
          </p:cNvSpPr>
          <p:nvPr>
            <p:ph type="ctrTitle"/>
          </p:nvPr>
        </p:nvSpPr>
        <p:spPr>
          <a:xfrm>
            <a:off x="762000" y="2408238"/>
            <a:ext cx="7772400" cy="10668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Passing of the Peace of Christ</a:t>
            </a:r>
            <a:endParaRPr lang="en-US" altLang="en-US" sz="2000" b="0" i="1" dirty="0">
              <a:latin typeface="+mn-lt"/>
            </a:endParaRP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p:cNvSpPr txBox="1">
            <a:spLocks noChangeArrowheads="1"/>
          </p:cNvSpPr>
          <p:nvPr/>
        </p:nvSpPr>
        <p:spPr bwMode="auto">
          <a:xfrm>
            <a:off x="733168" y="34671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i="1" kern="0" dirty="0">
                <a:solidFill>
                  <a:srgbClr val="FF0000"/>
                </a:solidFill>
                <a:effectLst>
                  <a:outerShdw blurRad="38100" dist="38100" dir="2700000" algn="tl">
                    <a:srgbClr val="000000">
                      <a:alpha val="43137"/>
                    </a:srgbClr>
                  </a:outerShdw>
                </a:effectLst>
                <a:latin typeface="+mn-lt"/>
              </a:rPr>
              <a:t>Jesus said, “Peace I leave with you; my peace I give to you. I do not give to you as the world gives. Do not let your hearts be troubled, and do not let them be afraid.”  (John 14:27)</a:t>
            </a:r>
            <a:endParaRPr lang="en-US" altLang="en-US" sz="2000" b="0" i="1" kern="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142099"/>
            <a:ext cx="6934200" cy="1431925"/>
          </a:xfrm>
        </p:spPr>
        <p:txBody>
          <a:bodyPr/>
          <a:lstStyle/>
          <a:p>
            <a:r>
              <a:rPr lang="en-US" altLang="en-US" sz="3600" b="0" i="1" u="sng" dirty="0">
                <a:solidFill>
                  <a:srgbClr val="FF00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b="0" i="1" dirty="0">
                <a:solidFill>
                  <a:srgbClr val="4AE8E8"/>
                </a:solidFill>
              </a:rPr>
              <a:t>Message to the Youth/</a:t>
            </a:r>
            <a:br>
              <a:rPr lang="en-US" altLang="en-US" sz="3200" b="0" i="1" dirty="0">
                <a:solidFill>
                  <a:srgbClr val="4AE8E8"/>
                </a:solidFill>
              </a:rPr>
            </a:br>
            <a:r>
              <a:rPr lang="en-US" altLang="en-US" sz="3200" b="0" i="1" dirty="0">
                <a:solidFill>
                  <a:srgbClr val="4AE8E8"/>
                </a:solidFill>
              </a:rPr>
              <a:t>Prayer of Illumination</a:t>
            </a:r>
          </a:p>
        </p:txBody>
      </p:sp>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000" b="0" i="1" dirty="0">
                <a:solidFill>
                  <a:srgbClr val="00FFFF"/>
                </a:solidFill>
                <a:effectLst>
                  <a:outerShdw blurRad="38100" dist="38100" dir="2700000" algn="tl">
                    <a:srgbClr val="000000">
                      <a:alpha val="43137"/>
                    </a:srgbClr>
                  </a:outerShdw>
                </a:effectLst>
              </a:rPr>
              <a:t>(Isaiah 7:10-16)</a:t>
            </a: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476764" y="1371600"/>
            <a:ext cx="8419071" cy="3108543"/>
          </a:xfrm>
          <a:prstGeom prst="rect">
            <a:avLst/>
          </a:prstGeom>
        </p:spPr>
        <p:txBody>
          <a:bodyPr wrap="square">
            <a:spAutoFit/>
          </a:bodyPr>
          <a:lstStyle/>
          <a:p>
            <a:r>
              <a:rPr lang="en-US" sz="2800" i="1" baseline="30000" dirty="0"/>
              <a:t>	</a:t>
            </a:r>
            <a:r>
              <a:rPr lang="en-US" sz="2800" b="1" i="1" baseline="30000" dirty="0">
                <a:effectLst>
                  <a:outerShdw blurRad="38100" dist="38100" dir="2700000" algn="tl">
                    <a:srgbClr val="000000">
                      <a:alpha val="43137"/>
                    </a:srgbClr>
                  </a:outerShdw>
                </a:effectLst>
              </a:rPr>
              <a:t>10</a:t>
            </a:r>
            <a:r>
              <a:rPr lang="en-US" sz="2800" b="1" i="1" dirty="0">
                <a:effectLst>
                  <a:outerShdw blurRad="38100" dist="38100" dir="2700000" algn="tl">
                    <a:srgbClr val="000000">
                      <a:alpha val="43137"/>
                    </a:srgbClr>
                  </a:outerShdw>
                </a:effectLst>
              </a:rPr>
              <a:t>Again the LORD spoke to Ahaz, saying, </a:t>
            </a:r>
            <a:r>
              <a:rPr lang="en-US" sz="2800" b="1" i="1" baseline="30000" dirty="0">
                <a:effectLst>
                  <a:outerShdw blurRad="38100" dist="38100" dir="2700000" algn="tl">
                    <a:srgbClr val="000000">
                      <a:alpha val="43137"/>
                    </a:srgbClr>
                  </a:outerShdw>
                </a:effectLst>
              </a:rPr>
              <a:t>11</a:t>
            </a:r>
            <a:r>
              <a:rPr lang="en-US" sz="2800" b="1" i="1" dirty="0">
                <a:effectLst>
                  <a:outerShdw blurRad="38100" dist="38100" dir="2700000" algn="tl">
                    <a:srgbClr val="000000">
                      <a:alpha val="43137"/>
                    </a:srgbClr>
                  </a:outerShdw>
                </a:effectLst>
              </a:rPr>
              <a:t>Ask a sign of the LORD your God; let it be deep as </a:t>
            </a:r>
            <a:r>
              <a:rPr lang="en-US" sz="2800" b="1" i="1" dirty="0" err="1">
                <a:effectLst>
                  <a:outerShdw blurRad="38100" dist="38100" dir="2700000" algn="tl">
                    <a:srgbClr val="000000">
                      <a:alpha val="43137"/>
                    </a:srgbClr>
                  </a:outerShdw>
                </a:effectLst>
              </a:rPr>
              <a:t>Sheol</a:t>
            </a:r>
            <a:r>
              <a:rPr lang="en-US" sz="2800" b="1" i="1" dirty="0">
                <a:effectLst>
                  <a:outerShdw blurRad="38100" dist="38100" dir="2700000" algn="tl">
                    <a:srgbClr val="000000">
                      <a:alpha val="43137"/>
                    </a:srgbClr>
                  </a:outerShdw>
                </a:effectLst>
              </a:rPr>
              <a:t> or high as heaven. </a:t>
            </a:r>
            <a:r>
              <a:rPr lang="en-US" sz="2800" b="1" i="1" baseline="30000" dirty="0">
                <a:effectLst>
                  <a:outerShdw blurRad="38100" dist="38100" dir="2700000" algn="tl">
                    <a:srgbClr val="000000">
                      <a:alpha val="43137"/>
                    </a:srgbClr>
                  </a:outerShdw>
                </a:effectLst>
              </a:rPr>
              <a:t>12</a:t>
            </a:r>
            <a:r>
              <a:rPr lang="en-US" sz="2800" b="1" i="1" dirty="0">
                <a:effectLst>
                  <a:outerShdw blurRad="38100" dist="38100" dir="2700000" algn="tl">
                    <a:srgbClr val="000000">
                      <a:alpha val="43137"/>
                    </a:srgbClr>
                  </a:outerShdw>
                </a:effectLst>
              </a:rPr>
              <a:t>But Ahaz said, I will not ask, and I will not put the LORD to the test. </a:t>
            </a:r>
            <a:r>
              <a:rPr lang="en-US" sz="2800" b="1" i="1" baseline="30000" dirty="0">
                <a:effectLst>
                  <a:outerShdw blurRad="38100" dist="38100" dir="2700000" algn="tl">
                    <a:srgbClr val="000000">
                      <a:alpha val="43137"/>
                    </a:srgbClr>
                  </a:outerShdw>
                </a:effectLst>
              </a:rPr>
              <a:t>13</a:t>
            </a:r>
            <a:r>
              <a:rPr lang="en-US" sz="2800" b="1" i="1" dirty="0">
                <a:effectLst>
                  <a:outerShdw blurRad="38100" dist="38100" dir="2700000" algn="tl">
                    <a:srgbClr val="000000">
                      <a:alpha val="43137"/>
                    </a:srgbClr>
                  </a:outerShdw>
                </a:effectLst>
              </a:rPr>
              <a:t>Then Isaiah said: “Hear then, O house of David! Is it too little for you to weary mortals, that you weary my God also?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5244447"/>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000" b="0" i="1" dirty="0">
                <a:solidFill>
                  <a:srgbClr val="00FFFF"/>
                </a:solidFill>
                <a:effectLst>
                  <a:outerShdw blurRad="38100" dist="38100" dir="2700000" algn="tl">
                    <a:srgbClr val="000000">
                      <a:alpha val="43137"/>
                    </a:srgbClr>
                  </a:outerShdw>
                </a:effectLst>
              </a:rPr>
              <a:t>(Isaiah 7:10-16)</a:t>
            </a: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useBgFill="1">
        <p:nvSpPr>
          <p:cNvPr id="2" name="Rectangle 1"/>
          <p:cNvSpPr/>
          <p:nvPr/>
        </p:nvSpPr>
        <p:spPr>
          <a:xfrm>
            <a:off x="476764" y="1371600"/>
            <a:ext cx="8419071" cy="4401205"/>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14</a:t>
            </a:r>
            <a:r>
              <a:rPr lang="en-US" sz="2800" b="1" i="1" dirty="0">
                <a:effectLst>
                  <a:outerShdw blurRad="38100" dist="38100" dir="2700000" algn="tl">
                    <a:srgbClr val="000000">
                      <a:alpha val="43137"/>
                    </a:srgbClr>
                  </a:outerShdw>
                </a:effectLst>
              </a:rPr>
              <a:t>Therefore the Lord himself will give you a sign. Look, the young woman is with child and shall bear a son, and shall name him Immanuel. </a:t>
            </a:r>
            <a:r>
              <a:rPr lang="en-US" sz="2800" b="1" i="1" baseline="30000" dirty="0">
                <a:effectLst>
                  <a:outerShdw blurRad="38100" dist="38100" dir="2700000" algn="tl">
                    <a:srgbClr val="000000">
                      <a:alpha val="43137"/>
                    </a:srgbClr>
                  </a:outerShdw>
                </a:effectLst>
              </a:rPr>
              <a:t>15</a:t>
            </a:r>
            <a:r>
              <a:rPr lang="en-US" sz="2800" b="1" i="1" dirty="0">
                <a:effectLst>
                  <a:outerShdw blurRad="38100" dist="38100" dir="2700000" algn="tl">
                    <a:srgbClr val="000000">
                      <a:alpha val="43137"/>
                    </a:srgbClr>
                  </a:outerShdw>
                </a:effectLst>
              </a:rPr>
              <a:t>He shall eat curds and honey by the time he knows how to refuse the evil and choose the good. </a:t>
            </a:r>
            <a:r>
              <a:rPr lang="en-US" sz="2800" b="1" i="1" baseline="30000" dirty="0">
                <a:effectLst>
                  <a:outerShdw blurRad="38100" dist="38100" dir="2700000" algn="tl">
                    <a:srgbClr val="000000">
                      <a:alpha val="43137"/>
                    </a:srgbClr>
                  </a:outerShdw>
                </a:effectLst>
              </a:rPr>
              <a:t>16</a:t>
            </a:r>
            <a:r>
              <a:rPr lang="en-US" sz="2800" b="1" i="1" dirty="0">
                <a:effectLst>
                  <a:outerShdw blurRad="38100" dist="38100" dir="2700000" algn="tl">
                    <a:srgbClr val="000000">
                      <a:alpha val="43137"/>
                    </a:srgbClr>
                  </a:outerShdw>
                </a:effectLst>
              </a:rPr>
              <a:t>For before the child knows how to refuse the evil and choose the good, the land before whose two kings you are in dread will be deserted.</a:t>
            </a:r>
            <a:endParaRPr lang="en-US" sz="2800" b="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6818549"/>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000" b="0" i="1" dirty="0">
                <a:solidFill>
                  <a:srgbClr val="00FFFF"/>
                </a:solidFill>
                <a:effectLst>
                  <a:outerShdw blurRad="38100" dist="38100" dir="2700000" algn="tl">
                    <a:srgbClr val="000000">
                      <a:alpha val="43137"/>
                    </a:srgbClr>
                  </a:outerShdw>
                </a:effectLst>
              </a:rPr>
              <a:t>(Matthew 1:18-25)</a:t>
            </a: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66584" y="1295400"/>
            <a:ext cx="8324335" cy="5262979"/>
          </a:xfrm>
          <a:prstGeom prst="rect">
            <a:avLst/>
          </a:prstGeom>
        </p:spPr>
        <p:txBody>
          <a:bodyPr wrap="square">
            <a:spAutoFit/>
          </a:bodyPr>
          <a:lstStyle/>
          <a:p>
            <a:r>
              <a:rPr lang="en-US" i="1" baseline="30000" dirty="0"/>
              <a:t>	</a:t>
            </a:r>
            <a:r>
              <a:rPr lang="en-US" sz="2800" b="1" i="1" baseline="30000" dirty="0">
                <a:effectLst>
                  <a:outerShdw blurRad="38100" dist="38100" dir="2700000" algn="tl">
                    <a:srgbClr val="000000">
                      <a:alpha val="43137"/>
                    </a:srgbClr>
                  </a:outerShdw>
                </a:effectLst>
              </a:rPr>
              <a:t>18</a:t>
            </a:r>
            <a:r>
              <a:rPr lang="en-US" sz="2800" b="1" i="1" dirty="0">
                <a:effectLst>
                  <a:outerShdw blurRad="38100" dist="38100" dir="2700000" algn="tl">
                    <a:srgbClr val="000000">
                      <a:alpha val="43137"/>
                    </a:srgbClr>
                  </a:outerShdw>
                </a:effectLst>
              </a:rPr>
              <a:t>Now the birth of Jesus the Messiah took place in this way. When his mother Mary had been engaged to Joseph, but before they lived together, she was found to be with child from the Holy Spirit. </a:t>
            </a:r>
            <a:r>
              <a:rPr lang="en-US" sz="2800" b="1" i="1" baseline="30000" dirty="0">
                <a:effectLst>
                  <a:outerShdw blurRad="38100" dist="38100" dir="2700000" algn="tl">
                    <a:srgbClr val="000000">
                      <a:alpha val="43137"/>
                    </a:srgbClr>
                  </a:outerShdw>
                </a:effectLst>
              </a:rPr>
              <a:t>19</a:t>
            </a:r>
            <a:r>
              <a:rPr lang="en-US" sz="2800" b="1" i="1" dirty="0">
                <a:effectLst>
                  <a:outerShdw blurRad="38100" dist="38100" dir="2700000" algn="tl">
                    <a:srgbClr val="000000">
                      <a:alpha val="43137"/>
                    </a:srgbClr>
                  </a:outerShdw>
                </a:effectLst>
              </a:rPr>
              <a:t>Her husband Joseph, being a righteous man and unwilling to expose her to public disgrace, planned to dismiss her quietly. </a:t>
            </a:r>
            <a:r>
              <a:rPr lang="en-US" sz="2800" b="1" i="1" baseline="30000" dirty="0">
                <a:effectLst>
                  <a:outerShdw blurRad="38100" dist="38100" dir="2700000" algn="tl">
                    <a:srgbClr val="000000">
                      <a:alpha val="43137"/>
                    </a:srgbClr>
                  </a:outerShdw>
                </a:effectLst>
              </a:rPr>
              <a:t>20</a:t>
            </a:r>
            <a:r>
              <a:rPr lang="en-US" sz="2800" b="1" i="1" dirty="0">
                <a:effectLst>
                  <a:outerShdw blurRad="38100" dist="38100" dir="2700000" algn="tl">
                    <a:srgbClr val="000000">
                      <a:alpha val="43137"/>
                    </a:srgbClr>
                  </a:outerShdw>
                </a:effectLst>
              </a:rPr>
              <a:t>But just when he had resolved to do this, an angel of the Lord appeared to him in a dream and said, “Joseph, son of David, do not be afraid to take Mary as your wife, for the child conceived in her is from the Holy Spirit.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8286690"/>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000" b="0" i="1" dirty="0">
                <a:solidFill>
                  <a:srgbClr val="00FFFF"/>
                </a:solidFill>
                <a:effectLst>
                  <a:outerShdw blurRad="38100" dist="38100" dir="2700000" algn="tl">
                    <a:srgbClr val="000000">
                      <a:alpha val="43137"/>
                    </a:srgbClr>
                  </a:outerShdw>
                </a:effectLst>
              </a:rPr>
              <a:t>(Matthew 1:18-25)</a:t>
            </a: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62465" y="1219200"/>
            <a:ext cx="8324335" cy="6412012"/>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21</a:t>
            </a:r>
            <a:r>
              <a:rPr lang="en-US" sz="2800" b="1" i="1" dirty="0">
                <a:effectLst>
                  <a:outerShdw blurRad="38100" dist="38100" dir="2700000" algn="tl">
                    <a:srgbClr val="000000">
                      <a:alpha val="43137"/>
                    </a:srgbClr>
                  </a:outerShdw>
                </a:effectLst>
              </a:rPr>
              <a:t>She will bear a son, and you are to name him Jesus, for he will save his people from their sins.” </a:t>
            </a:r>
            <a:r>
              <a:rPr lang="en-US" sz="2800" b="1" i="1" baseline="30000" dirty="0">
                <a:effectLst>
                  <a:outerShdw blurRad="38100" dist="38100" dir="2700000" algn="tl">
                    <a:srgbClr val="000000">
                      <a:alpha val="43137"/>
                    </a:srgbClr>
                  </a:outerShdw>
                </a:effectLst>
              </a:rPr>
              <a:t>22</a:t>
            </a:r>
            <a:r>
              <a:rPr lang="en-US" sz="2800" b="1" i="1" dirty="0">
                <a:effectLst>
                  <a:outerShdw blurRad="38100" dist="38100" dir="2700000" algn="tl">
                    <a:srgbClr val="000000">
                      <a:alpha val="43137"/>
                    </a:srgbClr>
                  </a:outerShdw>
                </a:effectLst>
              </a:rPr>
              <a:t>All this took place to fulfill what had been spoken by the Lord through the prophet: </a:t>
            </a:r>
            <a:br>
              <a:rPr lang="en-US" sz="2800" b="1" i="1" dirty="0">
                <a:effectLst>
                  <a:outerShdw blurRad="38100" dist="38100" dir="2700000" algn="tl">
                    <a:srgbClr val="000000">
                      <a:alpha val="43137"/>
                    </a:srgbClr>
                  </a:outerShdw>
                </a:effectLst>
              </a:rPr>
            </a:br>
            <a:r>
              <a:rPr lang="en-US" sz="2800" b="1" i="1" baseline="30000" dirty="0">
                <a:effectLst>
                  <a:outerShdw blurRad="38100" dist="38100" dir="2700000" algn="tl">
                    <a:srgbClr val="000000">
                      <a:alpha val="43137"/>
                    </a:srgbClr>
                  </a:outerShdw>
                </a:effectLst>
              </a:rPr>
              <a:t>23</a:t>
            </a:r>
            <a:r>
              <a:rPr lang="en-US" sz="2800" b="1" i="1" dirty="0">
                <a:effectLst>
                  <a:outerShdw blurRad="38100" dist="38100" dir="2700000" algn="tl">
                    <a:srgbClr val="000000">
                      <a:alpha val="43137"/>
                    </a:srgbClr>
                  </a:outerShdw>
                </a:effectLst>
              </a:rPr>
              <a:t>  “Look, the virgin shall conceive and bear a son, and they shall name him Emmanuel,”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which means, “God is with us.” </a:t>
            </a:r>
            <a:endParaRPr lang="en-US" sz="2800" b="1" dirty="0">
              <a:effectLst>
                <a:outerShdw blurRad="38100" dist="38100" dir="2700000" algn="tl">
                  <a:srgbClr val="000000">
                    <a:alpha val="43137"/>
                  </a:srgbClr>
                </a:outerShdw>
              </a:effectLst>
            </a:endParaRPr>
          </a:p>
          <a:p>
            <a:endParaRPr lang="en-US" sz="2800" b="1" i="1" baseline="30000"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24</a:t>
            </a:r>
            <a:r>
              <a:rPr lang="en-US" sz="2800" b="1" i="1" dirty="0">
                <a:effectLst>
                  <a:outerShdw blurRad="38100" dist="38100" dir="2700000" algn="tl">
                    <a:srgbClr val="000000">
                      <a:alpha val="43137"/>
                    </a:srgbClr>
                  </a:outerShdw>
                </a:effectLst>
              </a:rPr>
              <a:t>When Joseph awoke from sleep, he did as the angel of the Lord commanded him; he took her as his wife, </a:t>
            </a:r>
            <a:r>
              <a:rPr lang="en-US" sz="2800" b="1" i="1" baseline="30000" dirty="0">
                <a:effectLst>
                  <a:outerShdw blurRad="38100" dist="38100" dir="2700000" algn="tl">
                    <a:srgbClr val="000000">
                      <a:alpha val="43137"/>
                    </a:srgbClr>
                  </a:outerShdw>
                </a:effectLst>
              </a:rPr>
              <a:t>25</a:t>
            </a:r>
            <a:r>
              <a:rPr lang="en-US" sz="2800" b="1" i="1" dirty="0">
                <a:effectLst>
                  <a:outerShdw blurRad="38100" dist="38100" dir="2700000" algn="tl">
                    <a:srgbClr val="000000">
                      <a:alpha val="43137"/>
                    </a:srgbClr>
                  </a:outerShdw>
                </a:effectLst>
              </a:rPr>
              <a:t>but had no marital relations with her until she had borne a son; and he named him Jesus.</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 </a:t>
            </a:r>
            <a:br>
              <a:rPr lang="en-US" sz="2800" b="1" i="1" dirty="0">
                <a:effectLst>
                  <a:outerShdw blurRad="38100" dist="38100" dir="2700000" algn="tl">
                    <a:srgbClr val="000000">
                      <a:alpha val="43137"/>
                    </a:srgbClr>
                  </a:outerShdw>
                </a:effectLst>
              </a:rPr>
            </a:b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867331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762000" y="685800"/>
            <a:ext cx="8153400"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i="1" u="sng" dirty="0">
                <a:solidFill>
                  <a:srgbClr val="00FFFF"/>
                </a:solidFill>
                <a:effectLst>
                  <a:outerShdw blurRad="38100" dist="38100" dir="2700000" algn="tl">
                    <a:srgbClr val="000000">
                      <a:alpha val="43137"/>
                    </a:srgbClr>
                  </a:outerShdw>
                </a:effectLst>
                <a:latin typeface="+mn-lt"/>
                <a:cs typeface="Times New Roman" pitchFamily="18" charset="0"/>
              </a:rPr>
              <a:t>Proclaiming the WORD</a:t>
            </a:r>
            <a:br>
              <a:rPr lang="en-US" altLang="en-US" sz="3600" i="1" u="sng"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effectLst>
                  <a:outerShdw blurRad="38100" dist="38100" dir="2700000" algn="tl">
                    <a:srgbClr val="000000">
                      <a:alpha val="43137"/>
                    </a:srgbClr>
                  </a:outerShdw>
                </a:effectLst>
                <a:latin typeface="+mn-lt"/>
              </a:rPr>
              <a:t>One Final Wish </a:t>
            </a:r>
            <a:endParaRPr lang="en-US" altLang="en-US" sz="2400" i="1" dirty="0">
              <a:effectLst/>
              <a:latin typeface="+mn-lt"/>
            </a:endParaRPr>
          </a:p>
          <a:p>
            <a:r>
              <a:rPr lang="en-US" altLang="en-US" sz="2400" i="1" dirty="0">
                <a:solidFill>
                  <a:srgbClr val="FFFF00"/>
                </a:solidFill>
                <a:effectLst/>
                <a:latin typeface="+mn-lt"/>
              </a:rPr>
              <a:t>(Isaiah 7:10-16 and Matthew 1:18-25)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345724"/>
            <a:ext cx="4495800" cy="4495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178111"/>
            <a:ext cx="2679889" cy="2679889"/>
          </a:xfrm>
          <a:prstGeom prst="rect">
            <a:avLst/>
          </a:prstGeom>
        </p:spPr>
      </p:pic>
    </p:spTree>
    <p:extLst>
      <p:ext uri="{BB962C8B-B14F-4D97-AF65-F5344CB8AC3E}">
        <p14:creationId xmlns:p14="http://schemas.microsoft.com/office/powerpoint/2010/main" val="7384930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853710" y="228600"/>
            <a:ext cx="8153400"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i="1" u="sng" dirty="0">
                <a:solidFill>
                  <a:srgbClr val="00FFFF"/>
                </a:solidFill>
                <a:effectLst>
                  <a:outerShdw blurRad="38100" dist="38100" dir="2700000" algn="tl">
                    <a:srgbClr val="000000">
                      <a:alpha val="43137"/>
                    </a:srgbClr>
                  </a:outerShdw>
                </a:effectLst>
                <a:latin typeface="+mn-lt"/>
                <a:cs typeface="Times New Roman" pitchFamily="18" charset="0"/>
              </a:rPr>
              <a:t>Proclaiming the WORD</a:t>
            </a:r>
            <a:br>
              <a:rPr lang="en-US" altLang="en-US" sz="3600" i="1" u="sng"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effectLst>
                  <a:outerShdw blurRad="38100" dist="38100" dir="2700000" algn="tl">
                    <a:srgbClr val="000000">
                      <a:alpha val="43137"/>
                    </a:srgbClr>
                  </a:outerShdw>
                </a:effectLst>
                <a:latin typeface="+mn-lt"/>
              </a:rPr>
              <a:t>One Final Wish </a:t>
            </a:r>
            <a:endParaRPr lang="en-US" altLang="en-US" sz="2400" i="1" dirty="0">
              <a:effectLst/>
              <a:latin typeface="+mn-lt"/>
            </a:endParaRPr>
          </a:p>
          <a:p>
            <a:r>
              <a:rPr lang="en-US" altLang="en-US" sz="2400" i="1" dirty="0">
                <a:solidFill>
                  <a:srgbClr val="FFFF00"/>
                </a:solidFill>
                <a:effectLst/>
                <a:latin typeface="+mn-lt"/>
              </a:rPr>
              <a:t>(Isaiah 7:10-16 and Matthew 1:18-25)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679" y="1828801"/>
            <a:ext cx="3659787" cy="4953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828800"/>
            <a:ext cx="3714750" cy="4953000"/>
          </a:xfrm>
          <a:prstGeom prst="rect">
            <a:avLst/>
          </a:prstGeom>
        </p:spPr>
      </p:pic>
    </p:spTree>
    <p:extLst>
      <p:ext uri="{BB962C8B-B14F-4D97-AF65-F5344CB8AC3E}">
        <p14:creationId xmlns:p14="http://schemas.microsoft.com/office/powerpoint/2010/main" val="55453397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762000" y="685800"/>
            <a:ext cx="8153400"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i="1" u="sng" dirty="0">
                <a:solidFill>
                  <a:srgbClr val="00FFFF"/>
                </a:solidFill>
                <a:effectLst>
                  <a:outerShdw blurRad="38100" dist="38100" dir="2700000" algn="tl">
                    <a:srgbClr val="000000">
                      <a:alpha val="43137"/>
                    </a:srgbClr>
                  </a:outerShdw>
                </a:effectLst>
                <a:latin typeface="+mn-lt"/>
                <a:cs typeface="Times New Roman" pitchFamily="18" charset="0"/>
              </a:rPr>
              <a:t>Proclaiming the WORD</a:t>
            </a:r>
            <a:br>
              <a:rPr lang="en-US" altLang="en-US" sz="3600" i="1" u="sng"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effectLst>
                  <a:outerShdw blurRad="38100" dist="38100" dir="2700000" algn="tl">
                    <a:srgbClr val="000000">
                      <a:alpha val="43137"/>
                    </a:srgbClr>
                  </a:outerShdw>
                </a:effectLst>
                <a:latin typeface="+mn-lt"/>
              </a:rPr>
              <a:t>One Final Wish </a:t>
            </a:r>
            <a:endParaRPr lang="en-US" altLang="en-US" sz="2400" i="1" dirty="0">
              <a:effectLst/>
              <a:latin typeface="+mn-lt"/>
            </a:endParaRPr>
          </a:p>
          <a:p>
            <a:r>
              <a:rPr lang="en-US" altLang="en-US" sz="2400" i="1" dirty="0">
                <a:solidFill>
                  <a:srgbClr val="FFFF00"/>
                </a:solidFill>
                <a:effectLst/>
                <a:latin typeface="+mn-lt"/>
              </a:rPr>
              <a:t>(Isaiah 7:10-16 and Matthew 1:18-25)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345724"/>
            <a:ext cx="4495800" cy="4495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178111"/>
            <a:ext cx="2679889" cy="2679889"/>
          </a:xfrm>
          <a:prstGeom prst="rect">
            <a:avLst/>
          </a:prstGeom>
        </p:spPr>
      </p:pic>
    </p:spTree>
    <p:extLst>
      <p:ext uri="{BB962C8B-B14F-4D97-AF65-F5344CB8AC3E}">
        <p14:creationId xmlns:p14="http://schemas.microsoft.com/office/powerpoint/2010/main" val="9730084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457200" y="668724"/>
            <a:ext cx="83820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cs typeface="Times New Roman" pitchFamily="18" charset="0"/>
              </a:rPr>
              <a:t>Lighting of the 4th Advent Candle / Call to Worship</a:t>
            </a:r>
            <a:endParaRPr lang="en-US" altLang="en-US" sz="3200" b="0" i="1" dirty="0">
              <a:solidFill>
                <a:srgbClr val="4AE8E8"/>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pic>
        <p:nvPicPr>
          <p:cNvPr id="7" name="Picture 6" descr="https://gnosticdevotions.files.wordpress.com/2011/12/advent-4.jpg"/>
          <p:cNvPicPr/>
          <p:nvPr/>
        </p:nvPicPr>
        <p:blipFill>
          <a:blip r:embed="rId2">
            <a:extLst>
              <a:ext uri="{28A0092B-C50C-407E-A947-70E740481C1C}">
                <a14:useLocalDpi xmlns:a14="http://schemas.microsoft.com/office/drawing/2010/main" val="0"/>
              </a:ext>
            </a:extLst>
          </a:blip>
          <a:srcRect/>
          <a:stretch>
            <a:fillRect/>
          </a:stretch>
        </p:blipFill>
        <p:spPr bwMode="auto">
          <a:xfrm>
            <a:off x="990600" y="4129216"/>
            <a:ext cx="2334895" cy="2420551"/>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11" y="2438400"/>
            <a:ext cx="4111367" cy="4111367"/>
          </a:xfrm>
          <a:prstGeom prst="rect">
            <a:avLst/>
          </a:prstGeom>
        </p:spPr>
      </p:pic>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31" y="-914400"/>
            <a:ext cx="9461605" cy="11283359"/>
          </a:xfrm>
          <a:prstGeom prst="rect">
            <a:avLst/>
          </a:prstGeom>
        </p:spPr>
      </p:pic>
      <p:sp>
        <p:nvSpPr>
          <p:cNvPr id="32770" name="Rectangle 2"/>
          <p:cNvSpPr>
            <a:spLocks noGrp="1" noChangeArrowheads="1"/>
          </p:cNvSpPr>
          <p:nvPr>
            <p:ph type="ctrTitle"/>
          </p:nvPr>
        </p:nvSpPr>
        <p:spPr>
          <a:xfrm>
            <a:off x="630071" y="-228600"/>
            <a:ext cx="78486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400" b="0" i="1" dirty="0">
                <a:solidFill>
                  <a:srgbClr val="FFFF00"/>
                </a:solidFill>
              </a:rPr>
              <a:t># 110 “Love Has Come”</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137581" y="1066800"/>
            <a:ext cx="8833579" cy="7048083"/>
          </a:xfrm>
          <a:prstGeom prst="rect">
            <a:avLst/>
          </a:prstGeom>
        </p:spPr>
        <p:txBody>
          <a:bodyPr wrap="square">
            <a:spAutoFit/>
          </a:bodyPr>
          <a:lstStyle/>
          <a:p>
            <a:pPr algn="ctr"/>
            <a:r>
              <a:rPr lang="en-US" sz="3400" b="1" i="1" dirty="0">
                <a:solidFill>
                  <a:srgbClr val="FF0000"/>
                </a:solidFill>
                <a:effectLst>
                  <a:outerShdw blurRad="38100" dist="38100" dir="2700000" algn="tl">
                    <a:srgbClr val="000000">
                      <a:alpha val="43137"/>
                    </a:srgbClr>
                  </a:outerShdw>
                </a:effectLst>
              </a:rPr>
              <a:t>Love has come: a light in the darkness!</a:t>
            </a:r>
            <a:br>
              <a:rPr lang="en-US" sz="3400" b="1" i="1" dirty="0">
                <a:solidFill>
                  <a:srgbClr val="FF0000"/>
                </a:solidFill>
                <a:effectLst>
                  <a:outerShdw blurRad="38100" dist="38100" dir="2700000" algn="tl">
                    <a:srgbClr val="000000">
                      <a:alpha val="43137"/>
                    </a:srgbClr>
                  </a:outerShdw>
                </a:effectLst>
              </a:rPr>
            </a:br>
            <a:r>
              <a:rPr lang="en-US" sz="3400" b="1" i="1" dirty="0">
                <a:solidFill>
                  <a:srgbClr val="FF0000"/>
                </a:solidFill>
                <a:effectLst>
                  <a:outerShdw blurRad="38100" dist="38100" dir="2700000" algn="tl">
                    <a:srgbClr val="000000">
                      <a:alpha val="43137"/>
                    </a:srgbClr>
                  </a:outerShdw>
                </a:effectLst>
              </a:rPr>
              <a:t>Love shines forth in the Bethlehem skies.</a:t>
            </a:r>
            <a:br>
              <a:rPr lang="en-US" sz="3400" b="1" i="1" dirty="0">
                <a:solidFill>
                  <a:srgbClr val="FF0000"/>
                </a:solidFill>
                <a:effectLst>
                  <a:outerShdw blurRad="38100" dist="38100" dir="2700000" algn="tl">
                    <a:srgbClr val="000000">
                      <a:alpha val="43137"/>
                    </a:srgbClr>
                  </a:outerShdw>
                </a:effectLst>
              </a:rPr>
            </a:br>
            <a:r>
              <a:rPr lang="en-US" sz="3400" b="1" i="1" dirty="0">
                <a:solidFill>
                  <a:srgbClr val="FF0000"/>
                </a:solidFill>
                <a:effectLst>
                  <a:outerShdw blurRad="38100" dist="38100" dir="2700000" algn="tl">
                    <a:srgbClr val="000000">
                      <a:alpha val="43137"/>
                    </a:srgbClr>
                  </a:outerShdw>
                </a:effectLst>
              </a:rPr>
              <a:t>See, all heaven has come to proclaim it;</a:t>
            </a:r>
            <a:br>
              <a:rPr lang="en-US" sz="3400" b="1" i="1" dirty="0">
                <a:solidFill>
                  <a:srgbClr val="FF0000"/>
                </a:solidFill>
                <a:effectLst>
                  <a:outerShdw blurRad="38100" dist="38100" dir="2700000" algn="tl">
                    <a:srgbClr val="000000">
                      <a:alpha val="43137"/>
                    </a:srgbClr>
                  </a:outerShdw>
                </a:effectLst>
              </a:rPr>
            </a:br>
            <a:r>
              <a:rPr lang="en-US" sz="3400" b="1" i="1" dirty="0">
                <a:solidFill>
                  <a:srgbClr val="FF0000"/>
                </a:solidFill>
                <a:effectLst>
                  <a:outerShdw blurRad="38100" dist="38100" dir="2700000" algn="tl">
                    <a:srgbClr val="000000">
                      <a:alpha val="43137"/>
                    </a:srgbClr>
                  </a:outerShdw>
                </a:effectLst>
              </a:rPr>
              <a:t>hear how their song of joy arises:</a:t>
            </a:r>
            <a:br>
              <a:rPr lang="en-US" sz="3400" b="1" i="1" dirty="0">
                <a:solidFill>
                  <a:srgbClr val="FF0000"/>
                </a:solidFill>
                <a:effectLst>
                  <a:outerShdw blurRad="38100" dist="38100" dir="2700000" algn="tl">
                    <a:srgbClr val="000000">
                      <a:alpha val="43137"/>
                    </a:srgbClr>
                  </a:outerShdw>
                </a:effectLst>
              </a:rPr>
            </a:br>
            <a:r>
              <a:rPr lang="en-US" sz="3400" b="1" i="1" dirty="0">
                <a:solidFill>
                  <a:srgbClr val="FF0000"/>
                </a:solidFill>
                <a:effectLst>
                  <a:outerShdw blurRad="38100" dist="38100" dir="2700000" algn="tl">
                    <a:srgbClr val="000000">
                      <a:alpha val="43137"/>
                    </a:srgbClr>
                  </a:outerShdw>
                </a:effectLst>
              </a:rPr>
              <a:t>Love! Love! Born unto you, a Savior!</a:t>
            </a:r>
            <a:br>
              <a:rPr lang="en-US" sz="3400" b="1" i="1" dirty="0">
                <a:solidFill>
                  <a:srgbClr val="FF0000"/>
                </a:solidFill>
                <a:effectLst>
                  <a:outerShdw blurRad="38100" dist="38100" dir="2700000" algn="tl">
                    <a:srgbClr val="000000">
                      <a:alpha val="43137"/>
                    </a:srgbClr>
                  </a:outerShdw>
                </a:effectLst>
              </a:rPr>
            </a:br>
            <a:r>
              <a:rPr lang="en-US" sz="3400" b="1" i="1" dirty="0">
                <a:solidFill>
                  <a:srgbClr val="FF0000"/>
                </a:solidFill>
                <a:effectLst>
                  <a:outerShdw blurRad="38100" dist="38100" dir="2700000" algn="tl">
                    <a:srgbClr val="000000">
                      <a:alpha val="43137"/>
                    </a:srgbClr>
                  </a:outerShdw>
                </a:effectLst>
              </a:rPr>
              <a:t>Love! Love! Glory to God on high.</a:t>
            </a:r>
            <a:br>
              <a:rPr lang="en-US" sz="3400" b="1" i="1" dirty="0">
                <a:solidFill>
                  <a:srgbClr val="FF0000"/>
                </a:solidFill>
                <a:effectLst>
                  <a:outerShdw blurRad="38100" dist="38100" dir="2700000" algn="tl">
                    <a:srgbClr val="000000">
                      <a:alpha val="43137"/>
                    </a:srgbClr>
                  </a:outerShdw>
                </a:effectLst>
              </a:rPr>
            </a:br>
            <a:br>
              <a:rPr lang="en-US" sz="3400" b="1" i="1" dirty="0">
                <a:solidFill>
                  <a:srgbClr val="FF0000"/>
                </a:solidFill>
                <a:effectLst>
                  <a:outerShdw blurRad="38100" dist="38100" dir="2700000" algn="tl">
                    <a:srgbClr val="000000">
                      <a:alpha val="43137"/>
                    </a:srgbClr>
                  </a:outerShdw>
                </a:effectLst>
              </a:rPr>
            </a:br>
            <a:endParaRPr lang="en-US" sz="3400" b="1" i="1" dirty="0">
              <a:solidFill>
                <a:srgbClr val="FF0000"/>
              </a:solidFill>
              <a:effectLst>
                <a:outerShdw blurRad="38100" dist="38100" dir="2700000" algn="tl">
                  <a:srgbClr val="000000">
                    <a:alpha val="43137"/>
                  </a:srgbClr>
                </a:outerShdw>
              </a:effectLst>
            </a:endParaRPr>
          </a:p>
          <a:p>
            <a:pPr algn="ct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31" y="-914400"/>
            <a:ext cx="9461605" cy="11283359"/>
          </a:xfrm>
          <a:prstGeom prst="rect">
            <a:avLst/>
          </a:prstGeom>
        </p:spPr>
      </p:pic>
      <p:sp>
        <p:nvSpPr>
          <p:cNvPr id="32770" name="Rectangle 2"/>
          <p:cNvSpPr>
            <a:spLocks noGrp="1" noChangeArrowheads="1"/>
          </p:cNvSpPr>
          <p:nvPr>
            <p:ph type="ctrTitle"/>
          </p:nvPr>
        </p:nvSpPr>
        <p:spPr>
          <a:xfrm>
            <a:off x="457200" y="-250825"/>
            <a:ext cx="78486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400" b="0" i="1" dirty="0">
                <a:solidFill>
                  <a:srgbClr val="FFFF00"/>
                </a:solidFill>
              </a:rPr>
              <a:t># 110 “Love Has Come”</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654" y="762000"/>
            <a:ext cx="9147593" cy="8309967"/>
          </a:xfrm>
          <a:prstGeom prst="rect">
            <a:avLst/>
          </a:prstGeom>
        </p:spPr>
        <p:txBody>
          <a:bodyPr wrap="square">
            <a:spAutoFit/>
          </a:bodyPr>
          <a:lstStyle/>
          <a:p>
            <a:pPr algn="ctr"/>
            <a:r>
              <a:rPr lang="en-US" sz="3600" b="1" i="1" dirty="0">
                <a:solidFill>
                  <a:srgbClr val="FF0000"/>
                </a:solidFill>
                <a:effectLst>
                  <a:outerShdw blurRad="38100" dist="38100" dir="2700000" algn="tl">
                    <a:srgbClr val="000000">
                      <a:alpha val="43137"/>
                    </a:srgbClr>
                  </a:outerShdw>
                </a:effectLst>
              </a:rPr>
              <a:t>Love is born! Come, share in the wonder.</a:t>
            </a:r>
            <a:br>
              <a:rPr lang="en-US" sz="3600" b="1" i="1" dirty="0">
                <a:solidFill>
                  <a:srgbClr val="FF0000"/>
                </a:solidFill>
                <a:effectLst>
                  <a:outerShdw blurRad="38100" dist="38100" dir="2700000" algn="tl">
                    <a:srgbClr val="000000">
                      <a:alpha val="43137"/>
                    </a:srgbClr>
                  </a:outerShdw>
                </a:effectLst>
              </a:rPr>
            </a:br>
            <a:r>
              <a:rPr lang="en-US" sz="3600" b="1" i="1" dirty="0">
                <a:solidFill>
                  <a:srgbClr val="FF0000"/>
                </a:solidFill>
                <a:effectLst>
                  <a:outerShdw blurRad="38100" dist="38100" dir="2700000" algn="tl">
                    <a:srgbClr val="000000">
                      <a:alpha val="43137"/>
                    </a:srgbClr>
                  </a:outerShdw>
                </a:effectLst>
              </a:rPr>
              <a:t>Love is God now asleep in the hay.</a:t>
            </a:r>
            <a:br>
              <a:rPr lang="en-US" sz="3600" b="1" i="1" dirty="0">
                <a:solidFill>
                  <a:srgbClr val="FF0000"/>
                </a:solidFill>
                <a:effectLst>
                  <a:outerShdw blurRad="38100" dist="38100" dir="2700000" algn="tl">
                    <a:srgbClr val="000000">
                      <a:alpha val="43137"/>
                    </a:srgbClr>
                  </a:outerShdw>
                </a:effectLst>
              </a:rPr>
            </a:br>
            <a:r>
              <a:rPr lang="en-US" sz="3600" b="1" i="1" dirty="0">
                <a:solidFill>
                  <a:srgbClr val="FF0000"/>
                </a:solidFill>
                <a:effectLst>
                  <a:outerShdw blurRad="38100" dist="38100" dir="2700000" algn="tl">
                    <a:srgbClr val="000000">
                      <a:alpha val="43137"/>
                    </a:srgbClr>
                  </a:outerShdw>
                </a:effectLst>
              </a:rPr>
              <a:t>See the glow in the eyes of his mother;</a:t>
            </a:r>
            <a:br>
              <a:rPr lang="en-US" sz="3600" b="1" i="1" dirty="0">
                <a:solidFill>
                  <a:srgbClr val="FF0000"/>
                </a:solidFill>
                <a:effectLst>
                  <a:outerShdw blurRad="38100" dist="38100" dir="2700000" algn="tl">
                    <a:srgbClr val="000000">
                      <a:alpha val="43137"/>
                    </a:srgbClr>
                  </a:outerShdw>
                </a:effectLst>
              </a:rPr>
            </a:br>
            <a:r>
              <a:rPr lang="en-US" sz="3600" b="1" i="1" dirty="0">
                <a:solidFill>
                  <a:srgbClr val="FF0000"/>
                </a:solidFill>
                <a:effectLst>
                  <a:outerShdw blurRad="38100" dist="38100" dir="2700000" algn="tl">
                    <a:srgbClr val="000000">
                      <a:alpha val="43137"/>
                    </a:srgbClr>
                  </a:outerShdw>
                </a:effectLst>
              </a:rPr>
              <a:t>what is the name her heart is saying?</a:t>
            </a:r>
            <a:br>
              <a:rPr lang="en-US" sz="3600" b="1" i="1" dirty="0">
                <a:solidFill>
                  <a:srgbClr val="FF0000"/>
                </a:solidFill>
                <a:effectLst>
                  <a:outerShdw blurRad="38100" dist="38100" dir="2700000" algn="tl">
                    <a:srgbClr val="000000">
                      <a:alpha val="43137"/>
                    </a:srgbClr>
                  </a:outerShdw>
                </a:effectLst>
              </a:rPr>
            </a:br>
            <a:r>
              <a:rPr lang="en-US" sz="3600" b="1" i="1" dirty="0">
                <a:solidFill>
                  <a:srgbClr val="FF0000"/>
                </a:solidFill>
                <a:effectLst>
                  <a:outerShdw blurRad="38100" dist="38100" dir="2700000" algn="tl">
                    <a:srgbClr val="000000">
                      <a:alpha val="43137"/>
                    </a:srgbClr>
                  </a:outerShdw>
                </a:effectLst>
              </a:rPr>
              <a:t>Love! Love! </a:t>
            </a:r>
          </a:p>
          <a:p>
            <a:pPr algn="ctr"/>
            <a:r>
              <a:rPr lang="en-US" sz="3600" b="1" i="1" dirty="0">
                <a:solidFill>
                  <a:srgbClr val="FF0000"/>
                </a:solidFill>
                <a:effectLst>
                  <a:outerShdw blurRad="38100" dist="38100" dir="2700000" algn="tl">
                    <a:srgbClr val="000000">
                      <a:alpha val="43137"/>
                    </a:srgbClr>
                  </a:outerShdw>
                </a:effectLst>
              </a:rPr>
              <a:t>Love is the name she whispers.</a:t>
            </a:r>
            <a:br>
              <a:rPr lang="en-US" sz="3600" b="1" i="1" dirty="0">
                <a:solidFill>
                  <a:srgbClr val="FF0000"/>
                </a:solidFill>
                <a:effectLst>
                  <a:outerShdw blurRad="38100" dist="38100" dir="2700000" algn="tl">
                    <a:srgbClr val="000000">
                      <a:alpha val="43137"/>
                    </a:srgbClr>
                  </a:outerShdw>
                </a:effectLst>
              </a:rPr>
            </a:br>
            <a:r>
              <a:rPr lang="en-US" sz="3600" b="1" i="1" dirty="0">
                <a:solidFill>
                  <a:srgbClr val="FF0000"/>
                </a:solidFill>
                <a:effectLst>
                  <a:outerShdw blurRad="38100" dist="38100" dir="2700000" algn="tl">
                    <a:srgbClr val="000000">
                      <a:alpha val="43137"/>
                    </a:srgbClr>
                  </a:outerShdw>
                </a:effectLst>
              </a:rPr>
              <a:t>Love! Love! Jesus, Emmanuel.</a:t>
            </a:r>
            <a:br>
              <a:rPr lang="en-US" sz="3600" b="1" i="1" dirty="0">
                <a:solidFill>
                  <a:srgbClr val="FF0000"/>
                </a:solidFill>
                <a:effectLst>
                  <a:outerShdw blurRad="38100" dist="38100" dir="2700000" algn="tl">
                    <a:srgbClr val="000000">
                      <a:alpha val="43137"/>
                    </a:srgbClr>
                  </a:outerShdw>
                </a:effectLst>
              </a:rPr>
            </a:br>
            <a:br>
              <a:rPr lang="en-US" sz="3400" b="1" i="1" dirty="0">
                <a:solidFill>
                  <a:srgbClr val="FF0000"/>
                </a:solidFill>
                <a:effectLst>
                  <a:outerShdw blurRad="38100" dist="38100" dir="2700000" algn="tl">
                    <a:srgbClr val="000000">
                      <a:alpha val="43137"/>
                    </a:srgbClr>
                  </a:outerShdw>
                </a:effectLst>
              </a:rPr>
            </a:br>
            <a:br>
              <a:rPr lang="en-US" sz="3400" b="1" i="1" dirty="0">
                <a:solidFill>
                  <a:srgbClr val="FF0000"/>
                </a:solidFill>
                <a:effectLst>
                  <a:outerShdw blurRad="38100" dist="38100" dir="2700000" algn="tl">
                    <a:srgbClr val="000000">
                      <a:alpha val="43137"/>
                    </a:srgbClr>
                  </a:outerShdw>
                </a:effectLst>
              </a:rPr>
            </a:br>
            <a:endParaRPr lang="en-US" sz="3400" b="1" i="1" dirty="0">
              <a:solidFill>
                <a:srgbClr val="FF0000"/>
              </a:solidFill>
              <a:effectLst>
                <a:outerShdw blurRad="38100" dist="38100" dir="2700000" algn="tl">
                  <a:srgbClr val="000000">
                    <a:alpha val="43137"/>
                  </a:srgbClr>
                </a:outerShdw>
              </a:effectLst>
            </a:endParaRPr>
          </a:p>
          <a:p>
            <a:pPr algn="ct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5806892"/>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31" y="-914400"/>
            <a:ext cx="9461605" cy="11283359"/>
          </a:xfrm>
          <a:prstGeom prst="rect">
            <a:avLst/>
          </a:prstGeom>
        </p:spPr>
      </p:pic>
      <p:sp>
        <p:nvSpPr>
          <p:cNvPr id="32770" name="Rectangle 2"/>
          <p:cNvSpPr>
            <a:spLocks noGrp="1" noChangeArrowheads="1"/>
          </p:cNvSpPr>
          <p:nvPr>
            <p:ph type="ctrTitle"/>
          </p:nvPr>
        </p:nvSpPr>
        <p:spPr>
          <a:xfrm>
            <a:off x="667141" y="661816"/>
            <a:ext cx="78486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400" b="0" i="1" dirty="0">
                <a:solidFill>
                  <a:srgbClr val="FFFF00"/>
                </a:solidFill>
              </a:rPr>
              <a:t># 110 “Love Has Come”</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9199" y="1667976"/>
            <a:ext cx="9164961" cy="3416320"/>
          </a:xfrm>
          <a:prstGeom prst="rect">
            <a:avLst/>
          </a:prstGeom>
        </p:spPr>
        <p:txBody>
          <a:bodyPr wrap="square">
            <a:spAutoFit/>
          </a:bodyPr>
          <a:lstStyle/>
          <a:p>
            <a:pPr algn="ctr"/>
            <a:r>
              <a:rPr lang="en-US" sz="3600" b="1" i="1" dirty="0">
                <a:solidFill>
                  <a:srgbClr val="FF0000"/>
                </a:solidFill>
                <a:effectLst>
                  <a:outerShdw blurRad="38100" dist="38100" dir="2700000" algn="tl">
                    <a:srgbClr val="000000">
                      <a:alpha val="43137"/>
                    </a:srgbClr>
                  </a:outerShdw>
                </a:effectLst>
              </a:rPr>
              <a:t>Love has come and never will leave us!</a:t>
            </a:r>
            <a:br>
              <a:rPr lang="en-US" sz="3600" b="1" i="1" dirty="0">
                <a:solidFill>
                  <a:srgbClr val="FF0000"/>
                </a:solidFill>
                <a:effectLst>
                  <a:outerShdw blurRad="38100" dist="38100" dir="2700000" algn="tl">
                    <a:srgbClr val="000000">
                      <a:alpha val="43137"/>
                    </a:srgbClr>
                  </a:outerShdw>
                </a:effectLst>
              </a:rPr>
            </a:br>
            <a:r>
              <a:rPr lang="en-US" sz="3600" b="1" i="1" dirty="0">
                <a:solidFill>
                  <a:srgbClr val="FF0000"/>
                </a:solidFill>
                <a:effectLst>
                  <a:outerShdw blurRad="38100" dist="38100" dir="2700000" algn="tl">
                    <a:srgbClr val="000000">
                      <a:alpha val="43137"/>
                    </a:srgbClr>
                  </a:outerShdw>
                </a:effectLst>
              </a:rPr>
              <a:t>Love is life everlasting and free.</a:t>
            </a:r>
            <a:br>
              <a:rPr lang="en-US" sz="3600" b="1" i="1" dirty="0">
                <a:solidFill>
                  <a:srgbClr val="FF0000"/>
                </a:solidFill>
                <a:effectLst>
                  <a:outerShdw blurRad="38100" dist="38100" dir="2700000" algn="tl">
                    <a:srgbClr val="000000">
                      <a:alpha val="43137"/>
                    </a:srgbClr>
                  </a:outerShdw>
                </a:effectLst>
              </a:rPr>
            </a:br>
            <a:r>
              <a:rPr lang="en-US" sz="3600" b="1" i="1" dirty="0">
                <a:solidFill>
                  <a:srgbClr val="FF0000"/>
                </a:solidFill>
                <a:effectLst>
                  <a:outerShdw blurRad="38100" dist="38100" dir="2700000" algn="tl">
                    <a:srgbClr val="000000">
                      <a:alpha val="43137"/>
                    </a:srgbClr>
                  </a:outerShdw>
                </a:effectLst>
              </a:rPr>
              <a:t>Love is Jesus within and among us.</a:t>
            </a:r>
            <a:br>
              <a:rPr lang="en-US" sz="3600" b="1" i="1" dirty="0">
                <a:solidFill>
                  <a:srgbClr val="FF0000"/>
                </a:solidFill>
                <a:effectLst>
                  <a:outerShdw blurRad="38100" dist="38100" dir="2700000" algn="tl">
                    <a:srgbClr val="000000">
                      <a:alpha val="43137"/>
                    </a:srgbClr>
                  </a:outerShdw>
                </a:effectLst>
              </a:rPr>
            </a:br>
            <a:r>
              <a:rPr lang="en-US" sz="3600" b="1" i="1" dirty="0">
                <a:solidFill>
                  <a:srgbClr val="FF0000"/>
                </a:solidFill>
                <a:effectLst>
                  <a:outerShdw blurRad="38100" dist="38100" dir="2700000" algn="tl">
                    <a:srgbClr val="000000">
                      <a:alpha val="43137"/>
                    </a:srgbClr>
                  </a:outerShdw>
                </a:effectLst>
              </a:rPr>
              <a:t>Love is the peace our hearts are seeking.</a:t>
            </a:r>
            <a:br>
              <a:rPr lang="en-US" sz="3600" b="1" i="1" dirty="0">
                <a:solidFill>
                  <a:srgbClr val="FF0000"/>
                </a:solidFill>
                <a:effectLst>
                  <a:outerShdw blurRad="38100" dist="38100" dir="2700000" algn="tl">
                    <a:srgbClr val="000000">
                      <a:alpha val="43137"/>
                    </a:srgbClr>
                  </a:outerShdw>
                </a:effectLst>
              </a:rPr>
            </a:br>
            <a:r>
              <a:rPr lang="en-US" sz="3600" b="1" i="1" dirty="0">
                <a:solidFill>
                  <a:srgbClr val="FF0000"/>
                </a:solidFill>
                <a:effectLst>
                  <a:outerShdw blurRad="38100" dist="38100" dir="2700000" algn="tl">
                    <a:srgbClr val="000000">
                      <a:alpha val="43137"/>
                    </a:srgbClr>
                  </a:outerShdw>
                </a:effectLst>
              </a:rPr>
              <a:t>Love! Love! Love is the gift of Christmas.</a:t>
            </a:r>
            <a:br>
              <a:rPr lang="en-US" sz="3600" b="1" i="1" dirty="0">
                <a:solidFill>
                  <a:srgbClr val="FF0000"/>
                </a:solidFill>
                <a:effectLst>
                  <a:outerShdw blurRad="38100" dist="38100" dir="2700000" algn="tl">
                    <a:srgbClr val="000000">
                      <a:alpha val="43137"/>
                    </a:srgbClr>
                  </a:outerShdw>
                </a:effectLst>
              </a:rPr>
            </a:br>
            <a:r>
              <a:rPr lang="en-US" sz="3600" b="1" i="1" dirty="0">
                <a:solidFill>
                  <a:srgbClr val="FF0000"/>
                </a:solidFill>
                <a:effectLst>
                  <a:outerShdw blurRad="38100" dist="38100" dir="2700000" algn="tl">
                    <a:srgbClr val="000000">
                      <a:alpha val="43137"/>
                    </a:srgbClr>
                  </a:outerShdw>
                </a:effectLst>
              </a:rPr>
              <a:t>Love! Love! Praise to you, God on high!</a:t>
            </a: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8299467"/>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85800" y="9906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a:t>
            </a:r>
            <a:r>
              <a:rPr lang="en-US" sz="3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r>
              <a:rPr lang="en-US" sz="2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Submitted by Rev. Rebecca F. Harrison, Transitional Pastor,                        Spanish Springs Presbyterian Church, Sparks, NV</a:t>
            </a:r>
            <a:endParaRPr lang="en-US" sz="2000" i="1" dirty="0">
              <a:effectLst>
                <a:outerShdw blurRad="38100" dist="38100" dir="2700000" algn="tl">
                  <a:srgbClr val="000000">
                    <a:alpha val="43137"/>
                  </a:srgbClr>
                </a:outerShdw>
              </a:effectLst>
            </a:endParaRPr>
          </a:p>
          <a:p>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381000" y="1905000"/>
            <a:ext cx="8915400" cy="3618426"/>
          </a:xfrm>
          <a:prstGeom prst="rect">
            <a:avLst/>
          </a:prstGeom>
        </p:spPr>
        <p:txBody>
          <a:bodyPr wrap="square">
            <a:spAutoFit/>
          </a:bodyPr>
          <a:lstStyle/>
          <a:p>
            <a:pPr marL="0" marR="0">
              <a:lnSpc>
                <a:spcPct val="115000"/>
              </a:lnSpc>
              <a:spcBef>
                <a:spcPts val="0"/>
              </a:spcBef>
              <a:spcAft>
                <a:spcPts val="1000"/>
              </a:spcAft>
            </a:pP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We are an Advent people, a people of hope.</a:t>
            </a:r>
            <a:endParaRPr lang="en-US" sz="32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875"/>
              </a:spcAft>
            </a:pP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For us, Advent is a time of waiting, and so we wait.</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We wait for the coming of the One</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who is the fulfillment of God’s promise,</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the fulfillment of hope,                                                              the declaration that we have been redeemed.</a:t>
            </a:r>
            <a:endParaRPr lang="en-US" sz="32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59317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85800" y="9906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a:t>
            </a:r>
            <a:r>
              <a:rPr lang="en-US" sz="3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r>
              <a:rPr lang="en-US" sz="2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Submitted by Rev. Rebecca F. Harrison, Transitional Pastor,                        Spanish Springs Presbyterian Church, Sparks, NV</a:t>
            </a:r>
            <a:endParaRPr lang="en-US" sz="2000" i="1" dirty="0">
              <a:effectLst>
                <a:outerShdw blurRad="38100" dist="38100" dir="2700000" algn="tl">
                  <a:srgbClr val="000000">
                    <a:alpha val="43137"/>
                  </a:srgbClr>
                </a:outerShdw>
              </a:effectLst>
            </a:endParaRPr>
          </a:p>
          <a:p>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381000" y="1905000"/>
            <a:ext cx="8077200" cy="4023281"/>
          </a:xfrm>
          <a:prstGeom prst="rect">
            <a:avLst/>
          </a:prstGeom>
        </p:spPr>
        <p:txBody>
          <a:bodyPr wrap="square">
            <a:spAutoFit/>
          </a:bodyPr>
          <a:lstStyle/>
          <a:p>
            <a:pPr marL="0" marR="0">
              <a:lnSpc>
                <a:spcPct val="115000"/>
              </a:lnSpc>
              <a:spcBef>
                <a:spcPts val="0"/>
              </a:spcBef>
              <a:spcAft>
                <a:spcPts val="1875"/>
              </a:spcAft>
            </a:pP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Even so, we are not a naïve people.</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We know that the world in which we live</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will continue to be filled with pain and sorrow.</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We know that hatred and violence will continue to exist.</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We know that death and separation will continue to be a part of our lives.</a:t>
            </a:r>
            <a:endParaRPr lang="en-US" sz="32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39859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85800" y="9906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a:t>
            </a:r>
            <a:r>
              <a:rPr lang="en-US" sz="3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r>
              <a:rPr lang="en-US" sz="2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Submitted by Rev. Rebecca F. Harrison, Transitional Pastor,                        Spanish Springs Presbyterian Church, Sparks, NV</a:t>
            </a:r>
            <a:endParaRPr lang="en-US" sz="2000" i="1" dirty="0">
              <a:effectLst>
                <a:outerShdw blurRad="38100" dist="38100" dir="2700000" algn="tl">
                  <a:srgbClr val="000000">
                    <a:alpha val="43137"/>
                  </a:srgbClr>
                </a:outerShdw>
              </a:effectLst>
            </a:endParaRPr>
          </a:p>
          <a:p>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228600" y="1828800"/>
            <a:ext cx="8915400" cy="4866460"/>
          </a:xfrm>
          <a:prstGeom prst="rect">
            <a:avLst/>
          </a:prstGeom>
        </p:spPr>
        <p:txBody>
          <a:bodyPr wrap="square">
            <a:spAutoFit/>
          </a:bodyPr>
          <a:lstStyle/>
          <a:p>
            <a:pPr marL="0" marR="0">
              <a:lnSpc>
                <a:spcPct val="115000"/>
              </a:lnSpc>
              <a:spcBef>
                <a:spcPts val="0"/>
              </a:spcBef>
              <a:spcAft>
                <a:spcPts val="1875"/>
              </a:spcAft>
            </a:pP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But because we are an Advent people,</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we know that none of these things will win in the end. The Holy One is coming, to make holy once again all that was, is, and ever will be.</a:t>
            </a:r>
            <a:endParaRPr lang="en-US" sz="32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875"/>
              </a:spcAft>
            </a:pP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And in our waiting and our hoping,</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we work and worship, pray and play,</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in all things hoping that peace, love and joy will reign in our lives and in our world, now and forever.</a:t>
            </a:r>
            <a:endParaRPr lang="en-US" sz="32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91863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117389" y="2286000"/>
            <a:ext cx="9026611" cy="1569660"/>
          </a:xfrm>
          <a:prstGeom prst="rect">
            <a:avLst/>
          </a:prstGeom>
        </p:spPr>
        <p:txBody>
          <a:bodyPr wrap="square">
            <a:spAutoFit/>
          </a:bodyPr>
          <a:lstStyle/>
          <a:p>
            <a:pPr marL="342900" indent="-342900">
              <a:buFont typeface="Arial" panose="020B0604020202020204" pitchFamily="34" charset="0"/>
              <a:buChar char="•"/>
            </a:pPr>
            <a:r>
              <a:rPr lang="en-US" sz="2400" dirty="0"/>
              <a:t>The afternoon </a:t>
            </a:r>
            <a:r>
              <a:rPr lang="en-US" sz="2400" b="1" i="1" dirty="0">
                <a:solidFill>
                  <a:srgbClr val="00FFFF"/>
                </a:solidFill>
              </a:rPr>
              <a:t>Bible Study Group </a:t>
            </a:r>
            <a:r>
              <a:rPr lang="en-US" sz="2400" dirty="0"/>
              <a:t>will resume downstairs in the basement at 12:30pm.  We will be spending time together in study and discussion base on the </a:t>
            </a:r>
            <a:r>
              <a:rPr lang="en-US" sz="2400" b="1" i="1" dirty="0">
                <a:solidFill>
                  <a:srgbClr val="00FFFF"/>
                </a:solidFill>
              </a:rPr>
              <a:t>Advent Calendar Devotional – A Journey of Memories</a:t>
            </a:r>
            <a:r>
              <a:rPr lang="en-US" sz="2400" dirty="0">
                <a:solidFill>
                  <a:srgbClr val="00FFFF"/>
                </a:solidFill>
              </a:rPr>
              <a:t>.</a:t>
            </a:r>
            <a:endParaRPr lang="en-US" i="1" dirty="0"/>
          </a:p>
        </p:txBody>
      </p:sp>
    </p:spTree>
    <p:extLst>
      <p:ext uri="{BB962C8B-B14F-4D97-AF65-F5344CB8AC3E}">
        <p14:creationId xmlns:p14="http://schemas.microsoft.com/office/powerpoint/2010/main" val="863849803"/>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4182214"/>
            <a:ext cx="2590800" cy="3454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82214"/>
            <a:ext cx="4756951" cy="2675786"/>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endParaRPr lang="en-US" altLang="en-US" sz="3200" b="0" i="1" dirty="0"/>
          </a:p>
        </p:txBody>
      </p:sp>
      <p:sp>
        <p:nvSpPr>
          <p:cNvPr id="4" name="Rectangle 3"/>
          <p:cNvSpPr/>
          <p:nvPr/>
        </p:nvSpPr>
        <p:spPr>
          <a:xfrm>
            <a:off x="228600" y="1301357"/>
            <a:ext cx="8763000" cy="2862322"/>
          </a:xfrm>
          <a:prstGeom prst="rect">
            <a:avLst/>
          </a:prstGeom>
        </p:spPr>
        <p:txBody>
          <a:bodyPr wrap="square">
            <a:spAutoFit/>
          </a:bodyPr>
          <a:lstStyle/>
          <a:p>
            <a:pPr marL="342900" indent="-342900">
              <a:buFont typeface="Arial" panose="020B0604020202020204" pitchFamily="34" charset="0"/>
              <a:buChar char="•"/>
            </a:pPr>
            <a:r>
              <a:rPr lang="en-US" sz="2250" b="1" i="1" dirty="0">
                <a:effectLst>
                  <a:outerShdw blurRad="38100" dist="38100" dir="2700000" algn="tl">
                    <a:srgbClr val="000000">
                      <a:alpha val="43137"/>
                    </a:srgbClr>
                  </a:outerShdw>
                </a:effectLst>
              </a:rPr>
              <a:t>Our annual </a:t>
            </a:r>
            <a:r>
              <a:rPr lang="en-US" sz="2250" b="1" i="1" dirty="0">
                <a:solidFill>
                  <a:srgbClr val="FFFF00"/>
                </a:solidFill>
                <a:effectLst>
                  <a:outerShdw blurRad="38100" dist="38100" dir="2700000" algn="tl">
                    <a:srgbClr val="000000">
                      <a:alpha val="43137"/>
                    </a:srgbClr>
                  </a:outerShdw>
                </a:effectLst>
              </a:rPr>
              <a:t>Christmas Card </a:t>
            </a:r>
            <a:r>
              <a:rPr lang="en-US" sz="2250" b="1" i="1" dirty="0">
                <a:effectLst>
                  <a:outerShdw blurRad="38100" dist="38100" dir="2700000" algn="tl">
                    <a:srgbClr val="000000">
                      <a:alpha val="43137"/>
                    </a:srgbClr>
                  </a:outerShdw>
                </a:effectLst>
              </a:rPr>
              <a:t>is now available to be picked up on the back table.  You may take additional ones to invite your friends, relatives, and neighbors to join our</a:t>
            </a:r>
            <a:r>
              <a:rPr lang="en-US" sz="2250" b="1" i="1" dirty="0">
                <a:solidFill>
                  <a:srgbClr val="FFFF00"/>
                </a:solidFill>
                <a:effectLst>
                  <a:outerShdw blurRad="38100" dist="38100" dir="2700000" algn="tl">
                    <a:srgbClr val="000000">
                      <a:alpha val="43137"/>
                    </a:srgbClr>
                  </a:outerShdw>
                </a:effectLst>
              </a:rPr>
              <a:t> Christmas Eve Candlelight Service </a:t>
            </a:r>
            <a:r>
              <a:rPr lang="en-US" sz="2250" b="1" i="1" dirty="0">
                <a:effectLst>
                  <a:outerShdw blurRad="38100" dist="38100" dir="2700000" algn="tl">
                    <a:srgbClr val="000000">
                      <a:alpha val="43137"/>
                    </a:srgbClr>
                  </a:outerShdw>
                </a:effectLst>
              </a:rPr>
              <a:t>on </a:t>
            </a:r>
            <a:r>
              <a:rPr lang="en-US" sz="2250" b="1" i="1" dirty="0">
                <a:solidFill>
                  <a:srgbClr val="FFFF00"/>
                </a:solidFill>
                <a:effectLst>
                  <a:outerShdw blurRad="38100" dist="38100" dir="2700000" algn="tl">
                    <a:srgbClr val="000000">
                      <a:alpha val="43137"/>
                    </a:srgbClr>
                  </a:outerShdw>
                </a:effectLst>
              </a:rPr>
              <a:t>Saturday, 12/24 at 8pm. </a:t>
            </a:r>
          </a:p>
          <a:p>
            <a:endParaRPr lang="en-US" sz="2250" b="1" i="1" dirty="0">
              <a:effectLst>
                <a:outerShdw blurRad="38100" dist="38100" dir="2700000" algn="tl">
                  <a:srgbClr val="000000">
                    <a:alpha val="43137"/>
                  </a:srgbClr>
                </a:outerShdw>
              </a:effectLst>
            </a:endParaRPr>
          </a:p>
          <a:p>
            <a:r>
              <a:rPr lang="en-US" sz="2250" b="1" i="1" dirty="0">
                <a:effectLst>
                  <a:outerShdw blurRad="38100" dist="38100" dir="2700000" algn="tl">
                    <a:srgbClr val="000000">
                      <a:alpha val="43137"/>
                    </a:srgbClr>
                  </a:outerShdw>
                </a:effectLst>
              </a:rPr>
              <a:t>    There will also be a refreshment and </a:t>
            </a:r>
            <a:r>
              <a:rPr lang="en-US" sz="2250" b="1" i="1" dirty="0">
                <a:solidFill>
                  <a:srgbClr val="FFFF00"/>
                </a:solidFill>
                <a:effectLst>
                  <a:outerShdw blurRad="38100" dist="38100" dir="2700000" algn="tl">
                    <a:srgbClr val="000000">
                      <a:alpha val="43137"/>
                    </a:srgbClr>
                  </a:outerShdw>
                </a:effectLst>
              </a:rPr>
              <a:t>Carol Singing     </a:t>
            </a:r>
          </a:p>
          <a:p>
            <a:r>
              <a:rPr lang="en-US" sz="2250" b="1" i="1" dirty="0">
                <a:solidFill>
                  <a:srgbClr val="00FFFF"/>
                </a:solidFill>
                <a:effectLst>
                  <a:outerShdw blurRad="38100" dist="38100" dir="2700000" algn="tl">
                    <a:srgbClr val="000000">
                      <a:alpha val="43137"/>
                    </a:srgbClr>
                  </a:outerShdw>
                </a:effectLst>
              </a:rPr>
              <a:t>    </a:t>
            </a:r>
            <a:r>
              <a:rPr lang="en-US" sz="2250" b="1" i="1" dirty="0">
                <a:effectLst>
                  <a:outerShdw blurRad="38100" dist="38100" dir="2700000" algn="tl">
                    <a:srgbClr val="000000">
                      <a:alpha val="43137"/>
                    </a:srgbClr>
                  </a:outerShdw>
                </a:effectLst>
              </a:rPr>
              <a:t>time immediately after the service.  Please contribute  </a:t>
            </a:r>
          </a:p>
          <a:p>
            <a:r>
              <a:rPr lang="en-US" sz="2250" b="1" i="1" dirty="0">
                <a:effectLst>
                  <a:outerShdw blurRad="38100" dist="38100" dir="2700000" algn="tl">
                    <a:srgbClr val="000000">
                      <a:alpha val="43137"/>
                    </a:srgbClr>
                  </a:outerShdw>
                </a:effectLst>
              </a:rPr>
              <a:t>    refreshment items to be shared for that evening.  </a:t>
            </a:r>
            <a:endParaRPr lang="en-US" sz="225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4182214"/>
            <a:ext cx="2514600" cy="2675786"/>
          </a:xfrm>
          <a:prstGeom prst="rect">
            <a:avLst/>
          </a:prstGeom>
        </p:spPr>
      </p:pic>
    </p:spTree>
    <p:extLst>
      <p:ext uri="{BB962C8B-B14F-4D97-AF65-F5344CB8AC3E}">
        <p14:creationId xmlns:p14="http://schemas.microsoft.com/office/powerpoint/2010/main" val="105726806"/>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54864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4270" y="195649"/>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p:txBody>
      </p:sp>
    </p:spTree>
    <p:extLst>
      <p:ext uri="{BB962C8B-B14F-4D97-AF65-F5344CB8AC3E}">
        <p14:creationId xmlns:p14="http://schemas.microsoft.com/office/powerpoint/2010/main" val="4269254007"/>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55" y="-228600"/>
            <a:ext cx="9301655" cy="7162800"/>
          </a:xfrm>
          <a:prstGeom prst="rect">
            <a:avLst/>
          </a:prstGeom>
        </p:spPr>
      </p:pic>
      <p:sp>
        <p:nvSpPr>
          <p:cNvPr id="20482" name="Rectangle 2"/>
          <p:cNvSpPr>
            <a:spLocks noGrp="1" noChangeArrowheads="1"/>
          </p:cNvSpPr>
          <p:nvPr>
            <p:ph type="ctrTitle"/>
          </p:nvPr>
        </p:nvSpPr>
        <p:spPr>
          <a:xfrm>
            <a:off x="924008" y="533400"/>
            <a:ext cx="7991392"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83 “Come, Thou Long-Expected Jesus”</a:t>
            </a: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2" y="1600200"/>
            <a:ext cx="9112079" cy="1752600"/>
          </a:xfrm>
        </p:spPr>
        <p:txBody>
          <a:bodyPr/>
          <a:lstStyle/>
          <a:p>
            <a:pPr algn="ctr"/>
            <a:r>
              <a:rPr lang="en-US" sz="4000" b="1" i="1" dirty="0"/>
              <a:t>Come, thou long-expected Jesus,</a:t>
            </a:r>
            <a:br>
              <a:rPr lang="en-US" sz="4000" b="1" i="1" dirty="0"/>
            </a:br>
            <a:r>
              <a:rPr lang="en-US" sz="4000" b="1" i="1" dirty="0"/>
              <a:t>born to set thy people free;</a:t>
            </a:r>
            <a:br>
              <a:rPr lang="en-US" sz="4000" b="1" i="1" dirty="0"/>
            </a:br>
            <a:r>
              <a:rPr lang="en-US" sz="4000" b="1" i="1" dirty="0"/>
              <a:t>from our fears and sins release us;</a:t>
            </a:r>
            <a:br>
              <a:rPr lang="en-US" sz="4000" b="1" i="1" dirty="0"/>
            </a:br>
            <a:r>
              <a:rPr lang="en-US" sz="4000" b="1" i="1" dirty="0"/>
              <a:t>let us find our rest in thee.</a:t>
            </a:r>
            <a:br>
              <a:rPr lang="en-US" sz="3800" b="1" i="1" dirty="0">
                <a:solidFill>
                  <a:srgbClr val="FFFF00"/>
                </a:solidFill>
              </a:rPr>
            </a:br>
            <a:br>
              <a:rPr lang="en-US" sz="3800" b="1" i="1" dirty="0">
                <a:solidFill>
                  <a:srgbClr val="FFFF00"/>
                </a:solidFill>
              </a:rPr>
            </a:br>
            <a:endParaRPr lang="en-US" sz="3800" b="1" i="1" dirty="0">
              <a:solidFill>
                <a:srgbClr val="FFFF00"/>
              </a:solidFill>
              <a:effectLst>
                <a:outerShdw blurRad="38100" dist="38100" dir="2700000" algn="tl">
                  <a:srgbClr val="000000">
                    <a:alpha val="43137"/>
                  </a:srgbClr>
                </a:outerShdw>
              </a:effectLst>
            </a:endParaRP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5" y="1354137"/>
            <a:ext cx="9297209" cy="7305674"/>
          </a:xfrm>
          <a:prstGeom prst="rect">
            <a:avLst/>
          </a:prstGeom>
        </p:spPr>
      </p:pic>
      <p:pic>
        <p:nvPicPr>
          <p:cNvPr id="1026" name="Picture 2" descr="http://www.popularhymns.com/images/doxology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334498" cy="79248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474704" y="457200"/>
            <a:ext cx="8669295"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800" b="0" i="1" dirty="0">
                <a:solidFill>
                  <a:srgbClr val="FFFF00"/>
                </a:solidFill>
              </a:rPr>
              <a:t># 159 “O Sing a Song of Bethlehem”</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0" y="1423243"/>
            <a:ext cx="9143999" cy="5078313"/>
          </a:xfrm>
          <a:prstGeom prst="rect">
            <a:avLst/>
          </a:prstGeom>
          <a:noFill/>
        </p:spPr>
        <p:txBody>
          <a:bodyPr wrap="square">
            <a:spAutoFit/>
          </a:bodyPr>
          <a:lstStyle/>
          <a:p>
            <a:pPr algn="ctr"/>
            <a:r>
              <a:rPr lang="en-US" sz="3600" b="1" i="1" dirty="0">
                <a:effectLst>
                  <a:outerShdw blurRad="38100" dist="38100" dir="2700000" algn="tl">
                    <a:srgbClr val="000000">
                      <a:alpha val="43137"/>
                    </a:srgbClr>
                  </a:outerShdw>
                </a:effectLst>
              </a:rPr>
              <a:t>O sing a song of Bethlehem,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of shepherds watching there,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of the news that came to them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from angels in the air.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light that shone on Bethlehem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fills all the world today.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Of Jesus' birth and peace on earth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angels sing </a:t>
            </a:r>
            <a:r>
              <a:rPr lang="en-US" sz="3600" b="1" i="1" dirty="0" err="1">
                <a:effectLst>
                  <a:outerShdw blurRad="38100" dist="38100" dir="2700000" algn="tl">
                    <a:srgbClr val="000000">
                      <a:alpha val="43137"/>
                    </a:srgbClr>
                  </a:outerShdw>
                </a:effectLst>
              </a:rPr>
              <a:t>alway</a:t>
            </a:r>
            <a:r>
              <a:rPr lang="en-US" sz="3600" b="1" i="1" dirty="0">
                <a:effectLst>
                  <a:outerShdw blurRad="38100" dist="38100" dir="2700000" algn="tl">
                    <a:srgbClr val="000000">
                      <a:alpha val="43137"/>
                    </a:srgbClr>
                  </a:outerShdw>
                </a:effectLst>
              </a:rPr>
              <a:t>.</a:t>
            </a:r>
            <a:br>
              <a:rPr lang="en-US" sz="3600" b="1" i="1" dirty="0">
                <a:effectLst>
                  <a:outerShdw blurRad="38100" dist="38100" dir="2700000" algn="tl">
                    <a:srgbClr val="000000">
                      <a:alpha val="43137"/>
                    </a:srgbClr>
                  </a:outerShdw>
                </a:effectLst>
              </a:rPr>
            </a:b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9449990"/>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474704" y="457200"/>
            <a:ext cx="8669295"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800" b="0" i="1" dirty="0">
                <a:solidFill>
                  <a:srgbClr val="FFFF00"/>
                </a:solidFill>
              </a:rPr>
              <a:t># 159 “O Sing a Song of Bethlehem”</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0" y="1524000"/>
            <a:ext cx="9123405" cy="4524315"/>
          </a:xfrm>
          <a:prstGeom prst="rect">
            <a:avLst/>
          </a:prstGeom>
          <a:noFill/>
        </p:spPr>
        <p:txBody>
          <a:bodyPr wrap="square">
            <a:spAutoFit/>
          </a:bodyPr>
          <a:lstStyle/>
          <a:p>
            <a:pPr algn="ctr"/>
            <a:r>
              <a:rPr lang="en-US" sz="3600" b="1" i="1" dirty="0">
                <a:effectLst>
                  <a:outerShdw blurRad="38100" dist="38100" dir="2700000" algn="tl">
                    <a:srgbClr val="000000">
                      <a:alpha val="43137"/>
                    </a:srgbClr>
                  </a:outerShdw>
                </a:effectLst>
              </a:rPr>
              <a:t>O sing a song of Nazareth,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of sunny days of joy;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sing of fragrant flowers' breath,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of the sinless boy.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now the flowers of Nazareth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every heart may grow.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Now spreads the fame of his dear name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 all the winds that blow. </a:t>
            </a: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5484542"/>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474704" y="457200"/>
            <a:ext cx="8669295"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800" b="0" i="1" dirty="0">
                <a:solidFill>
                  <a:srgbClr val="FFFF00"/>
                </a:solidFill>
              </a:rPr>
              <a:t># 159 “O Sing a Song of Bethlehem”</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0" y="1524000"/>
            <a:ext cx="9123405" cy="5632311"/>
          </a:xfrm>
          <a:prstGeom prst="rect">
            <a:avLst/>
          </a:prstGeom>
          <a:noFill/>
        </p:spPr>
        <p:txBody>
          <a:bodyPr wrap="square">
            <a:spAutoFit/>
          </a:bodyPr>
          <a:lstStyle/>
          <a:p>
            <a:pPr algn="ctr"/>
            <a:r>
              <a:rPr lang="en-US" sz="3600" b="1" i="1" dirty="0">
                <a:effectLst>
                  <a:outerShdw blurRad="38100" dist="38100" dir="2700000" algn="tl">
                    <a:srgbClr val="000000">
                      <a:alpha val="43137"/>
                    </a:srgbClr>
                  </a:outerShdw>
                </a:effectLst>
              </a:rPr>
              <a:t>O sing a song of Galilee,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of lake and woods and hill,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of him who walked upon the sea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bade its waves be still.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though, like waves on Galilee,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dark seas of trouble roll,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when faith has heard the Master's word,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falls peace upon the soul.</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2205683"/>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474704" y="457200"/>
            <a:ext cx="8669295"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800" b="0" i="1" dirty="0">
                <a:solidFill>
                  <a:srgbClr val="FFFF00"/>
                </a:solidFill>
              </a:rPr>
              <a:t># 159 “O Sing a Song of Bethlehem”</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0" y="1524000"/>
            <a:ext cx="9123405" cy="5632311"/>
          </a:xfrm>
          <a:prstGeom prst="rect">
            <a:avLst/>
          </a:prstGeom>
          <a:noFill/>
        </p:spPr>
        <p:txBody>
          <a:bodyPr wrap="square">
            <a:spAutoFit/>
          </a:bodyPr>
          <a:lstStyle/>
          <a:p>
            <a:pPr algn="ctr"/>
            <a:r>
              <a:rPr lang="en-US" sz="3600" b="1" i="1" dirty="0">
                <a:effectLst>
                  <a:outerShdw blurRad="38100" dist="38100" dir="2700000" algn="tl">
                    <a:srgbClr val="000000">
                      <a:alpha val="43137"/>
                    </a:srgbClr>
                  </a:outerShdw>
                </a:effectLst>
              </a:rPr>
              <a:t>O sing a song of Calvary,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its glory and dismay,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of him who hung upon the tree,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took our sins away.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he who died on Calvary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is risen from the grave,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Christ, our Lord, by heaven adored,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is mighty now to save.</a:t>
            </a:r>
            <a:br>
              <a:rPr lang="en-US" sz="3600" dirty="0"/>
            </a:br>
            <a:br>
              <a:rPr lang="en-US" sz="3600" b="1" i="1" dirty="0">
                <a:effectLst>
                  <a:outerShdw blurRad="38100" dist="38100" dir="2700000" algn="tl">
                    <a:srgbClr val="000000">
                      <a:alpha val="43137"/>
                    </a:srgbClr>
                  </a:outerShdw>
                </a:effectLst>
              </a:rPr>
            </a:b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2786389"/>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838200" y="2209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838200" y="83343"/>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125627" y="1828800"/>
            <a:ext cx="926962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b="1" i="1" kern="0" dirty="0">
                <a:solidFill>
                  <a:srgbClr val="FFFF00"/>
                </a:solidFill>
              </a:rPr>
              <a:t>#541 </a:t>
            </a:r>
            <a:r>
              <a:rPr lang="en-US" altLang="en-US" b="1" i="1" kern="0" dirty="0">
                <a:solidFill>
                  <a:srgbClr val="00FFFF"/>
                </a:solidFill>
              </a:rPr>
              <a:t>“God Be With You Till We Meet Again”</a:t>
            </a:r>
          </a:p>
          <a:p>
            <a:pPr algn="ctr">
              <a:lnSpc>
                <a:spcPct val="80000"/>
              </a:lnSpc>
            </a:pPr>
            <a:r>
              <a:rPr lang="en-US" altLang="en-US" b="1" i="1" kern="0" dirty="0">
                <a:solidFill>
                  <a:srgbClr val="00FFFF"/>
                </a:solidFill>
              </a:rPr>
              <a:t>(Stanza 4)</a:t>
            </a:r>
          </a:p>
          <a:p>
            <a:pPr algn="ctr"/>
            <a:r>
              <a:rPr lang="en-US" sz="3400" b="1" i="1" dirty="0"/>
              <a:t>God be with you till we meet again;</a:t>
            </a:r>
            <a:br>
              <a:rPr lang="en-US" sz="3400" b="1" i="1" dirty="0"/>
            </a:br>
            <a:r>
              <a:rPr lang="en-US" sz="3400" b="1" i="1" dirty="0"/>
              <a:t>keep love's banner floating o'er you;</a:t>
            </a:r>
            <a:br>
              <a:rPr lang="en-US" sz="3400" b="1" i="1" dirty="0"/>
            </a:br>
            <a:r>
              <a:rPr lang="en-US" sz="3400" b="1" i="1" dirty="0"/>
              <a:t>smite death's threatening wave before you:</a:t>
            </a:r>
            <a:br>
              <a:rPr lang="en-US" sz="3400" b="1" i="1" dirty="0"/>
            </a:br>
            <a:r>
              <a:rPr lang="en-US" sz="3400" b="1" i="1" dirty="0"/>
              <a:t>God be with you till we meet again.</a:t>
            </a:r>
            <a:br>
              <a:rPr lang="en-US" sz="3400" b="1" i="1" dirty="0"/>
            </a:br>
            <a:br>
              <a:rPr lang="en-US" sz="3400" b="1" i="1" dirty="0"/>
            </a:br>
            <a:br>
              <a:rPr lang="en-US" sz="3600" b="1" i="1" dirty="0"/>
            </a:br>
            <a:endParaRPr lang="en-US" sz="3600" b="1" i="1"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2347175423"/>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70" y="2447841"/>
            <a:ext cx="10019270" cy="4943559"/>
          </a:xfrm>
          <a:prstGeom prst="rect">
            <a:avLst/>
          </a:prstGeom>
        </p:spPr>
      </p:pic>
      <p:sp>
        <p:nvSpPr>
          <p:cNvPr id="4098" name="Rectangle 2"/>
          <p:cNvSpPr>
            <a:spLocks noGrp="1" noChangeArrowheads="1"/>
          </p:cNvSpPr>
          <p:nvPr>
            <p:ph type="ctrTitle"/>
          </p:nvPr>
        </p:nvSpPr>
        <p:spPr>
          <a:xfrm>
            <a:off x="838200" y="939145"/>
            <a:ext cx="73152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200" i="1" dirty="0">
                <a:solidFill>
                  <a:srgbClr val="FFFF00"/>
                </a:solidFill>
                <a:latin typeface="Arial" charset="0"/>
              </a:rPr>
              <a:t>Worship of the Lord’s Day</a:t>
            </a:r>
            <a:br>
              <a:rPr lang="en-US" altLang="en-US" sz="3200" i="1" dirty="0">
                <a:solidFill>
                  <a:srgbClr val="FFFF00"/>
                </a:solidFill>
                <a:latin typeface="Arial" charset="0"/>
              </a:rPr>
            </a:br>
            <a:r>
              <a:rPr lang="en-US" altLang="en-US" sz="3200" i="1" dirty="0">
                <a:solidFill>
                  <a:srgbClr val="4AE8E8"/>
                </a:solidFill>
                <a:latin typeface="Arial" charset="0"/>
              </a:rPr>
              <a:t>4th Sunday in Advent</a:t>
            </a:r>
            <a:br>
              <a:rPr lang="en-US" altLang="en-US" sz="3200" i="1" dirty="0">
                <a:solidFill>
                  <a:srgbClr val="FFFF00"/>
                </a:solidFill>
                <a:latin typeface="Arial" charset="0"/>
              </a:rPr>
            </a:br>
            <a:r>
              <a:rPr lang="en-US" altLang="en-US" sz="3200" i="1" dirty="0">
                <a:latin typeface="Arial" charset="0"/>
              </a:rPr>
              <a:t>December 18th, 2016 </a:t>
            </a:r>
            <a:br>
              <a:rPr lang="en-US" altLang="en-US" sz="3200" i="1" dirty="0">
                <a:latin typeface="Arial" charset="0"/>
              </a:rPr>
            </a:br>
            <a:br>
              <a:rPr lang="en-US" altLang="en-US" sz="3200" i="1" dirty="0">
                <a:latin typeface="Arial" charset="0"/>
              </a:rPr>
            </a:br>
            <a:endParaRPr lang="en-US" altLang="en-US" sz="3200" i="1" dirty="0">
              <a:solidFill>
                <a:srgbClr val="FF0000"/>
              </a:solidFill>
              <a:latin typeface="Arial" charset="0"/>
            </a:endParaRPr>
          </a:p>
        </p:txBody>
      </p:sp>
      <p:pic>
        <p:nvPicPr>
          <p:cNvPr id="6" name="Picture 5" descr="https://gnosticdevotions.files.wordpress.com/2011/12/advent-4.jpg"/>
          <p:cNvPicPr/>
          <p:nvPr/>
        </p:nvPicPr>
        <p:blipFill>
          <a:blip r:embed="rId4">
            <a:extLst>
              <a:ext uri="{28A0092B-C50C-407E-A947-70E740481C1C}">
                <a14:useLocalDpi xmlns:a14="http://schemas.microsoft.com/office/drawing/2010/main" val="0"/>
              </a:ext>
            </a:extLst>
          </a:blip>
          <a:srcRect/>
          <a:stretch>
            <a:fillRect/>
          </a:stretch>
        </p:blipFill>
        <p:spPr bwMode="auto">
          <a:xfrm>
            <a:off x="6553201" y="4572000"/>
            <a:ext cx="2590800" cy="2565400"/>
          </a:xfrm>
          <a:prstGeom prst="rect">
            <a:avLst/>
          </a:prstGeom>
          <a:noFill/>
          <a:ln>
            <a:noFill/>
          </a:ln>
        </p:spPr>
      </p:pic>
    </p:spTree>
    <p:extLst>
      <p:ext uri="{BB962C8B-B14F-4D97-AF65-F5344CB8AC3E}">
        <p14:creationId xmlns:p14="http://schemas.microsoft.com/office/powerpoint/2010/main" val="3541025514"/>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55" y="-228600"/>
            <a:ext cx="9377855" cy="7162800"/>
          </a:xfrm>
          <a:prstGeom prst="rect">
            <a:avLst/>
          </a:prstGeom>
        </p:spPr>
      </p:pic>
      <p:sp>
        <p:nvSpPr>
          <p:cNvPr id="20482" name="Rectangle 2"/>
          <p:cNvSpPr>
            <a:spLocks noGrp="1" noChangeArrowheads="1"/>
          </p:cNvSpPr>
          <p:nvPr>
            <p:ph type="ctrTitle"/>
          </p:nvPr>
        </p:nvSpPr>
        <p:spPr>
          <a:xfrm>
            <a:off x="924008" y="533400"/>
            <a:ext cx="7991392"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83 “Come, Thou Long-Expected Jesus”</a:t>
            </a: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2" y="1600200"/>
            <a:ext cx="9112079" cy="1752600"/>
          </a:xfrm>
        </p:spPr>
        <p:txBody>
          <a:bodyPr/>
          <a:lstStyle/>
          <a:p>
            <a:pPr algn="ctr"/>
            <a:r>
              <a:rPr lang="en-US" sz="4000" b="1" i="1" dirty="0"/>
              <a:t>Israel’s strength and consolation,</a:t>
            </a:r>
            <a:br>
              <a:rPr lang="en-US" sz="4000" b="1" i="1" dirty="0"/>
            </a:br>
            <a:r>
              <a:rPr lang="en-US" sz="4000" b="1" i="1" dirty="0"/>
              <a:t>hope of all the earth thou art;</a:t>
            </a:r>
            <a:br>
              <a:rPr lang="en-US" sz="4000" b="1" i="1" dirty="0"/>
            </a:br>
            <a:r>
              <a:rPr lang="en-US" sz="4000" b="1" i="1" dirty="0"/>
              <a:t>dear desire of every nation,</a:t>
            </a:r>
            <a:br>
              <a:rPr lang="en-US" sz="4000" b="1" i="1" dirty="0"/>
            </a:br>
            <a:r>
              <a:rPr lang="en-US" sz="4000" b="1" i="1" dirty="0"/>
              <a:t>joy of every longing heart.</a:t>
            </a:r>
            <a:br>
              <a:rPr lang="en-US" sz="4000" b="1" i="1" dirty="0"/>
            </a:br>
            <a:br>
              <a:rPr lang="en-US" sz="3800" b="1" i="1" dirty="0">
                <a:solidFill>
                  <a:srgbClr val="FFFF00"/>
                </a:solidFill>
              </a:rPr>
            </a:br>
            <a:br>
              <a:rPr lang="en-US" sz="3800" b="1" i="1" dirty="0">
                <a:solidFill>
                  <a:srgbClr val="FFFF00"/>
                </a:solidFill>
              </a:rPr>
            </a:br>
            <a:endParaRPr lang="en-US" sz="3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454986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55" y="-228600"/>
            <a:ext cx="9377855" cy="7162800"/>
          </a:xfrm>
          <a:prstGeom prst="rect">
            <a:avLst/>
          </a:prstGeom>
        </p:spPr>
      </p:pic>
      <p:sp>
        <p:nvSpPr>
          <p:cNvPr id="20482" name="Rectangle 2"/>
          <p:cNvSpPr>
            <a:spLocks noGrp="1" noChangeArrowheads="1"/>
          </p:cNvSpPr>
          <p:nvPr>
            <p:ph type="ctrTitle"/>
          </p:nvPr>
        </p:nvSpPr>
        <p:spPr>
          <a:xfrm>
            <a:off x="924008" y="533400"/>
            <a:ext cx="7991392"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83 “Come, Thou Long-Expected Jesus”</a:t>
            </a: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2" y="1600200"/>
            <a:ext cx="9112079" cy="1752600"/>
          </a:xfrm>
        </p:spPr>
        <p:txBody>
          <a:bodyPr/>
          <a:lstStyle/>
          <a:p>
            <a:pPr algn="ctr"/>
            <a:r>
              <a:rPr lang="en-US" sz="4000" b="1" i="1" dirty="0"/>
              <a:t>Born thy people to deliver,</a:t>
            </a:r>
            <a:br>
              <a:rPr lang="en-US" sz="4000" b="1" i="1" dirty="0"/>
            </a:br>
            <a:r>
              <a:rPr lang="en-US" sz="4000" b="1" i="1" dirty="0"/>
              <a:t>born a child and yet a king,</a:t>
            </a:r>
            <a:br>
              <a:rPr lang="en-US" sz="4000" b="1" i="1" dirty="0"/>
            </a:br>
            <a:r>
              <a:rPr lang="en-US" sz="4000" b="1" i="1" dirty="0"/>
              <a:t>born to reign in us forever,</a:t>
            </a:r>
            <a:br>
              <a:rPr lang="en-US" sz="4000" b="1" i="1" dirty="0"/>
            </a:br>
            <a:r>
              <a:rPr lang="en-US" sz="4000" b="1" i="1" dirty="0"/>
              <a:t>now thy gracious kingdom bring.</a:t>
            </a:r>
            <a:br>
              <a:rPr lang="en-US" sz="4000" b="1" i="1" dirty="0"/>
            </a:br>
            <a:br>
              <a:rPr lang="en-US" sz="3800" b="1" i="1" dirty="0">
                <a:solidFill>
                  <a:srgbClr val="FFFF00"/>
                </a:solidFill>
              </a:rPr>
            </a:br>
            <a:br>
              <a:rPr lang="en-US" sz="3800" b="1" i="1" dirty="0">
                <a:solidFill>
                  <a:srgbClr val="FFFF00"/>
                </a:solidFill>
              </a:rPr>
            </a:br>
            <a:endParaRPr lang="en-US" sz="3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654994"/>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55" y="-228600"/>
            <a:ext cx="9377855" cy="7162800"/>
          </a:xfrm>
          <a:prstGeom prst="rect">
            <a:avLst/>
          </a:prstGeom>
        </p:spPr>
      </p:pic>
      <p:sp>
        <p:nvSpPr>
          <p:cNvPr id="20482" name="Rectangle 2"/>
          <p:cNvSpPr>
            <a:spLocks noGrp="1" noChangeArrowheads="1"/>
          </p:cNvSpPr>
          <p:nvPr>
            <p:ph type="ctrTitle"/>
          </p:nvPr>
        </p:nvSpPr>
        <p:spPr>
          <a:xfrm>
            <a:off x="924008" y="533400"/>
            <a:ext cx="7991392"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83 “Come, Thou Long-Expected Jesus”</a:t>
            </a: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2" y="1600200"/>
            <a:ext cx="9112079" cy="1752600"/>
          </a:xfrm>
        </p:spPr>
        <p:txBody>
          <a:bodyPr/>
          <a:lstStyle/>
          <a:p>
            <a:pPr algn="ctr"/>
            <a:r>
              <a:rPr lang="en-US" sz="4000" b="1" i="1" dirty="0"/>
              <a:t>By thine own eternal Spirit</a:t>
            </a:r>
            <a:br>
              <a:rPr lang="en-US" sz="4000" b="1" i="1" dirty="0"/>
            </a:br>
            <a:r>
              <a:rPr lang="en-US" sz="4000" b="1" i="1" dirty="0"/>
              <a:t>rule in all our hearts alone;</a:t>
            </a:r>
            <a:br>
              <a:rPr lang="en-US" sz="4000" b="1" i="1" dirty="0"/>
            </a:br>
            <a:r>
              <a:rPr lang="en-US" sz="4000" b="1" i="1" dirty="0"/>
              <a:t>by thine all-sufficient merit</a:t>
            </a:r>
            <a:br>
              <a:rPr lang="en-US" sz="4000" b="1" i="1" dirty="0"/>
            </a:br>
            <a:r>
              <a:rPr lang="en-US" sz="4000" b="1" i="1" dirty="0"/>
              <a:t>raise us to thy glorious throne.</a:t>
            </a:r>
            <a:br>
              <a:rPr lang="en-US" sz="4000" b="1" i="1" dirty="0"/>
            </a:br>
            <a:br>
              <a:rPr lang="en-US" sz="4000" b="1" i="1" dirty="0"/>
            </a:br>
            <a:br>
              <a:rPr lang="en-US" sz="3800" b="1" i="1" dirty="0">
                <a:solidFill>
                  <a:srgbClr val="FFFF00"/>
                </a:solidFill>
              </a:rPr>
            </a:br>
            <a:br>
              <a:rPr lang="en-US" sz="3800" b="1" i="1" dirty="0">
                <a:solidFill>
                  <a:srgbClr val="FFFF00"/>
                </a:solidFill>
              </a:rPr>
            </a:br>
            <a:endParaRPr lang="en-US" sz="3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8184058"/>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762000" y="511175"/>
            <a:ext cx="7420768"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2000" b="0" i="1" dirty="0"/>
            </a:br>
            <a:r>
              <a:rPr lang="en-US" sz="2200" i="1" dirty="0">
                <a:effectLst>
                  <a:outerShdw blurRad="38100" dist="38100" dir="2700000" algn="tl">
                    <a:srgbClr val="000000">
                      <a:alpha val="43137"/>
                    </a:srgbClr>
                  </a:outerShdw>
                </a:effectLst>
                <a:latin typeface="+mn-lt"/>
              </a:rPr>
              <a:t>In Jesus Christ our Lord, the grace of God has appeared, bringing new hope and salvation to humankind.  Let us therefore, with confidence and joy, come before God with a contrite spirit and confessing our sins before God and our neighbors. </a:t>
            </a:r>
            <a:br>
              <a:rPr lang="en-US" dirty="0">
                <a:effectLst/>
              </a:rPr>
            </a:br>
            <a:r>
              <a:rPr lang="en-US" sz="2400" b="0" i="1" dirty="0">
                <a:effectLst>
                  <a:outerShdw blurRad="38100" dist="38100" dir="2700000" algn="tl">
                    <a:srgbClr val="000000">
                      <a:alpha val="43137"/>
                    </a:srgbClr>
                  </a:outerShdw>
                </a:effectLst>
                <a:latin typeface="+mn-lt"/>
              </a:rPr>
              <a:t> </a:t>
            </a:r>
            <a:br>
              <a:rPr lang="en-US" sz="2400" b="0" dirty="0">
                <a:effectLst/>
                <a:latin typeface="+mn-lt"/>
              </a:rPr>
            </a:br>
            <a:br>
              <a:rPr lang="en-US" sz="2400" b="0" dirty="0">
                <a:effectLst/>
                <a:latin typeface="+mn-lt"/>
              </a:rPr>
            </a:br>
            <a:r>
              <a:rPr lang="en-US" sz="2400" b="0" i="1" dirty="0">
                <a:effectLst>
                  <a:outerShdw blurRad="38100" dist="38100" dir="2700000" algn="tl">
                    <a:srgbClr val="000000">
                      <a:alpha val="43137"/>
                    </a:srgbClr>
                  </a:outerShdw>
                </a:effectLst>
                <a:latin typeface="+mn-lt"/>
              </a:rPr>
              <a:t> </a:t>
            </a:r>
            <a:br>
              <a:rPr lang="en-US" sz="2400" b="0" dirty="0">
                <a:effectLst/>
                <a:latin typeface="+mn-lt"/>
              </a:rPr>
            </a:br>
            <a:r>
              <a:rPr lang="en-US" sz="2400" b="0" i="1" dirty="0">
                <a:effectLst>
                  <a:outerShdw blurRad="38100" dist="38100" dir="2700000" algn="tl">
                    <a:srgbClr val="000000">
                      <a:alpha val="43137"/>
                    </a:srgbClr>
                  </a:outerShdw>
                </a:effectLst>
                <a:latin typeface="+mn-lt"/>
                <a:cs typeface="Arial" panose="020B0604020202020204" pitchFamily="34" charset="0"/>
              </a:rPr>
              <a:t> </a:t>
            </a:r>
            <a:br>
              <a:rPr lang="en-US" sz="2400" b="0" dirty="0">
                <a:effectLst/>
                <a:latin typeface="+mn-lt"/>
              </a:rPr>
            </a:br>
            <a:r>
              <a:rPr lang="en-US" sz="2400" b="0" dirty="0">
                <a:effectLst/>
                <a:latin typeface="+mn-lt"/>
              </a:rPr>
              <a:t> </a:t>
            </a:r>
            <a:br>
              <a:rPr lang="en-US" sz="2400" b="0" dirty="0">
                <a:effectLst/>
                <a:latin typeface="+mn-lt"/>
              </a:rPr>
            </a:br>
            <a:br>
              <a:rPr lang="en-US" sz="2400" b="0" dirty="0">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81000" y="319216"/>
            <a:ext cx="78486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400" b="0" i="1" dirty="0"/>
              <a:t>(in unison)</a:t>
            </a:r>
            <a:br>
              <a:rPr lang="en-US" altLang="en-US" sz="3600" b="0" i="1" dirty="0"/>
            </a:br>
            <a:r>
              <a:rPr lang="en-US" sz="2800" i="1" dirty="0">
                <a:solidFill>
                  <a:srgbClr val="00FFFF"/>
                </a:solidFill>
                <a:effectLst>
                  <a:outerShdw blurRad="38100" dist="38100" dir="2700000" algn="tl">
                    <a:srgbClr val="000000">
                      <a:alpha val="43137"/>
                    </a:srgbClr>
                  </a:outerShdw>
                </a:effectLst>
                <a:latin typeface="+mn-lt"/>
              </a:rPr>
              <a:t>Great and glorious God, through Jesus Christ our Savior you have shown us that the blessed age of grace has appeared and the hopeful time of salvation has come.  Yet we cling to the glories of the present age – worldly passions and impious pursuits, self-indulgent, crooked, and ungodly ways.  Redeem us from evil and cleanse us from our sins, though Christ, who gave himself for us, so that we might be your people, holy and whole.  Amen.</a:t>
            </a:r>
            <a:br>
              <a:rPr lang="en-US" sz="2400" i="1" dirty="0">
                <a:solidFill>
                  <a:srgbClr val="00FFFF"/>
                </a:solidFill>
                <a:effectLst/>
                <a:latin typeface="+mn-lt"/>
              </a:rPr>
            </a:br>
            <a:r>
              <a:rPr lang="en-US" sz="2400" i="1" dirty="0">
                <a:solidFill>
                  <a:srgbClr val="00FFFF"/>
                </a:solidFill>
                <a:effectLst>
                  <a:outerShdw blurRad="38100" dist="38100" dir="2700000" algn="tl">
                    <a:srgbClr val="000000">
                      <a:alpha val="43137"/>
                    </a:srgbClr>
                  </a:outerShdw>
                </a:effectLst>
                <a:latin typeface="+mn-lt"/>
              </a:rPr>
              <a:t> </a:t>
            </a:r>
            <a:br>
              <a:rPr lang="en-US" sz="2400" i="1" dirty="0">
                <a:effectLst>
                  <a:outerShdw blurRad="38100" dist="38100" dir="2700000" algn="tl">
                    <a:srgbClr val="000000">
                      <a:alpha val="43137"/>
                    </a:srgbClr>
                  </a:outerShdw>
                </a:effectLst>
                <a:latin typeface="+mn-lt"/>
              </a:rPr>
            </a:br>
            <a:br>
              <a:rPr lang="en-US" sz="2400" i="1" dirty="0">
                <a:solidFill>
                  <a:srgbClr val="4AE8E8"/>
                </a:solidFill>
                <a:effectLst>
                  <a:outerShdw blurRad="38100" dist="38100" dir="2700000" algn="tl">
                    <a:srgbClr val="000000">
                      <a:alpha val="43137"/>
                    </a:srgbClr>
                  </a:outerShdw>
                </a:effectLst>
                <a:latin typeface="+mn-lt"/>
              </a:rPr>
            </a:br>
            <a:br>
              <a:rPr lang="en-US" sz="2400" i="1" dirty="0">
                <a:solidFill>
                  <a:srgbClr val="00FFFF"/>
                </a:solidFill>
                <a:effectLst>
                  <a:outerShdw blurRad="38100" dist="38100" dir="2700000" algn="tl">
                    <a:srgbClr val="000000">
                      <a:alpha val="43137"/>
                    </a:srgbClr>
                  </a:outerShdw>
                </a:effectLst>
                <a:latin typeface="+mn-lt"/>
              </a:rPr>
            </a:br>
            <a:br>
              <a:rPr lang="en-US" sz="2400" i="1" dirty="0">
                <a:solidFill>
                  <a:srgbClr val="00FFFF"/>
                </a:solidFill>
                <a:effectLst>
                  <a:outerShdw blurRad="38100" dist="38100" dir="2700000" algn="tl">
                    <a:srgbClr val="000000">
                      <a:alpha val="43137"/>
                    </a:srgbClr>
                  </a:outerShdw>
                </a:effectLst>
                <a:latin typeface="+mn-lt"/>
              </a:rPr>
            </a:br>
            <a:endParaRPr lang="en-US" altLang="en-US" sz="2400" i="1" dirty="0">
              <a:solidFill>
                <a:srgbClr val="00FFFF"/>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08437962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457200" y="308919"/>
            <a:ext cx="81534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a:t>
            </a:r>
            <a:br>
              <a:rPr lang="en-US" altLang="en-US" sz="3600" b="0" i="1" dirty="0"/>
            </a:b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Friends, we are created by God because God loved us.  Yet we’ve fallen short of God’s expectation and glory.  Nevertheless, God is willing to forgive our human weaknesses and personal prides through the saving grace and the work of our Lord Jesus Christ.  </a:t>
            </a:r>
            <a:b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is the Good News that would sustain us not only during this season of Advent but for all the days ahead, until Christ comes to us once again.  </a:t>
            </a:r>
            <a:b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 be to God, Amen.   </a:t>
            </a:r>
            <a:br>
              <a:rPr lang="en-US" sz="2600" dirty="0">
                <a:solidFill>
                  <a:srgbClr val="FFFF00"/>
                </a:solidFill>
                <a:effectLst/>
                <a:latin typeface="+mn-lt"/>
              </a:rPr>
            </a:br>
            <a:endParaRPr lang="en-US" altLang="en-US" sz="2600" b="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798302501"/>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35811</TotalTime>
  <Words>509</Words>
  <Application>Microsoft Office PowerPoint</Application>
  <PresentationFormat>On-screen Show (4:3)</PresentationFormat>
  <Paragraphs>128</Paragraphs>
  <Slides>37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Black</vt:lpstr>
      <vt:lpstr>Calibri</vt:lpstr>
      <vt:lpstr>Helvetica</vt:lpstr>
      <vt:lpstr>Lora</vt:lpstr>
      <vt:lpstr>Times New Roman</vt:lpstr>
      <vt:lpstr>Wingdings</vt:lpstr>
      <vt:lpstr>Glass Layers</vt:lpstr>
      <vt:lpstr>Homecrest Presbyterian Church Worship of the Lord’s Day 4th Sunday in Advent December 18th, 2016   </vt:lpstr>
      <vt:lpstr>Gathering Around the WORD Lighting of the 4th Advent Candle / Call to Worship</vt:lpstr>
      <vt:lpstr>Gathering Hymn # 83 “Come, Thou Long-Expected Jesus”</vt:lpstr>
      <vt:lpstr>Gathering Hymn # 83 “Come, Thou Long-Expected Jesus”</vt:lpstr>
      <vt:lpstr>Gathering Hymn # 83 “Come, Thou Long-Expected Jesus”</vt:lpstr>
      <vt:lpstr>Gathering Hymn # 83 “Come, Thou Long-Expected Jesus”</vt:lpstr>
      <vt:lpstr>Gathering Around the WORD Call to Confession  In Jesus Christ our Lord, the grace of God has appeared, bringing new hope and salvation to humankind.  Let us therefore, with confidence and joy, come before God with a contrite spirit and confessing our sins before God and our neighbors.            </vt:lpstr>
      <vt:lpstr>Gathering Around the WORD Prayer of Confession (in unison) Great and glorious God, through Jesus Christ our Savior you have shown us that the blessed age of grace has appeared and the hopeful time of salvation has come.  Yet we cling to the glories of the present age – worldly passions and impious pursuits, self-indulgent, crooked, and ungodly ways.  Redeem us from evil and cleanse us from our sins, though Christ, who gave himself for us, so that we might be your people, holy and whole.  Amen.      </vt:lpstr>
      <vt:lpstr>Gathering Around the WORD Declaration of Forgiveness Friends, we are created by God because God loved us.  Yet we’ve fallen short of God’s expectation and glory.  Nevertheless, God is willing to forgive our human weaknesses and personal prides through the saving grace and the work of our Lord Jesus Christ.     This is the Good News that would sustain us not only during this season of Advent but for all the days ahead, until Christ comes to us once again.   Thanks be to God, Amen.    </vt:lpstr>
      <vt:lpstr>Gathering Around the WORD Gloria Patri</vt:lpstr>
      <vt:lpstr>Gathering Around the WORD Passing of the Peace of Christ</vt:lpstr>
      <vt:lpstr>Proclaiming the WORD Message to the Youth/ Prayer of Illumination</vt:lpstr>
      <vt:lpstr>Proclaiming the WORD Scripture Reading (Isaiah 7:10-16)</vt:lpstr>
      <vt:lpstr>Proclaiming the WORD Scripture Reading (Isaiah 7:10-16)</vt:lpstr>
      <vt:lpstr>Proclaiming the WORD Scripture Reading (Matthew 1:18-25)</vt:lpstr>
      <vt:lpstr>Proclaiming the WORD Scripture Reading (Matthew 1:18-25)</vt:lpstr>
      <vt:lpstr>PowerPoint Presentation</vt:lpstr>
      <vt:lpstr>PowerPoint Presentation</vt:lpstr>
      <vt:lpstr>PowerPoint Presentation</vt:lpstr>
      <vt:lpstr>Responding Hymn # 110 “Love Has Come”</vt:lpstr>
      <vt:lpstr>Responding Hymn # 110 “Love Has Come”</vt:lpstr>
      <vt:lpstr>Responding Hymn # 110 “Love Has 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Hymn # 159 “O Sing a Song of Bethlehem”</vt:lpstr>
      <vt:lpstr>Sending Hymn # 159 “O Sing a Song of Bethlehem”</vt:lpstr>
      <vt:lpstr>Sending Hymn # 159 “O Sing a Song of Bethlehem”</vt:lpstr>
      <vt:lpstr>Sending Hymn # 159 “O Sing a Song of Bethlehem”</vt:lpstr>
      <vt:lpstr>Bearing and Following  the WORD into the World The Charge and Benediction </vt:lpstr>
      <vt:lpstr>Bearing and Following  the WORD into the World Benediction Response </vt:lpstr>
      <vt:lpstr>Homecrest Presbyterian Church Worship of the Lord’s Day 4th Sunday in Advent December 18th, 2016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1080</cp:revision>
  <cp:lastPrinted>2016-01-30T20:52:10Z</cp:lastPrinted>
  <dcterms:created xsi:type="dcterms:W3CDTF">1601-01-01T00:00:00Z</dcterms:created>
  <dcterms:modified xsi:type="dcterms:W3CDTF">2016-12-16T03:16:38Z</dcterms:modified>
</cp:coreProperties>
</file>