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8"/>
  </p:notesMasterIdLst>
  <p:handoutMasterIdLst>
    <p:handoutMasterId r:id="rId39"/>
  </p:handoutMasterIdLst>
  <p:sldIdLst>
    <p:sldId id="1316" r:id="rId2"/>
    <p:sldId id="293" r:id="rId3"/>
    <p:sldId id="265" r:id="rId4"/>
    <p:sldId id="1686" r:id="rId5"/>
    <p:sldId id="1687" r:id="rId6"/>
    <p:sldId id="805" r:id="rId7"/>
    <p:sldId id="1039" r:id="rId8"/>
    <p:sldId id="1441" r:id="rId9"/>
    <p:sldId id="696" r:id="rId10"/>
    <p:sldId id="806" r:id="rId11"/>
    <p:sldId id="1593" r:id="rId12"/>
    <p:sldId id="1689" r:id="rId13"/>
    <p:sldId id="1660" r:id="rId14"/>
    <p:sldId id="1662" r:id="rId15"/>
    <p:sldId id="1688" r:id="rId16"/>
    <p:sldId id="1408" r:id="rId17"/>
    <p:sldId id="905" r:id="rId18"/>
    <p:sldId id="1691" r:id="rId19"/>
    <p:sldId id="1692" r:id="rId20"/>
    <p:sldId id="1693" r:id="rId21"/>
    <p:sldId id="1690" r:id="rId22"/>
    <p:sldId id="1667" r:id="rId23"/>
    <p:sldId id="1694" r:id="rId24"/>
    <p:sldId id="1695" r:id="rId25"/>
    <p:sldId id="1519" r:id="rId26"/>
    <p:sldId id="1548" r:id="rId27"/>
    <p:sldId id="1650" r:id="rId28"/>
    <p:sldId id="975" r:id="rId29"/>
    <p:sldId id="818" r:id="rId30"/>
    <p:sldId id="819" r:id="rId31"/>
    <p:sldId id="1685" r:id="rId32"/>
    <p:sldId id="1696" r:id="rId33"/>
    <p:sldId id="1697" r:id="rId34"/>
    <p:sldId id="284" r:id="rId35"/>
    <p:sldId id="1642" r:id="rId36"/>
    <p:sldId id="1698" r:id="rId3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FF"/>
    <a:srgbClr val="FF0066"/>
    <a:srgbClr val="0664BA"/>
    <a:srgbClr val="000000"/>
    <a:srgbClr val="FFFF00"/>
    <a:srgbClr val="FF3300"/>
    <a:srgbClr val="4AE8E8"/>
    <a:srgbClr val="CC00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39" autoAdjust="0"/>
    <p:restoredTop sz="94664" autoAdjust="0"/>
  </p:normalViewPr>
  <p:slideViewPr>
    <p:cSldViewPr>
      <p:cViewPr varScale="1">
        <p:scale>
          <a:sx n="78" d="100"/>
          <a:sy n="78" d="100"/>
        </p:scale>
        <p:origin x="1182" y="54"/>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18612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67080E-F0AD-49CB-B572-D06DB3151280}" type="slidenum">
              <a:rPr lang="en-US" altLang="en-US" smtClean="0"/>
              <a:pPr/>
              <a:t>7</a:t>
            </a:fld>
            <a:endParaRPr lang="en-US" altLang="en-US"/>
          </a:p>
        </p:txBody>
      </p:sp>
    </p:spTree>
    <p:extLst>
      <p:ext uri="{BB962C8B-B14F-4D97-AF65-F5344CB8AC3E}">
        <p14:creationId xmlns:p14="http://schemas.microsoft.com/office/powerpoint/2010/main" val="3526030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36</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21314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NUL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0" y="2447841"/>
            <a:ext cx="10019270" cy="4943559"/>
          </a:xfrm>
          <a:prstGeom prst="rect">
            <a:avLst/>
          </a:prstGeom>
        </p:spPr>
      </p:pic>
      <p:sp>
        <p:nvSpPr>
          <p:cNvPr id="4098" name="Rectangle 2"/>
          <p:cNvSpPr>
            <a:spLocks noGrp="1" noChangeArrowheads="1"/>
          </p:cNvSpPr>
          <p:nvPr>
            <p:ph type="ctrTitle"/>
          </p:nvPr>
        </p:nvSpPr>
        <p:spPr>
          <a:xfrm>
            <a:off x="838200" y="939145"/>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solidFill>
                  <a:srgbClr val="4AE8E8"/>
                </a:solidFill>
                <a:latin typeface="Arial" charset="0"/>
              </a:rPr>
              <a:t>3</a:t>
            </a:r>
            <a:r>
              <a:rPr lang="en-US" altLang="en-US" sz="3200" i="1" baseline="30000" dirty="0">
                <a:solidFill>
                  <a:srgbClr val="4AE8E8"/>
                </a:solidFill>
                <a:latin typeface="Arial" charset="0"/>
              </a:rPr>
              <a:t>rd</a:t>
            </a:r>
            <a:r>
              <a:rPr lang="en-US" altLang="en-US" sz="3200" i="1" dirty="0">
                <a:solidFill>
                  <a:srgbClr val="4AE8E8"/>
                </a:solidFill>
                <a:latin typeface="Arial" charset="0"/>
              </a:rPr>
              <a:t> Sunday in Advent</a:t>
            </a:r>
            <a:br>
              <a:rPr lang="en-US" altLang="en-US" sz="3200" i="1" dirty="0">
                <a:solidFill>
                  <a:srgbClr val="FFFF00"/>
                </a:solidFill>
                <a:latin typeface="Arial" charset="0"/>
              </a:rPr>
            </a:br>
            <a:r>
              <a:rPr lang="en-US" altLang="en-US" sz="3200" i="1" dirty="0">
                <a:latin typeface="Arial" charset="0"/>
              </a:rPr>
              <a:t>December 11th,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5" name="Picture 4" descr="Image result for advent 3 candles"/>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724400"/>
            <a:ext cx="2362200" cy="2411095"/>
          </a:xfrm>
          <a:prstGeom prst="rect">
            <a:avLst/>
          </a:prstGeom>
          <a:noFill/>
          <a:ln>
            <a:noFill/>
          </a:ln>
        </p:spPr>
      </p:pic>
    </p:spTree>
    <p:extLst>
      <p:ext uri="{BB962C8B-B14F-4D97-AF65-F5344CB8AC3E}">
        <p14:creationId xmlns:p14="http://schemas.microsoft.com/office/powerpoint/2010/main" val="1347514418"/>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0143968" cy="7315200"/>
          </a:xfrm>
          <a:prstGeom prst="rect">
            <a:avLst/>
          </a:prstGeom>
        </p:spPr>
      </p:pic>
      <p:sp>
        <p:nvSpPr>
          <p:cNvPr id="755714" name="Rectangle 2"/>
          <p:cNvSpPr>
            <a:spLocks noGrp="1" noChangeArrowheads="1"/>
          </p:cNvSpPr>
          <p:nvPr>
            <p:ph type="ctrTitle"/>
          </p:nvPr>
        </p:nvSpPr>
        <p:spPr>
          <a:xfrm>
            <a:off x="762000" y="2408238"/>
            <a:ext cx="7772400" cy="1066800"/>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Passing of the Peace of Christ</a:t>
            </a:r>
            <a:endParaRPr lang="en-US" altLang="en-US" sz="2000" b="0" i="1" dirty="0">
              <a:latin typeface="+mn-lt"/>
            </a:endParaRP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6" name="Rectangle 2"/>
          <p:cNvSpPr txBox="1">
            <a:spLocks noChangeArrowheads="1"/>
          </p:cNvSpPr>
          <p:nvPr/>
        </p:nvSpPr>
        <p:spPr bwMode="auto">
          <a:xfrm>
            <a:off x="733168" y="34671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sz="2000" i="1" kern="0" dirty="0">
                <a:solidFill>
                  <a:srgbClr val="FF0000"/>
                </a:solidFill>
                <a:effectLst>
                  <a:outerShdw blurRad="38100" dist="38100" dir="2700000" algn="tl">
                    <a:srgbClr val="000000">
                      <a:alpha val="43137"/>
                    </a:srgbClr>
                  </a:outerShdw>
                </a:effectLst>
                <a:latin typeface="+mn-lt"/>
              </a:rPr>
              <a:t>Jesus said, “Peace I leave with you; my peace I give to you. I do not give to you as the world gives. Do not let your hearts be troubled, and do not let them be afraid.”  (John 14:27)</a:t>
            </a:r>
            <a:endParaRPr lang="en-US" altLang="en-US" sz="2000" b="0" i="1" kern="0" dirty="0">
              <a:solidFill>
                <a:srgbClr val="FF00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1142099"/>
            <a:ext cx="6934200" cy="1431925"/>
          </a:xfrm>
        </p:spPr>
        <p:txBody>
          <a:bodyPr/>
          <a:lstStyle/>
          <a:p>
            <a:r>
              <a:rPr lang="en-US" altLang="en-US" sz="3600" b="0" i="1" u="sng" dirty="0">
                <a:solidFill>
                  <a:srgbClr val="FF00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b="0" i="1" dirty="0">
                <a:solidFill>
                  <a:srgbClr val="4AE8E8"/>
                </a:solidFill>
              </a:rPr>
              <a:t>Message to the Youth/</a:t>
            </a:r>
            <a:br>
              <a:rPr lang="en-US" altLang="en-US" sz="3200" b="0" i="1" dirty="0">
                <a:solidFill>
                  <a:srgbClr val="4AE8E8"/>
                </a:solidFill>
              </a:rPr>
            </a:br>
            <a:r>
              <a:rPr lang="en-US" altLang="en-US" sz="3200" b="0" i="1" dirty="0">
                <a:solidFill>
                  <a:srgbClr val="4AE8E8"/>
                </a:solidFill>
              </a:rPr>
              <a:t>Prayer of Illumination</a:t>
            </a:r>
          </a:p>
        </p:txBody>
      </p:sp>
      <p:sp>
        <p:nvSpPr>
          <p:cNvPr id="2867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Responsive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(Matthew 11:2-11)</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86264" y="1295400"/>
            <a:ext cx="8419071" cy="4401205"/>
          </a:xfrm>
          <a:prstGeom prst="rect">
            <a:avLst/>
          </a:prstGeom>
        </p:spPr>
        <p:txBody>
          <a:bodyPr wrap="square">
            <a:spAutoFit/>
          </a:bodyPr>
          <a:lstStyle/>
          <a:p>
            <a:r>
              <a:rPr lang="en-US" sz="2800" i="1" baseline="30000" dirty="0"/>
              <a:t>	</a:t>
            </a:r>
            <a:r>
              <a:rPr lang="en-US" sz="2800" b="1" i="1" baseline="30000" dirty="0">
                <a:effectLst>
                  <a:outerShdw blurRad="38100" dist="38100" dir="2700000" algn="tl">
                    <a:srgbClr val="000000">
                      <a:alpha val="43137"/>
                    </a:srgbClr>
                  </a:outerShdw>
                </a:effectLst>
              </a:rPr>
              <a:t>2</a:t>
            </a:r>
            <a:r>
              <a:rPr lang="en-US" sz="2800" b="1" i="1" dirty="0">
                <a:effectLst>
                  <a:outerShdw blurRad="38100" dist="38100" dir="2700000" algn="tl">
                    <a:srgbClr val="000000">
                      <a:alpha val="43137"/>
                    </a:srgbClr>
                  </a:outerShdw>
                </a:effectLst>
              </a:rPr>
              <a:t>When John heard in prison what the Messiah was doing, he sent word by his disciples </a:t>
            </a:r>
            <a:r>
              <a:rPr lang="en-US" sz="2800" b="1" i="1" baseline="30000" dirty="0">
                <a:effectLst>
                  <a:outerShdw blurRad="38100" dist="38100" dir="2700000" algn="tl">
                    <a:srgbClr val="000000">
                      <a:alpha val="43137"/>
                    </a:srgbClr>
                  </a:outerShdw>
                </a:effectLst>
              </a:rPr>
              <a:t>3</a:t>
            </a:r>
            <a:r>
              <a:rPr lang="en-US" sz="2800" b="1" i="1" dirty="0">
                <a:effectLst>
                  <a:outerShdw blurRad="38100" dist="38100" dir="2700000" algn="tl">
                    <a:srgbClr val="000000">
                      <a:alpha val="43137"/>
                    </a:srgbClr>
                  </a:outerShdw>
                </a:effectLst>
              </a:rPr>
              <a:t>and said to him, “Are you the one who is to come, or are we to wait for another?” </a:t>
            </a:r>
            <a:r>
              <a:rPr lang="en-US" sz="2800" b="1" i="1" baseline="30000" dirty="0">
                <a:effectLst>
                  <a:outerShdw blurRad="38100" dist="38100" dir="2700000" algn="tl">
                    <a:srgbClr val="000000">
                      <a:alpha val="43137"/>
                    </a:srgbClr>
                  </a:outerShdw>
                </a:effectLst>
              </a:rPr>
              <a:t>4</a:t>
            </a:r>
            <a:r>
              <a:rPr lang="en-US" sz="2800" b="1" i="1" dirty="0">
                <a:effectLst>
                  <a:outerShdw blurRad="38100" dist="38100" dir="2700000" algn="tl">
                    <a:srgbClr val="000000">
                      <a:alpha val="43137"/>
                    </a:srgbClr>
                  </a:outerShdw>
                </a:effectLst>
              </a:rPr>
              <a:t>Jesus answered them, “Go and tell John what you hear and see: </a:t>
            </a:r>
            <a:r>
              <a:rPr lang="en-US" sz="2800" b="1" i="1" baseline="30000" dirty="0">
                <a:effectLst>
                  <a:outerShdw blurRad="38100" dist="38100" dir="2700000" algn="tl">
                    <a:srgbClr val="000000">
                      <a:alpha val="43137"/>
                    </a:srgbClr>
                  </a:outerShdw>
                </a:effectLst>
              </a:rPr>
              <a:t>5</a:t>
            </a:r>
            <a:r>
              <a:rPr lang="en-US" sz="2800" b="1" i="1" dirty="0">
                <a:effectLst>
                  <a:outerShdw blurRad="38100" dist="38100" dir="2700000" algn="tl">
                    <a:srgbClr val="000000">
                      <a:alpha val="43137"/>
                    </a:srgbClr>
                  </a:outerShdw>
                </a:effectLst>
              </a:rPr>
              <a:t>the blind receive their sight, the lame walk, the lepers are cleansed, the deaf hear, the dead are raised, and the poor have good news brought to them. </a:t>
            </a:r>
            <a:r>
              <a:rPr lang="en-US" sz="2800" b="1" i="1" baseline="30000" dirty="0">
                <a:effectLst>
                  <a:outerShdw blurRad="38100" dist="38100" dir="2700000" algn="tl">
                    <a:srgbClr val="000000">
                      <a:alpha val="43137"/>
                    </a:srgbClr>
                  </a:outerShdw>
                </a:effectLst>
              </a:rPr>
              <a:t>6</a:t>
            </a:r>
            <a:r>
              <a:rPr lang="en-US" sz="2800" b="1" i="1" dirty="0">
                <a:effectLst>
                  <a:outerShdw blurRad="38100" dist="38100" dir="2700000" algn="tl">
                    <a:srgbClr val="000000">
                      <a:alpha val="43137"/>
                    </a:srgbClr>
                  </a:outerShdw>
                </a:effectLst>
              </a:rPr>
              <a:t>And blessed is anyone who takes no offense at me</a:t>
            </a:r>
            <a:r>
              <a:rPr lang="en-US" sz="2800" i="1" dirty="0"/>
              <a:t>.”</a:t>
            </a: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5244447"/>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Responsive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(Matthew 11:2-11)</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152400" y="1145599"/>
            <a:ext cx="8896350" cy="5693866"/>
          </a:xfrm>
          <a:prstGeom prst="rect">
            <a:avLst/>
          </a:prstGeom>
        </p:spPr>
        <p:txBody>
          <a:bodyPr wrap="square">
            <a:spAutoFit/>
          </a:bodyPr>
          <a:lstStyle/>
          <a:p>
            <a:r>
              <a:rPr lang="en-US" sz="2800" i="1" baseline="30000" dirty="0"/>
              <a:t>	</a:t>
            </a:r>
            <a:r>
              <a:rPr lang="en-US" sz="2700" b="1" i="1" baseline="30000" dirty="0">
                <a:effectLst>
                  <a:outerShdw blurRad="38100" dist="38100" dir="2700000" algn="tl">
                    <a:srgbClr val="000000">
                      <a:alpha val="43137"/>
                    </a:srgbClr>
                  </a:outerShdw>
                </a:effectLst>
              </a:rPr>
              <a:t>7</a:t>
            </a:r>
            <a:r>
              <a:rPr lang="en-US" sz="2700" b="1" i="1" dirty="0">
                <a:effectLst>
                  <a:outerShdw blurRad="38100" dist="38100" dir="2700000" algn="tl">
                    <a:srgbClr val="000000">
                      <a:alpha val="43137"/>
                    </a:srgbClr>
                  </a:outerShdw>
                </a:effectLst>
              </a:rPr>
              <a:t>As they went away, Jesus began to speak to the crowds about John: “What did you go out into the wilderness to look at? A reed shaken by the wind? </a:t>
            </a:r>
            <a:r>
              <a:rPr lang="en-US" sz="2700" b="1" i="1" baseline="30000" dirty="0">
                <a:effectLst>
                  <a:outerShdw blurRad="38100" dist="38100" dir="2700000" algn="tl">
                    <a:srgbClr val="000000">
                      <a:alpha val="43137"/>
                    </a:srgbClr>
                  </a:outerShdw>
                </a:effectLst>
              </a:rPr>
              <a:t>8</a:t>
            </a:r>
            <a:r>
              <a:rPr lang="en-US" sz="2700" b="1" i="1" dirty="0">
                <a:effectLst>
                  <a:outerShdw blurRad="38100" dist="38100" dir="2700000" algn="tl">
                    <a:srgbClr val="000000">
                      <a:alpha val="43137"/>
                    </a:srgbClr>
                  </a:outerShdw>
                </a:effectLst>
              </a:rPr>
              <a:t>What then did you go out to see? Someone dressed in soft robes? Look, those who wear soft robes are in royal palaces. </a:t>
            </a:r>
            <a:r>
              <a:rPr lang="en-US" sz="2700" b="1" i="1" baseline="30000" dirty="0">
                <a:effectLst>
                  <a:outerShdw blurRad="38100" dist="38100" dir="2700000" algn="tl">
                    <a:srgbClr val="000000">
                      <a:alpha val="43137"/>
                    </a:srgbClr>
                  </a:outerShdw>
                </a:effectLst>
              </a:rPr>
              <a:t>9</a:t>
            </a:r>
            <a:r>
              <a:rPr lang="en-US" sz="2700" b="1" i="1" dirty="0">
                <a:effectLst>
                  <a:outerShdw blurRad="38100" dist="38100" dir="2700000" algn="tl">
                    <a:srgbClr val="000000">
                      <a:alpha val="43137"/>
                    </a:srgbClr>
                  </a:outerShdw>
                </a:effectLst>
              </a:rPr>
              <a:t>What then did you go out to see? A prophet? Yes, I tell you, and more than a prophet. </a:t>
            </a:r>
            <a:r>
              <a:rPr lang="en-US" sz="2700" b="1" i="1" baseline="30000" dirty="0">
                <a:effectLst>
                  <a:outerShdw blurRad="38100" dist="38100" dir="2700000" algn="tl">
                    <a:srgbClr val="000000">
                      <a:alpha val="43137"/>
                    </a:srgbClr>
                  </a:outerShdw>
                </a:effectLst>
              </a:rPr>
              <a:t>10</a:t>
            </a:r>
            <a:r>
              <a:rPr lang="en-US" sz="2700" b="1" i="1" dirty="0">
                <a:effectLst>
                  <a:outerShdw blurRad="38100" dist="38100" dir="2700000" algn="tl">
                    <a:srgbClr val="000000">
                      <a:alpha val="43137"/>
                    </a:srgbClr>
                  </a:outerShdw>
                </a:effectLst>
              </a:rPr>
              <a:t>This is the one about whom it is written, </a:t>
            </a:r>
            <a:br>
              <a:rPr lang="en-US" sz="2700" b="1" i="1" dirty="0">
                <a:effectLst>
                  <a:outerShdw blurRad="38100" dist="38100" dir="2700000" algn="tl">
                    <a:srgbClr val="000000">
                      <a:alpha val="43137"/>
                    </a:srgbClr>
                  </a:outerShdw>
                </a:effectLst>
              </a:rPr>
            </a:br>
            <a:r>
              <a:rPr lang="en-US" sz="2700" b="1" i="1" dirty="0">
                <a:effectLst>
                  <a:outerShdw blurRad="38100" dist="38100" dir="2700000" algn="tl">
                    <a:srgbClr val="000000">
                      <a:alpha val="43137"/>
                    </a:srgbClr>
                  </a:outerShdw>
                </a:effectLst>
              </a:rPr>
              <a:t>     </a:t>
            </a:r>
            <a:r>
              <a:rPr lang="en-US" sz="2700" b="1" i="1" dirty="0">
                <a:solidFill>
                  <a:srgbClr val="FFFF00"/>
                </a:solidFill>
                <a:effectLst>
                  <a:outerShdw blurRad="38100" dist="38100" dir="2700000" algn="tl">
                    <a:srgbClr val="000000">
                      <a:alpha val="43137"/>
                    </a:srgbClr>
                  </a:outerShdw>
                </a:effectLst>
              </a:rPr>
              <a:t>‘See, I am sending my messenger ahead of you, </a:t>
            </a:r>
            <a:br>
              <a:rPr lang="en-US" sz="2700" b="1" i="1" dirty="0">
                <a:solidFill>
                  <a:srgbClr val="FFFF00"/>
                </a:solidFill>
                <a:effectLst>
                  <a:outerShdw blurRad="38100" dist="38100" dir="2700000" algn="tl">
                    <a:srgbClr val="000000">
                      <a:alpha val="43137"/>
                    </a:srgbClr>
                  </a:outerShdw>
                </a:effectLst>
              </a:rPr>
            </a:br>
            <a:r>
              <a:rPr lang="en-US" sz="2700" b="1" i="1" dirty="0">
                <a:solidFill>
                  <a:srgbClr val="FFFF00"/>
                </a:solidFill>
                <a:effectLst>
                  <a:outerShdw blurRad="38100" dist="38100" dir="2700000" algn="tl">
                    <a:srgbClr val="000000">
                      <a:alpha val="43137"/>
                    </a:srgbClr>
                  </a:outerShdw>
                </a:effectLst>
              </a:rPr>
              <a:t>          who will prepare your way before you.’ </a:t>
            </a:r>
            <a:br>
              <a:rPr lang="en-US" sz="2700" b="1" i="1" dirty="0">
                <a:effectLst>
                  <a:outerShdw blurRad="38100" dist="38100" dir="2700000" algn="tl">
                    <a:srgbClr val="000000">
                      <a:alpha val="43137"/>
                    </a:srgbClr>
                  </a:outerShdw>
                </a:effectLst>
              </a:rPr>
            </a:br>
            <a:r>
              <a:rPr lang="en-US" sz="2700" b="1" i="1" baseline="30000" dirty="0">
                <a:effectLst>
                  <a:outerShdw blurRad="38100" dist="38100" dir="2700000" algn="tl">
                    <a:srgbClr val="000000">
                      <a:alpha val="43137"/>
                    </a:srgbClr>
                  </a:outerShdw>
                </a:effectLst>
              </a:rPr>
              <a:t>11</a:t>
            </a:r>
            <a:r>
              <a:rPr lang="en-US" sz="2700" b="1" i="1" dirty="0">
                <a:effectLst>
                  <a:outerShdw blurRad="38100" dist="38100" dir="2700000" algn="tl">
                    <a:srgbClr val="000000">
                      <a:alpha val="43137"/>
                    </a:srgbClr>
                  </a:outerShdw>
                </a:effectLst>
              </a:rPr>
              <a:t>Truly I tell you, among those born of women no one has arisen greater than John the Baptist; yet the least in the kingdom of heaven is greater than he.”</a:t>
            </a:r>
            <a:endParaRPr lang="en-US" sz="27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795871"/>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(Luke 1:47-55)</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1" y="1371600"/>
            <a:ext cx="9104870" cy="4832092"/>
          </a:xfrm>
          <a:prstGeom prst="rect">
            <a:avLst/>
          </a:prstGeom>
        </p:spPr>
        <p:txBody>
          <a:bodyPr wrap="square">
            <a:spAutoFit/>
          </a:bodyPr>
          <a:lstStyle/>
          <a:p>
            <a:r>
              <a:rPr lang="en-US" i="1" dirty="0"/>
              <a:t>    </a:t>
            </a:r>
            <a:r>
              <a:rPr lang="en-US" sz="2800" b="1" i="1" dirty="0">
                <a:effectLst>
                  <a:outerShdw blurRad="38100" dist="38100" dir="2700000" algn="tl">
                    <a:srgbClr val="000000">
                      <a:alpha val="43137"/>
                    </a:srgbClr>
                  </a:outerShdw>
                </a:effectLst>
              </a:rPr>
              <a:t> “My soul magnifies the Lord,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47</a:t>
            </a:r>
            <a:r>
              <a:rPr lang="en-US" sz="2800" b="1" i="1" dirty="0">
                <a:effectLst>
                  <a:outerShdw blurRad="38100" dist="38100" dir="2700000" algn="tl">
                    <a:srgbClr val="000000">
                      <a:alpha val="43137"/>
                    </a:srgbClr>
                  </a:outerShdw>
                </a:effectLst>
              </a:rPr>
              <a:t>       and my spirit rejoices in God my Savior,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48</a:t>
            </a:r>
            <a:r>
              <a:rPr lang="en-US" sz="2800" b="1" i="1" dirty="0">
                <a:effectLst>
                  <a:outerShdw blurRad="38100" dist="38100" dir="2700000" algn="tl">
                    <a:srgbClr val="000000">
                      <a:alpha val="43137"/>
                    </a:srgbClr>
                  </a:outerShdw>
                </a:effectLst>
              </a:rPr>
              <a:t>  for he has looked with favor on the lowliness   </a:t>
            </a:r>
          </a:p>
          <a:p>
            <a:r>
              <a:rPr lang="en-US" sz="2800" b="1" i="1" dirty="0">
                <a:effectLst>
                  <a:outerShdw blurRad="38100" dist="38100" dir="2700000" algn="tl">
                    <a:srgbClr val="000000">
                      <a:alpha val="43137"/>
                    </a:srgbClr>
                  </a:outerShdw>
                </a:effectLst>
              </a:rPr>
              <a:t>         of his servant.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Surely, from now on all generations will call me          </a:t>
            </a:r>
          </a:p>
          <a:p>
            <a:r>
              <a:rPr lang="en-US" sz="2800" b="1" i="1" dirty="0">
                <a:effectLst>
                  <a:outerShdw blurRad="38100" dist="38100" dir="2700000" algn="tl">
                    <a:srgbClr val="000000">
                      <a:alpha val="43137"/>
                    </a:srgbClr>
                  </a:outerShdw>
                </a:effectLst>
              </a:rPr>
              <a:t>         blessed;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49</a:t>
            </a:r>
            <a:r>
              <a:rPr lang="en-US" sz="2800" b="1" i="1" dirty="0">
                <a:effectLst>
                  <a:outerShdw blurRad="38100" dist="38100" dir="2700000" algn="tl">
                    <a:srgbClr val="000000">
                      <a:alpha val="43137"/>
                    </a:srgbClr>
                  </a:outerShdw>
                </a:effectLst>
              </a:rPr>
              <a:t>  for the Mighty One has done great things for me,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and holy is his name.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50</a:t>
            </a:r>
            <a:r>
              <a:rPr lang="en-US" sz="2800" b="1" i="1" dirty="0">
                <a:effectLst>
                  <a:outerShdw blurRad="38100" dist="38100" dir="2700000" algn="tl">
                    <a:srgbClr val="000000">
                      <a:alpha val="43137"/>
                    </a:srgbClr>
                  </a:outerShdw>
                </a:effectLst>
              </a:rPr>
              <a:t>  His mercy is for those who fear him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from generation to generation. </a:t>
            </a:r>
            <a:br>
              <a:rPr lang="en-US" sz="2800" b="1" i="1" dirty="0">
                <a:effectLst>
                  <a:outerShdw blurRad="38100" dist="38100" dir="2700000" algn="tl">
                    <a:srgbClr val="000000">
                      <a:alpha val="43137"/>
                    </a:srgbClr>
                  </a:outerShdw>
                </a:effectLst>
              </a:rPr>
            </a:br>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828669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790530" name="Rectangle 2"/>
          <p:cNvSpPr>
            <a:spLocks noGrp="1" noChangeArrowheads="1"/>
          </p:cNvSpPr>
          <p:nvPr>
            <p:ph type="ctrTitle"/>
          </p:nvPr>
        </p:nvSpPr>
        <p:spPr>
          <a:xfrm>
            <a:off x="685800" y="140627"/>
            <a:ext cx="8001000" cy="9144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effectLst>
                  <a:outerShdw blurRad="38100" dist="38100" dir="2700000" algn="tl">
                    <a:srgbClr val="000000">
                      <a:alpha val="43137"/>
                    </a:srgbClr>
                  </a:outerShdw>
                </a:effectLst>
              </a:rPr>
              <a:t>Scripture Reading</a:t>
            </a:r>
            <a:r>
              <a:rPr lang="en-US" altLang="en-US" sz="2000" i="1" dirty="0">
                <a:solidFill>
                  <a:srgbClr val="003300"/>
                </a:solidFill>
                <a:effectLst>
                  <a:outerShdw blurRad="38100" dist="38100" dir="2700000" algn="tl">
                    <a:srgbClr val="000000">
                      <a:alpha val="43137"/>
                    </a:srgbClr>
                  </a:outerShdw>
                </a:effectLst>
              </a:rPr>
              <a:t> </a:t>
            </a:r>
            <a:r>
              <a:rPr lang="en-US" altLang="en-US" sz="2000" b="0" i="1" dirty="0">
                <a:solidFill>
                  <a:srgbClr val="00FFFF"/>
                </a:solidFill>
                <a:effectLst>
                  <a:outerShdw blurRad="38100" dist="38100" dir="2700000" algn="tl">
                    <a:srgbClr val="000000">
                      <a:alpha val="43137"/>
                    </a:srgbClr>
                  </a:outerShdw>
                </a:effectLst>
              </a:rPr>
              <a:t>(Luke 1:47-55)</a:t>
            </a: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0" y="1219200"/>
            <a:ext cx="9104870" cy="6555641"/>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51</a:t>
            </a:r>
            <a:r>
              <a:rPr lang="en-US" sz="2800" b="1" i="1" dirty="0">
                <a:effectLst>
                  <a:outerShdw blurRad="38100" dist="38100" dir="2700000" algn="tl">
                    <a:srgbClr val="000000">
                      <a:alpha val="43137"/>
                    </a:srgbClr>
                  </a:outerShdw>
                </a:effectLst>
              </a:rPr>
              <a:t>  He has shown strength with his arm;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he has scattered the proud in the thoughts of      </a:t>
            </a:r>
          </a:p>
          <a:p>
            <a:r>
              <a:rPr lang="en-US" sz="2800" b="1" i="1" dirty="0">
                <a:effectLst>
                  <a:outerShdw blurRad="38100" dist="38100" dir="2700000" algn="tl">
                    <a:srgbClr val="000000">
                      <a:alpha val="43137"/>
                    </a:srgbClr>
                  </a:outerShdw>
                </a:effectLst>
              </a:rPr>
              <a:t>          their hearts.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52</a:t>
            </a:r>
            <a:r>
              <a:rPr lang="en-US" sz="2800" b="1" i="1" dirty="0">
                <a:effectLst>
                  <a:outerShdw blurRad="38100" dist="38100" dir="2700000" algn="tl">
                    <a:srgbClr val="000000">
                      <a:alpha val="43137"/>
                    </a:srgbClr>
                  </a:outerShdw>
                </a:effectLst>
              </a:rPr>
              <a:t>  He has brought down the powerful from their thrones,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and lifted up the lowly;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53</a:t>
            </a:r>
            <a:r>
              <a:rPr lang="en-US" sz="2800" b="1" i="1" dirty="0">
                <a:effectLst>
                  <a:outerShdw blurRad="38100" dist="38100" dir="2700000" algn="tl">
                    <a:srgbClr val="000000">
                      <a:alpha val="43137"/>
                    </a:srgbClr>
                  </a:outerShdw>
                </a:effectLst>
              </a:rPr>
              <a:t>  he has filled the hungry with good things,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and sent the rich away empty.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54</a:t>
            </a:r>
            <a:r>
              <a:rPr lang="en-US" sz="2800" b="1" i="1" dirty="0">
                <a:effectLst>
                  <a:outerShdw blurRad="38100" dist="38100" dir="2700000" algn="tl">
                    <a:srgbClr val="000000">
                      <a:alpha val="43137"/>
                    </a:srgbClr>
                  </a:outerShdw>
                </a:effectLst>
              </a:rPr>
              <a:t>  He has helped his servant Israel,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in remembrance of his mercy, </a:t>
            </a:r>
            <a:br>
              <a:rPr lang="en-US" sz="2800" b="1" i="1" dirty="0">
                <a:effectLst>
                  <a:outerShdw blurRad="38100" dist="38100" dir="2700000" algn="tl">
                    <a:srgbClr val="000000">
                      <a:alpha val="43137"/>
                    </a:srgbClr>
                  </a:outerShdw>
                </a:effectLst>
              </a:rPr>
            </a:br>
            <a:r>
              <a:rPr lang="en-US" sz="2800" b="1" i="1" baseline="30000" dirty="0">
                <a:effectLst>
                  <a:outerShdw blurRad="38100" dist="38100" dir="2700000" algn="tl">
                    <a:srgbClr val="000000">
                      <a:alpha val="43137"/>
                    </a:srgbClr>
                  </a:outerShdw>
                </a:effectLst>
              </a:rPr>
              <a:t>55</a:t>
            </a:r>
            <a:r>
              <a:rPr lang="en-US" sz="2800" b="1" i="1" dirty="0">
                <a:effectLst>
                  <a:outerShdw blurRad="38100" dist="38100" dir="2700000" algn="tl">
                    <a:srgbClr val="000000">
                      <a:alpha val="43137"/>
                    </a:srgbClr>
                  </a:outerShdw>
                </a:effectLst>
              </a:rPr>
              <a:t>  according to the promise he made to our ancestors, </a:t>
            </a:r>
            <a:br>
              <a:rPr lang="en-US" sz="2800" b="1" i="1" dirty="0">
                <a:effectLst>
                  <a:outerShdw blurRad="38100" dist="38100" dir="2700000" algn="tl">
                    <a:srgbClr val="000000">
                      <a:alpha val="43137"/>
                    </a:srgbClr>
                  </a:outerShdw>
                </a:effectLst>
              </a:rPr>
            </a:br>
            <a:r>
              <a:rPr lang="en-US" sz="2800" b="1" i="1" dirty="0">
                <a:effectLst>
                  <a:outerShdw blurRad="38100" dist="38100" dir="2700000" algn="tl">
                    <a:srgbClr val="000000">
                      <a:alpha val="43137"/>
                    </a:srgbClr>
                  </a:outerShdw>
                </a:effectLst>
              </a:rPr>
              <a:t>          to Abraham and to his descendants forever.”</a:t>
            </a:r>
            <a:endParaRPr lang="en-US" sz="2800" b="1" dirty="0">
              <a:effectLst>
                <a:outerShdw blurRad="38100" dist="38100" dir="2700000" algn="tl">
                  <a:srgbClr val="000000">
                    <a:alpha val="43137"/>
                  </a:srgbClr>
                </a:outerShdw>
              </a:effectLst>
            </a:endParaRPr>
          </a:p>
          <a:p>
            <a:r>
              <a:rPr lang="en-US" sz="2800" b="1" dirty="0">
                <a:effectLst>
                  <a:outerShdw blurRad="38100" dist="38100" dir="2700000" algn="tl">
                    <a:srgbClr val="000000">
                      <a:alpha val="43137"/>
                    </a:srgbClr>
                  </a:outerShdw>
                </a:effectLst>
              </a:rPr>
              <a:t> </a:t>
            </a:r>
          </a:p>
          <a:p>
            <a:endParaRPr lang="en-US" sz="2800" b="1" i="1"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638186"/>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010400"/>
          </a:xfrm>
          <a:prstGeom prst="rect">
            <a:avLst/>
          </a:prstGeom>
        </p:spPr>
      </p:pic>
      <p:sp>
        <p:nvSpPr>
          <p:cNvPr id="801794" name="Rectangle 2"/>
          <p:cNvSpPr>
            <a:spLocks noChangeArrowheads="1"/>
          </p:cNvSpPr>
          <p:nvPr/>
        </p:nvSpPr>
        <p:spPr bwMode="auto">
          <a:xfrm>
            <a:off x="838200" y="2057400"/>
            <a:ext cx="8153400" cy="1508125"/>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t>Proclaiming the WORD</a:t>
            </a:r>
            <a:br>
              <a:rPr lang="en-US" altLang="en-US" sz="3600" i="1" u="sng"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00B050"/>
                </a:solidFill>
                <a:effectLst>
                  <a:outerShdw blurRad="38100" dist="38100" dir="2700000" algn="tl">
                    <a:srgbClr val="000000">
                      <a:alpha val="43137"/>
                    </a:srgbClr>
                  </a:outerShdw>
                </a:effectLst>
                <a:latin typeface="+mn-lt"/>
              </a:rPr>
              <a:t>Almost But Not Yet</a:t>
            </a:r>
            <a:endParaRPr lang="en-US" sz="3200" i="1" dirty="0">
              <a:solidFill>
                <a:srgbClr val="00B050"/>
              </a:solidFill>
              <a:effectLst>
                <a:outerShdw blurRad="38100" dist="38100" dir="2700000" algn="tl">
                  <a:srgbClr val="000000">
                    <a:alpha val="43137"/>
                  </a:srgbClr>
                </a:outerShdw>
              </a:effectLst>
              <a:latin typeface="+mn-lt"/>
            </a:endParaRPr>
          </a:p>
          <a:p>
            <a:r>
              <a:rPr lang="en-US" altLang="en-US" sz="2400" i="1" dirty="0">
                <a:solidFill>
                  <a:srgbClr val="7030A0"/>
                </a:solidFill>
                <a:effectLst/>
                <a:latin typeface="+mn-lt"/>
              </a:rPr>
              <a:t>(Matthew 11:2-11 </a:t>
            </a:r>
          </a:p>
          <a:p>
            <a:r>
              <a:rPr lang="en-US" altLang="en-US" sz="2400" i="1" dirty="0">
                <a:solidFill>
                  <a:srgbClr val="7030A0"/>
                </a:solidFill>
                <a:effectLst/>
                <a:latin typeface="+mn-lt"/>
              </a:rPr>
              <a:t>and Luke 1:47-55) </a:t>
            </a:r>
          </a:p>
        </p:txBody>
      </p:sp>
    </p:spTree>
    <p:extLst>
      <p:ext uri="{BB962C8B-B14F-4D97-AF65-F5344CB8AC3E}">
        <p14:creationId xmlns:p14="http://schemas.microsoft.com/office/powerpoint/2010/main" val="97300847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99 “My Soul Gives Glory to My God” </a:t>
            </a:r>
            <a:br>
              <a:rPr lang="en-US" altLang="en-US" sz="2400" b="0" i="1" dirty="0">
                <a:solidFill>
                  <a:srgbClr val="FFFF00"/>
                </a:solidFill>
              </a:rPr>
            </a:br>
            <a:r>
              <a:rPr lang="en-US" altLang="en-US" sz="2400" b="0" i="1" dirty="0">
                <a:solidFill>
                  <a:srgbClr val="FFFF00"/>
                </a:solidFill>
              </a:rPr>
              <a:t>(Song of Mary)</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78096" y="2184975"/>
            <a:ext cx="8833579" cy="5847755"/>
          </a:xfrm>
          <a:prstGeom prst="rect">
            <a:avLst/>
          </a:prstGeom>
        </p:spPr>
        <p:txBody>
          <a:bodyPr wrap="square">
            <a:spAutoFit/>
          </a:bodyPr>
          <a:lstStyle/>
          <a:p>
            <a:pPr algn="ctr"/>
            <a:r>
              <a:rPr lang="en-US" sz="4400" b="1" i="1" dirty="0">
                <a:solidFill>
                  <a:srgbClr val="FF0000"/>
                </a:solidFill>
                <a:effectLst>
                  <a:outerShdw blurRad="38100" dist="38100" dir="2700000" algn="tl">
                    <a:srgbClr val="000000">
                      <a:alpha val="43137"/>
                    </a:srgbClr>
                  </a:outerShdw>
                </a:effectLst>
              </a:rPr>
              <a:t>My soul gives glory to my God;</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my heart pours out its praise. </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God lifted up my lowliness </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in many marvelous ways.</a:t>
            </a:r>
            <a:br>
              <a:rPr lang="en-US" b="1" i="1" dirty="0">
                <a:solidFill>
                  <a:srgbClr val="FF0000"/>
                </a:solidFill>
                <a:effectLst>
                  <a:outerShdw blurRad="38100" dist="38100" dir="2700000" algn="tl">
                    <a:srgbClr val="000000">
                      <a:alpha val="43137"/>
                    </a:srgbClr>
                  </a:outerShdw>
                </a:effectLst>
              </a:rPr>
            </a:br>
            <a:endParaRPr lang="en-US" b="1" i="1" dirty="0">
              <a:solidFill>
                <a:srgbClr val="FF0000"/>
              </a:solidFill>
              <a:effectLst>
                <a:outerShdw blurRad="38100" dist="38100" dir="2700000" algn="tl">
                  <a:srgbClr val="000000">
                    <a:alpha val="43137"/>
                  </a:srgbClr>
                </a:outerShdw>
              </a:effectLst>
            </a:endParaRPr>
          </a:p>
          <a:p>
            <a:pPr algn="ct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br>
              <a:rPr lang="en-US" sz="3600" b="1" i="1" dirty="0">
                <a:effectLst>
                  <a:outerShdw blurRad="38100" dist="38100" dir="2700000" algn="tl">
                    <a:srgbClr val="000000">
                      <a:alpha val="43137"/>
                    </a:srgbClr>
                  </a:outerShdw>
                </a:effectLst>
              </a:rPr>
            </a:br>
            <a:endParaRPr lang="en-US" sz="36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99 “My Soul Gives Glory to My God” </a:t>
            </a:r>
            <a:br>
              <a:rPr lang="en-US" altLang="en-US" sz="2400" b="0" i="1" dirty="0">
                <a:solidFill>
                  <a:srgbClr val="FFFF00"/>
                </a:solidFill>
              </a:rPr>
            </a:br>
            <a:r>
              <a:rPr lang="en-US" altLang="en-US" sz="2400" b="0" i="1" dirty="0">
                <a:solidFill>
                  <a:srgbClr val="FFFF00"/>
                </a:solidFill>
              </a:rPr>
              <a:t>(Song of Mary)</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304800" y="2184975"/>
            <a:ext cx="8806875" cy="3170099"/>
          </a:xfrm>
          <a:prstGeom prst="rect">
            <a:avLst/>
          </a:prstGeom>
        </p:spPr>
        <p:txBody>
          <a:bodyPr wrap="square">
            <a:spAutoFit/>
          </a:bodyPr>
          <a:lstStyle/>
          <a:p>
            <a:pPr algn="ctr"/>
            <a:r>
              <a:rPr lang="en-US" sz="4000" b="1" i="1" dirty="0">
                <a:solidFill>
                  <a:srgbClr val="FF0000"/>
                </a:solidFill>
                <a:effectLst>
                  <a:outerShdw blurRad="38100" dist="38100" dir="2700000" algn="tl">
                    <a:srgbClr val="000000">
                      <a:alpha val="43137"/>
                    </a:srgbClr>
                  </a:outerShdw>
                </a:effectLst>
              </a:rPr>
              <a:t>My God has done </a:t>
            </a:r>
          </a:p>
          <a:p>
            <a:pPr algn="ctr"/>
            <a:r>
              <a:rPr lang="en-US" sz="4000" b="1" i="1" dirty="0">
                <a:solidFill>
                  <a:srgbClr val="FF0000"/>
                </a:solidFill>
                <a:effectLst>
                  <a:outerShdw blurRad="38100" dist="38100" dir="2700000" algn="tl">
                    <a:srgbClr val="000000">
                      <a:alpha val="43137"/>
                    </a:srgbClr>
                  </a:outerShdw>
                </a:effectLst>
              </a:rPr>
              <a:t>great things for me:</a:t>
            </a:r>
            <a:br>
              <a:rPr lang="en-US" sz="4000" b="1" i="1" dirty="0">
                <a:solidFill>
                  <a:srgbClr val="FF0000"/>
                </a:solidFill>
                <a:effectLst>
                  <a:outerShdw blurRad="38100" dist="38100" dir="2700000" algn="tl">
                    <a:srgbClr val="000000">
                      <a:alpha val="43137"/>
                    </a:srgbClr>
                  </a:outerShdw>
                </a:effectLst>
              </a:rPr>
            </a:br>
            <a:r>
              <a:rPr lang="en-US" sz="4000" b="1" i="1" dirty="0">
                <a:solidFill>
                  <a:srgbClr val="FF0000"/>
                </a:solidFill>
                <a:effectLst>
                  <a:outerShdw blurRad="38100" dist="38100" dir="2700000" algn="tl">
                    <a:srgbClr val="000000">
                      <a:alpha val="43137"/>
                    </a:srgbClr>
                  </a:outerShdw>
                </a:effectLst>
              </a:rPr>
              <a:t>yes, holy is God’s name. </a:t>
            </a:r>
            <a:br>
              <a:rPr lang="en-US" sz="4000" b="1" i="1" dirty="0">
                <a:solidFill>
                  <a:srgbClr val="FF0000"/>
                </a:solidFill>
                <a:effectLst>
                  <a:outerShdw blurRad="38100" dist="38100" dir="2700000" algn="tl">
                    <a:srgbClr val="000000">
                      <a:alpha val="43137"/>
                    </a:srgbClr>
                  </a:outerShdw>
                </a:effectLst>
              </a:rPr>
            </a:br>
            <a:r>
              <a:rPr lang="en-US" sz="4000" b="1" i="1" dirty="0">
                <a:solidFill>
                  <a:srgbClr val="FF0000"/>
                </a:solidFill>
                <a:effectLst>
                  <a:outerShdw blurRad="38100" dist="38100" dir="2700000" algn="tl">
                    <a:srgbClr val="000000">
                      <a:alpha val="43137"/>
                    </a:srgbClr>
                  </a:outerShdw>
                </a:effectLst>
              </a:rPr>
              <a:t>All people will declare me blessed,</a:t>
            </a:r>
            <a:br>
              <a:rPr lang="en-US" sz="4000" b="1" i="1" dirty="0">
                <a:solidFill>
                  <a:srgbClr val="FF0000"/>
                </a:solidFill>
                <a:effectLst>
                  <a:outerShdw blurRad="38100" dist="38100" dir="2700000" algn="tl">
                    <a:srgbClr val="000000">
                      <a:alpha val="43137"/>
                    </a:srgbClr>
                  </a:outerShdw>
                </a:effectLst>
              </a:rPr>
            </a:br>
            <a:r>
              <a:rPr lang="en-US" sz="4000" b="1" i="1" dirty="0">
                <a:solidFill>
                  <a:srgbClr val="FF0000"/>
                </a:solidFill>
                <a:effectLst>
                  <a:outerShdw blurRad="38100" dist="38100" dir="2700000" algn="tl">
                    <a:srgbClr val="000000">
                      <a:alpha val="43137"/>
                    </a:srgbClr>
                  </a:outerShdw>
                </a:effectLst>
              </a:rPr>
              <a:t>and blessings they shall claim.</a:t>
            </a:r>
            <a:endParaRPr lang="en-US" sz="4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3652303"/>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99 “My Soul Gives Glory to My God” </a:t>
            </a:r>
            <a:br>
              <a:rPr lang="en-US" altLang="en-US" sz="2400" b="0" i="1" dirty="0">
                <a:solidFill>
                  <a:srgbClr val="FFFF00"/>
                </a:solidFill>
              </a:rPr>
            </a:br>
            <a:r>
              <a:rPr lang="en-US" altLang="en-US" sz="2400" b="0" i="1" dirty="0">
                <a:solidFill>
                  <a:srgbClr val="FFFF00"/>
                </a:solidFill>
              </a:rPr>
              <a:t>(Song of Mary)</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78096" y="2184975"/>
            <a:ext cx="8833579" cy="2800767"/>
          </a:xfrm>
          <a:prstGeom prst="rect">
            <a:avLst/>
          </a:prstGeom>
        </p:spPr>
        <p:txBody>
          <a:bodyPr wrap="square">
            <a:spAutoFit/>
          </a:bodyPr>
          <a:lstStyle/>
          <a:p>
            <a:pPr algn="ctr"/>
            <a:r>
              <a:rPr lang="en-US" sz="4400" b="1" i="1" dirty="0">
                <a:solidFill>
                  <a:srgbClr val="FF0000"/>
                </a:solidFill>
                <a:effectLst>
                  <a:outerShdw blurRad="38100" dist="38100" dir="2700000" algn="tl">
                    <a:srgbClr val="000000">
                      <a:alpha val="43137"/>
                    </a:srgbClr>
                  </a:outerShdw>
                </a:effectLst>
              </a:rPr>
              <a:t>From age to age to all who fear, </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such mercy love imparts, </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dispensing justice far and near, </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dismissing selfish hearts.</a:t>
            </a:r>
            <a:endParaRPr lang="en-US" sz="36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0744202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85" y="2362200"/>
            <a:ext cx="9576785" cy="4495800"/>
          </a:xfrm>
          <a:prstGeom prst="rect">
            <a:avLst/>
          </a:prstGeom>
        </p:spPr>
      </p:pic>
      <p:sp>
        <p:nvSpPr>
          <p:cNvPr id="111618" name="Rectangle 2"/>
          <p:cNvSpPr>
            <a:spLocks noGrp="1" noChangeArrowheads="1"/>
          </p:cNvSpPr>
          <p:nvPr>
            <p:ph type="ctrTitle"/>
          </p:nvPr>
        </p:nvSpPr>
        <p:spPr>
          <a:xfrm>
            <a:off x="457200" y="668724"/>
            <a:ext cx="8382000"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200" b="0" i="1" dirty="0">
                <a:solidFill>
                  <a:srgbClr val="4AE8E8"/>
                </a:solidFill>
                <a:cs typeface="Times New Roman" pitchFamily="18" charset="0"/>
              </a:rPr>
              <a:t>Lighting of the 3rd Advent Candle / Call to Worship</a:t>
            </a:r>
            <a:endParaRPr lang="en-US" altLang="en-US" sz="3200" b="0" i="1" dirty="0">
              <a:solidFill>
                <a:srgbClr val="4AE8E8"/>
              </a:solidFill>
              <a:latin typeface="+mn-lt"/>
            </a:endParaRP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pic>
        <p:nvPicPr>
          <p:cNvPr id="8" name="Picture 7" descr="Image result for advent 3 candles"/>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572000"/>
            <a:ext cx="2362200" cy="2286000"/>
          </a:xfrm>
          <a:prstGeom prst="rect">
            <a:avLst/>
          </a:prstGeom>
          <a:noFill/>
          <a:ln>
            <a:noFill/>
          </a:ln>
        </p:spPr>
      </p:pic>
    </p:spTree>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99 “My Soul Gives Glory to My God” </a:t>
            </a:r>
            <a:br>
              <a:rPr lang="en-US" altLang="en-US" sz="2400" b="0" i="1" dirty="0">
                <a:solidFill>
                  <a:srgbClr val="FFFF00"/>
                </a:solidFill>
              </a:rPr>
            </a:br>
            <a:r>
              <a:rPr lang="en-US" altLang="en-US" sz="2400" b="0" i="1" dirty="0">
                <a:solidFill>
                  <a:srgbClr val="FFFF00"/>
                </a:solidFill>
              </a:rPr>
              <a:t>(Song of Mary)</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78096" y="1931019"/>
            <a:ext cx="8833579" cy="3477875"/>
          </a:xfrm>
          <a:prstGeom prst="rect">
            <a:avLst/>
          </a:prstGeom>
        </p:spPr>
        <p:txBody>
          <a:bodyPr wrap="square">
            <a:spAutoFit/>
          </a:bodyPr>
          <a:lstStyle/>
          <a:p>
            <a:pPr algn="ctr"/>
            <a:r>
              <a:rPr lang="en-US" sz="4400" b="1" i="1" dirty="0">
                <a:solidFill>
                  <a:srgbClr val="FF0000"/>
                </a:solidFill>
                <a:effectLst>
                  <a:outerShdw blurRad="38100" dist="38100" dir="2700000" algn="tl">
                    <a:srgbClr val="000000">
                      <a:alpha val="43137"/>
                    </a:srgbClr>
                  </a:outerShdw>
                </a:effectLst>
              </a:rPr>
              <a:t>Love casts the mighty </a:t>
            </a:r>
          </a:p>
          <a:p>
            <a:pPr algn="ctr"/>
            <a:r>
              <a:rPr lang="en-US" sz="4400" b="1" i="1" dirty="0">
                <a:solidFill>
                  <a:srgbClr val="FF0000"/>
                </a:solidFill>
                <a:effectLst>
                  <a:outerShdw blurRad="38100" dist="38100" dir="2700000" algn="tl">
                    <a:srgbClr val="000000">
                      <a:alpha val="43137"/>
                    </a:srgbClr>
                  </a:outerShdw>
                </a:effectLst>
              </a:rPr>
              <a:t>from their thrones,</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promotes the insecure,</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leaves hungry spirits satisfied;</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the rich seem suddenly poor.</a:t>
            </a:r>
            <a:endParaRPr lang="en-US" sz="44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2734663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31" y="-914400"/>
            <a:ext cx="9461605" cy="11283359"/>
          </a:xfrm>
          <a:prstGeom prst="rect">
            <a:avLst/>
          </a:prstGeom>
        </p:spPr>
      </p:pic>
      <p:sp>
        <p:nvSpPr>
          <p:cNvPr id="32770" name="Rectangle 2"/>
          <p:cNvSpPr>
            <a:spLocks noGrp="1" noChangeArrowheads="1"/>
          </p:cNvSpPr>
          <p:nvPr>
            <p:ph type="ctrTitle"/>
          </p:nvPr>
        </p:nvSpPr>
        <p:spPr>
          <a:xfrm>
            <a:off x="667141" y="661816"/>
            <a:ext cx="7848600" cy="1431925"/>
          </a:xfrm>
        </p:spPr>
        <p:txBody>
          <a:bodyPr/>
          <a:lstStyle/>
          <a:p>
            <a:r>
              <a:rPr lang="en-US" altLang="en-US" sz="3600" b="0" i="1" u="sng" dirty="0">
                <a:solidFill>
                  <a:srgbClr val="00FFFF"/>
                </a:solidFill>
                <a:cs typeface="Times New Roman" pitchFamily="18" charset="0"/>
              </a:rPr>
              <a:t>Responding Hymn</a:t>
            </a:r>
            <a:br>
              <a:rPr lang="en-US" altLang="en-US" sz="3600" b="0" i="1" u="sng" dirty="0">
                <a:solidFill>
                  <a:srgbClr val="FFFF00"/>
                </a:solidFill>
                <a:cs typeface="Times New Roman" pitchFamily="18" charset="0"/>
              </a:rPr>
            </a:br>
            <a:r>
              <a:rPr lang="en-US" altLang="en-US" sz="2400" b="0" i="1" dirty="0">
                <a:solidFill>
                  <a:srgbClr val="FFFF00"/>
                </a:solidFill>
              </a:rPr>
              <a:t># 99 “My Soul Gives Glory to My God” </a:t>
            </a:r>
            <a:br>
              <a:rPr lang="en-US" altLang="en-US" sz="2400" b="0" i="1" dirty="0">
                <a:solidFill>
                  <a:srgbClr val="FFFF00"/>
                </a:solidFill>
              </a:rPr>
            </a:br>
            <a:r>
              <a:rPr lang="en-US" altLang="en-US" sz="2400" b="0" i="1" dirty="0">
                <a:solidFill>
                  <a:srgbClr val="FFFF00"/>
                </a:solidFill>
              </a:rPr>
              <a:t>(Song of Mary)</a:t>
            </a:r>
          </a:p>
        </p:txBody>
      </p:sp>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297681" y="2093741"/>
            <a:ext cx="9704104" cy="4154984"/>
          </a:xfrm>
          <a:prstGeom prst="rect">
            <a:avLst/>
          </a:prstGeom>
        </p:spPr>
        <p:txBody>
          <a:bodyPr wrap="square">
            <a:spAutoFit/>
          </a:bodyPr>
          <a:lstStyle/>
          <a:p>
            <a:pPr algn="ctr"/>
            <a:r>
              <a:rPr lang="en-US" sz="4400" b="1" i="1" dirty="0">
                <a:solidFill>
                  <a:srgbClr val="FF0000"/>
                </a:solidFill>
                <a:effectLst>
                  <a:outerShdw blurRad="38100" dist="38100" dir="2700000" algn="tl">
                    <a:srgbClr val="000000">
                      <a:alpha val="43137"/>
                    </a:srgbClr>
                  </a:outerShdw>
                </a:effectLst>
              </a:rPr>
              <a:t>Praise God, </a:t>
            </a:r>
          </a:p>
          <a:p>
            <a:pPr algn="ctr"/>
            <a:r>
              <a:rPr lang="en-US" sz="4400" b="1" i="1" dirty="0">
                <a:solidFill>
                  <a:srgbClr val="FF0000"/>
                </a:solidFill>
                <a:effectLst>
                  <a:outerShdw blurRad="38100" dist="38100" dir="2700000" algn="tl">
                    <a:srgbClr val="000000">
                      <a:alpha val="43137"/>
                    </a:srgbClr>
                  </a:outerShdw>
                </a:effectLst>
              </a:rPr>
              <a:t>whose loving covenant </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supports those in distress,</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remembering past promises</a:t>
            </a:r>
            <a:br>
              <a:rPr lang="en-US" sz="4400" b="1" i="1" dirty="0">
                <a:solidFill>
                  <a:srgbClr val="FF0000"/>
                </a:solidFill>
                <a:effectLst>
                  <a:outerShdw blurRad="38100" dist="38100" dir="2700000" algn="tl">
                    <a:srgbClr val="000000">
                      <a:alpha val="43137"/>
                    </a:srgbClr>
                  </a:outerShdw>
                </a:effectLst>
              </a:rPr>
            </a:br>
            <a:r>
              <a:rPr lang="en-US" sz="4400" b="1" i="1" dirty="0">
                <a:solidFill>
                  <a:srgbClr val="FF0000"/>
                </a:solidFill>
                <a:effectLst>
                  <a:outerShdw blurRad="38100" dist="38100" dir="2700000" algn="tl">
                    <a:srgbClr val="000000">
                      <a:alpha val="43137"/>
                    </a:srgbClr>
                  </a:outerShdw>
                </a:effectLst>
              </a:rPr>
              <a:t>with present faithfulness.</a:t>
            </a:r>
            <a:br>
              <a:rPr lang="en-US" sz="4400" b="1" i="1" dirty="0">
                <a:solidFill>
                  <a:srgbClr val="FF0000"/>
                </a:solidFill>
                <a:effectLst>
                  <a:outerShdw blurRad="38100" dist="38100" dir="2700000" algn="tl">
                    <a:srgbClr val="000000">
                      <a:alpha val="43137"/>
                    </a:srgbClr>
                  </a:outerShdw>
                </a:effectLst>
              </a:rPr>
            </a:br>
            <a:endParaRPr lang="en-US" sz="44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78415732"/>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990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r>
              <a:rPr 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Submitted by Rev. Rebecca F. Harrison, Transitional Pastor,                        Spanish Springs Presbyterian Church, Sparks, NV</a:t>
            </a:r>
            <a:endParaRPr lang="en-US" sz="2000" i="1" dirty="0">
              <a:effectLst>
                <a:outerShdw blurRad="38100" dist="38100" dir="2700000" algn="tl">
                  <a:srgbClr val="000000">
                    <a:alpha val="43137"/>
                  </a:srgbClr>
                </a:outerShdw>
              </a:effectLst>
            </a:endParaRPr>
          </a:p>
          <a:p>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381000" y="1905000"/>
            <a:ext cx="8915400" cy="3618426"/>
          </a:xfrm>
          <a:prstGeom prst="rect">
            <a:avLst/>
          </a:prstGeom>
        </p:spPr>
        <p:txBody>
          <a:bodyPr wrap="square">
            <a:spAutoFit/>
          </a:bodyPr>
          <a:lstStyle/>
          <a:p>
            <a:pPr marL="0" marR="0">
              <a:lnSpc>
                <a:spcPct val="115000"/>
              </a:lnSpc>
              <a:spcBef>
                <a:spcPts val="0"/>
              </a:spcBef>
              <a:spcAft>
                <a:spcPts val="1000"/>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are an Advent people, a people of hope.</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For us, Advent is a time of waiting, and so we wait.</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wait for the coming of the One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who is the fulfillment of God’s promise,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the fulfillment of hope,                                                              the declaration that we have been redeemed.</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9317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990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r>
              <a:rPr 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Submitted by Rev. Rebecca F. Harrison, Transitional Pastor,                        Spanish Springs Presbyterian Church, Sparks, NV</a:t>
            </a:r>
            <a:endParaRPr lang="en-US" sz="2000" i="1" dirty="0">
              <a:effectLst>
                <a:outerShdw blurRad="38100" dist="38100" dir="2700000" algn="tl">
                  <a:srgbClr val="000000">
                    <a:alpha val="43137"/>
                  </a:srgbClr>
                </a:outerShdw>
              </a:effectLst>
            </a:endParaRPr>
          </a:p>
          <a:p>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381000" y="1905000"/>
            <a:ext cx="8077200" cy="4023281"/>
          </a:xfrm>
          <a:prstGeom prst="rect">
            <a:avLst/>
          </a:prstGeom>
        </p:spPr>
        <p:txBody>
          <a:bodyPr wrap="square">
            <a:spAutoFit/>
          </a:bodyPr>
          <a:lstStyle/>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Even so, we are not a naïve people.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the world in which we live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will continue to be filled with pain and sorrow.</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hatred and violence will continue to exist.</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death and separation will continue to be a part of our lives.</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39859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801794" name="Rectangle 2"/>
          <p:cNvSpPr>
            <a:spLocks noChangeArrowheads="1"/>
          </p:cNvSpPr>
          <p:nvPr/>
        </p:nvSpPr>
        <p:spPr bwMode="auto">
          <a:xfrm>
            <a:off x="685800" y="990600"/>
            <a:ext cx="6629400" cy="914400"/>
          </a:xfrm>
          <a:prstGeom prst="rect">
            <a:avLst/>
          </a:prstGeom>
          <a:noFill/>
          <a:ln>
            <a:noFill/>
          </a:ln>
          <a:effectLs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200" b="0" i="1" u="sng" dirty="0">
                <a:solidFill>
                  <a:srgbClr val="00FFFF"/>
                </a:solidFill>
                <a:effectLst>
                  <a:outerShdw blurRad="38100" dist="38100" dir="2700000" algn="tl">
                    <a:srgbClr val="000000">
                      <a:alpha val="43137"/>
                    </a:srgbClr>
                  </a:outerShdw>
                </a:effectLst>
                <a:cs typeface="Times New Roman" pitchFamily="18" charset="0"/>
              </a:rPr>
              <a:t>Responding to the WORD</a:t>
            </a:r>
          </a:p>
          <a:p>
            <a:r>
              <a:rPr lang="en-US" altLang="en-US" sz="3200" i="1" dirty="0">
                <a:solidFill>
                  <a:srgbClr val="FFFF00"/>
                </a:solidFill>
                <a:effectLst>
                  <a:outerShdw blurRad="38100" dist="38100" dir="2700000" algn="tl">
                    <a:srgbClr val="000000">
                      <a:alpha val="43137"/>
                    </a:srgbClr>
                  </a:outerShdw>
                </a:effectLst>
                <a:latin typeface="+mn-lt"/>
                <a:cs typeface="Times New Roman" pitchFamily="18" charset="0"/>
              </a:rPr>
              <a:t>Affirmation of Faith</a:t>
            </a:r>
            <a:r>
              <a:rPr lang="en-US" sz="36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Submitted by Rev. Rebecca F. Harrison, Transitional Pastor,                        Spanish Springs Presbyterian Church, Sparks, NV</a:t>
            </a:r>
            <a:endParaRPr lang="en-US" sz="2000" i="1" dirty="0">
              <a:effectLst>
                <a:outerShdw blurRad="38100" dist="38100" dir="2700000" algn="tl">
                  <a:srgbClr val="000000">
                    <a:alpha val="43137"/>
                  </a:srgbClr>
                </a:outerShdw>
              </a:effectLst>
            </a:endParaRPr>
          </a:p>
          <a:p>
            <a:br>
              <a:rPr lang="en-US" altLang="en-US" sz="3600" b="0" i="1" u="sng" dirty="0">
                <a:solidFill>
                  <a:schemeClr val="tx1"/>
                </a:solidFill>
                <a:effectLst>
                  <a:outerShdw blurRad="38100" dist="38100" dir="2700000" algn="tl">
                    <a:srgbClr val="000000">
                      <a:alpha val="43137"/>
                    </a:srgbClr>
                  </a:outerShdw>
                </a:effectLst>
                <a:cs typeface="Times New Roman" pitchFamily="18" charset="0"/>
              </a:rPr>
            </a:br>
            <a:endParaRPr lang="en-US" altLang="en-US" sz="2800" i="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28600" y="1828800"/>
            <a:ext cx="8915400" cy="4866460"/>
          </a:xfrm>
          <a:prstGeom prst="rect">
            <a:avLst/>
          </a:prstGeom>
        </p:spPr>
        <p:txBody>
          <a:bodyPr wrap="square">
            <a:spAutoFit/>
          </a:bodyPr>
          <a:lstStyle/>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But because we are an Advent people,</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know that none of these things will win in the end. The Holy One is coming, to make holy once again all that was, is, and ever will be.</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875"/>
              </a:spcAft>
            </a:pP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And in our waiting and our hoping,</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we work and worship, pray and play,</a:t>
            </a:r>
            <a:b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br>
            <a:r>
              <a:rPr lang="en-US" sz="3200" b="1" i="1" dirty="0">
                <a:effectLst>
                  <a:outerShdw blurRad="38100" dist="38100" dir="2700000" algn="tl">
                    <a:srgbClr val="000000">
                      <a:alpha val="43137"/>
                    </a:srgbClr>
                  </a:outerShdw>
                </a:effectLst>
                <a:latin typeface="Lora"/>
                <a:ea typeface="Times New Roman" panose="02020603050405020304" pitchFamily="18" charset="0"/>
                <a:cs typeface="Times New Roman" panose="02020603050405020304" pitchFamily="18" charset="0"/>
              </a:rPr>
              <a:t>in all things hoping that peace, love and joy will reign in our lives and in our world, now and forever.</a:t>
            </a:r>
            <a:endParaRPr lang="en-US" sz="3200" b="1"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18631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113270" y="2037556"/>
            <a:ext cx="9026611" cy="5539978"/>
          </a:xfrm>
          <a:prstGeom prst="rect">
            <a:avLst/>
          </a:prstGeom>
        </p:spPr>
        <p:txBody>
          <a:bodyPr wrap="square">
            <a:spAutoFit/>
          </a:bodyPr>
          <a:lstStyle/>
          <a:p>
            <a:pPr marL="342900" indent="-342900">
              <a:buFont typeface="Arial" panose="020B0604020202020204" pitchFamily="34" charset="0"/>
              <a:buChar char="•"/>
            </a:pPr>
            <a:r>
              <a:rPr lang="en-US" sz="2400" dirty="0"/>
              <a:t>The afternoon </a:t>
            </a:r>
            <a:r>
              <a:rPr lang="en-US" sz="2400" b="1" i="1" dirty="0">
                <a:solidFill>
                  <a:srgbClr val="00FFFF"/>
                </a:solidFill>
              </a:rPr>
              <a:t>Bible Study Group </a:t>
            </a:r>
            <a:r>
              <a:rPr lang="en-US" sz="2400" dirty="0"/>
              <a:t>will resume downstairs in the basement at 12:30pm.  We will be spending time together in study and discussion base on the </a:t>
            </a:r>
            <a:r>
              <a:rPr lang="en-US" sz="2400" b="1" i="1" dirty="0">
                <a:solidFill>
                  <a:srgbClr val="00FFFF"/>
                </a:solidFill>
              </a:rPr>
              <a:t>Advent Calendar Devotional – A Journey of Memories</a:t>
            </a:r>
            <a:r>
              <a:rPr lang="en-US" sz="2400" dirty="0">
                <a:solidFill>
                  <a:srgbClr val="00FFFF"/>
                </a:solidFill>
              </a:rPr>
              <a:t>.</a:t>
            </a:r>
          </a:p>
          <a:p>
            <a:endParaRPr lang="en-US" sz="2400" dirty="0">
              <a:solidFill>
                <a:srgbClr val="00FFFF"/>
              </a:solidFill>
            </a:endParaRPr>
          </a:p>
          <a:p>
            <a:pPr marL="342900" indent="-342900">
              <a:buFont typeface="Arial" panose="020B0604020202020204" pitchFamily="34" charset="0"/>
              <a:buChar char="•"/>
            </a:pPr>
            <a:r>
              <a:rPr lang="en-US" sz="2400" dirty="0"/>
              <a:t>The </a:t>
            </a:r>
            <a:r>
              <a:rPr lang="en-US" sz="2400" b="1" i="1" dirty="0">
                <a:solidFill>
                  <a:srgbClr val="00FFFF"/>
                </a:solidFill>
              </a:rPr>
              <a:t>Women's Group</a:t>
            </a:r>
            <a:r>
              <a:rPr lang="en-US" sz="2400" i="1" dirty="0">
                <a:solidFill>
                  <a:srgbClr val="00FFFF"/>
                </a:solidFill>
              </a:rPr>
              <a:t> </a:t>
            </a:r>
            <a:r>
              <a:rPr lang="en-US" sz="2400" dirty="0"/>
              <a:t>will be organizing luncheon on next </a:t>
            </a:r>
            <a:r>
              <a:rPr lang="en-US" sz="2400" b="1" dirty="0">
                <a:solidFill>
                  <a:srgbClr val="00FFFF"/>
                </a:solidFill>
              </a:rPr>
              <a:t>Saturday, 12/17</a:t>
            </a:r>
            <a:r>
              <a:rPr lang="en-US" sz="2400" dirty="0">
                <a:solidFill>
                  <a:srgbClr val="00FFFF"/>
                </a:solidFill>
              </a:rPr>
              <a:t> </a:t>
            </a:r>
            <a:r>
              <a:rPr lang="en-US" sz="2400" dirty="0"/>
              <a:t>at </a:t>
            </a:r>
            <a:r>
              <a:rPr lang="en-US" sz="2400" b="1" dirty="0">
                <a:solidFill>
                  <a:srgbClr val="00FFFF"/>
                </a:solidFill>
              </a:rPr>
              <a:t>Noon</a:t>
            </a:r>
            <a:r>
              <a:rPr lang="en-US" sz="2400" b="1" dirty="0"/>
              <a:t> </a:t>
            </a:r>
            <a:r>
              <a:rPr lang="en-US" sz="2400" dirty="0"/>
              <a:t>over at the </a:t>
            </a:r>
            <a:r>
              <a:rPr lang="en-US" sz="2400" b="1" i="1" dirty="0">
                <a:solidFill>
                  <a:srgbClr val="00FFFF"/>
                </a:solidFill>
              </a:rPr>
              <a:t>Three Stars Restaurant</a:t>
            </a:r>
            <a:r>
              <a:rPr lang="en-US" sz="2400" dirty="0">
                <a:solidFill>
                  <a:srgbClr val="00FFFF"/>
                </a:solidFill>
              </a:rPr>
              <a:t> </a:t>
            </a:r>
            <a:r>
              <a:rPr lang="en-US" sz="2400" dirty="0"/>
              <a:t>on Ave. U/E 15</a:t>
            </a:r>
            <a:r>
              <a:rPr lang="en-US" sz="2400" baseline="30000" dirty="0"/>
              <a:t>th</a:t>
            </a:r>
            <a:r>
              <a:rPr lang="en-US" sz="2400" dirty="0"/>
              <a:t> Street.  For more information, please see Margaret and Cara.</a:t>
            </a:r>
          </a:p>
          <a:p>
            <a:endParaRPr lang="en-US" sz="2400" dirty="0"/>
          </a:p>
          <a:p>
            <a:pPr marL="342900" indent="-342900">
              <a:buFont typeface="Arial" panose="020B0604020202020204" pitchFamily="34" charset="0"/>
              <a:buChar char="•"/>
            </a:pPr>
            <a:r>
              <a:rPr lang="en-US" sz="2400" b="1" i="1" dirty="0">
                <a:effectLst>
                  <a:outerShdw blurRad="38100" dist="38100" dir="2700000" algn="tl">
                    <a:srgbClr val="000000">
                      <a:alpha val="43137"/>
                    </a:srgbClr>
                  </a:outerShdw>
                </a:effectLst>
              </a:rPr>
              <a:t>Special thanks for those who participated in the </a:t>
            </a:r>
            <a:r>
              <a:rPr lang="en-US" sz="2400" b="1" i="1" dirty="0">
                <a:solidFill>
                  <a:srgbClr val="00FFFF"/>
                </a:solidFill>
                <a:effectLst>
                  <a:outerShdw blurRad="38100" dist="38100" dir="2700000" algn="tl">
                    <a:srgbClr val="000000">
                      <a:alpha val="43137"/>
                    </a:srgbClr>
                  </a:outerShdw>
                </a:effectLst>
              </a:rPr>
              <a:t>Used Coats Drive </a:t>
            </a:r>
            <a:r>
              <a:rPr lang="en-US" sz="2400" b="1" i="1" dirty="0">
                <a:effectLst>
                  <a:outerShdw blurRad="38100" dist="38100" dir="2700000" algn="tl">
                    <a:srgbClr val="000000">
                      <a:alpha val="43137"/>
                    </a:srgbClr>
                  </a:outerShdw>
                </a:effectLst>
              </a:rPr>
              <a:t>for donation to local charitable organization.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i="1" dirty="0"/>
          </a:p>
        </p:txBody>
      </p:sp>
    </p:spTree>
    <p:extLst>
      <p:ext uri="{BB962C8B-B14F-4D97-AF65-F5344CB8AC3E}">
        <p14:creationId xmlns:p14="http://schemas.microsoft.com/office/powerpoint/2010/main" val="86384980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82214"/>
            <a:ext cx="4756951" cy="2675786"/>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endParaRPr lang="en-US" altLang="en-US" sz="3200" b="0" i="1" dirty="0"/>
          </a:p>
        </p:txBody>
      </p:sp>
      <p:sp>
        <p:nvSpPr>
          <p:cNvPr id="4" name="Rectangle 3"/>
          <p:cNvSpPr/>
          <p:nvPr/>
        </p:nvSpPr>
        <p:spPr>
          <a:xfrm>
            <a:off x="164757" y="1295400"/>
            <a:ext cx="8991600" cy="2677656"/>
          </a:xfrm>
          <a:prstGeom prst="rect">
            <a:avLst/>
          </a:prstGeom>
        </p:spPr>
        <p:txBody>
          <a:bodyPr wrap="square">
            <a:spAutoFit/>
          </a:bodyPr>
          <a:lstStyle/>
          <a:p>
            <a:pPr marL="342900" indent="-342900">
              <a:buFont typeface="Arial" panose="020B0604020202020204" pitchFamily="34" charset="0"/>
              <a:buChar char="•"/>
            </a:pPr>
            <a:r>
              <a:rPr lang="en-US" sz="2400" b="1" i="1" dirty="0">
                <a:effectLst>
                  <a:outerShdw blurRad="38100" dist="38100" dir="2700000" algn="tl">
                    <a:srgbClr val="000000">
                      <a:alpha val="43137"/>
                    </a:srgbClr>
                  </a:outerShdw>
                </a:effectLst>
              </a:rPr>
              <a:t>Our annual </a:t>
            </a:r>
            <a:r>
              <a:rPr lang="en-US" sz="2400" b="1" i="1" dirty="0">
                <a:solidFill>
                  <a:srgbClr val="00FFFF"/>
                </a:solidFill>
                <a:effectLst>
                  <a:outerShdw blurRad="38100" dist="38100" dir="2700000" algn="tl">
                    <a:srgbClr val="000000">
                      <a:alpha val="43137"/>
                    </a:srgbClr>
                  </a:outerShdw>
                </a:effectLst>
              </a:rPr>
              <a:t>Christmas Card </a:t>
            </a:r>
            <a:r>
              <a:rPr lang="en-US" sz="2400" b="1" i="1" dirty="0">
                <a:effectLst>
                  <a:outerShdw blurRad="38100" dist="38100" dir="2700000" algn="tl">
                    <a:srgbClr val="000000">
                      <a:alpha val="43137"/>
                    </a:srgbClr>
                  </a:outerShdw>
                </a:effectLst>
              </a:rPr>
              <a:t>is now available to be picked up on the back table.  You may take additional ones to invite your friends, relatives, and neighbors to join our </a:t>
            </a:r>
          </a:p>
          <a:p>
            <a:pPr marL="342900" indent="-342900">
              <a:buFont typeface="Arial" panose="020B0604020202020204" pitchFamily="34" charset="0"/>
              <a:buChar char="•"/>
            </a:pPr>
            <a:r>
              <a:rPr lang="en-US" sz="2400" b="1" i="1" dirty="0">
                <a:solidFill>
                  <a:srgbClr val="00FFFF"/>
                </a:solidFill>
                <a:effectLst>
                  <a:outerShdw blurRad="38100" dist="38100" dir="2700000" algn="tl">
                    <a:srgbClr val="000000">
                      <a:alpha val="43137"/>
                    </a:srgbClr>
                  </a:outerShdw>
                </a:effectLst>
              </a:rPr>
              <a:t>Christmas Eve Candlelight Service </a:t>
            </a:r>
            <a:r>
              <a:rPr lang="en-US" sz="2400" b="1" i="1" dirty="0">
                <a:effectLst>
                  <a:outerShdw blurRad="38100" dist="38100" dir="2700000" algn="tl">
                    <a:srgbClr val="000000">
                      <a:alpha val="43137"/>
                    </a:srgbClr>
                  </a:outerShdw>
                </a:effectLst>
              </a:rPr>
              <a:t>on </a:t>
            </a:r>
            <a:r>
              <a:rPr lang="en-US" sz="2400" b="1" i="1" dirty="0">
                <a:solidFill>
                  <a:srgbClr val="00FFFF"/>
                </a:solidFill>
                <a:effectLst>
                  <a:outerShdw blurRad="38100" dist="38100" dir="2700000" algn="tl">
                    <a:srgbClr val="000000">
                      <a:alpha val="43137"/>
                    </a:srgbClr>
                  </a:outerShdw>
                </a:effectLst>
              </a:rPr>
              <a:t>Saturday, 12/24 at 7pm</a:t>
            </a:r>
            <a:r>
              <a:rPr lang="en-US" sz="2400" b="1" i="1" dirty="0">
                <a:effectLst>
                  <a:outerShdw blurRad="38100" dist="38100" dir="2700000" algn="tl">
                    <a:srgbClr val="000000">
                      <a:alpha val="43137"/>
                    </a:srgbClr>
                  </a:outerShdw>
                </a:effectLst>
              </a:rPr>
              <a:t>. There will also be a refreshment and </a:t>
            </a:r>
            <a:r>
              <a:rPr lang="en-US" sz="2400" b="1" i="1" dirty="0">
                <a:solidFill>
                  <a:srgbClr val="00FFFF"/>
                </a:solidFill>
                <a:effectLst>
                  <a:outerShdw blurRad="38100" dist="38100" dir="2700000" algn="tl">
                    <a:srgbClr val="000000">
                      <a:alpha val="43137"/>
                    </a:srgbClr>
                  </a:outerShdw>
                </a:effectLst>
              </a:rPr>
              <a:t>Carol Singing </a:t>
            </a:r>
            <a:r>
              <a:rPr lang="en-US" sz="2400" b="1" i="1" dirty="0">
                <a:effectLst>
                  <a:outerShdw blurRad="38100" dist="38100" dir="2700000" algn="tl">
                    <a:srgbClr val="000000">
                      <a:alpha val="43137"/>
                    </a:srgbClr>
                  </a:outerShdw>
                </a:effectLst>
              </a:rPr>
              <a:t>time immediately after the service.  Please contribute refreshment items to be shared for that evening.  </a:t>
            </a:r>
            <a:endParaRPr lang="en-US" sz="2400" b="1" i="1"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4800" y="4182214"/>
            <a:ext cx="2514600" cy="26757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4182214"/>
            <a:ext cx="2590800" cy="3454400"/>
          </a:xfrm>
          <a:prstGeom prst="rect">
            <a:avLst/>
          </a:prstGeom>
        </p:spPr>
      </p:pic>
    </p:spTree>
    <p:extLst>
      <p:ext uri="{BB962C8B-B14F-4D97-AF65-F5344CB8AC3E}">
        <p14:creationId xmlns:p14="http://schemas.microsoft.com/office/powerpoint/2010/main" val="105726806"/>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457200" y="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3" name="Rectangle 2"/>
          <p:cNvSpPr/>
          <p:nvPr/>
        </p:nvSpPr>
        <p:spPr>
          <a:xfrm>
            <a:off x="304800" y="2209800"/>
            <a:ext cx="8305800" cy="830997"/>
          </a:xfrm>
          <a:prstGeom prst="rect">
            <a:avLst/>
          </a:prstGeom>
        </p:spPr>
        <p:txBody>
          <a:bodyPr wrap="square">
            <a:spAutoFit/>
          </a:bodyPr>
          <a:lstStyle/>
          <a:p>
            <a:pPr marL="457200" lvl="0" indent="-457200">
              <a:buFont typeface="Arial" panose="020B0604020202020204" pitchFamily="34" charset="0"/>
              <a:buChar char="•"/>
            </a:pPr>
            <a:r>
              <a:rPr lang="en-US" sz="2400" b="1" i="1" dirty="0">
                <a:solidFill>
                  <a:srgbClr val="FF0000"/>
                </a:solidFill>
                <a:effectLst>
                  <a:outerShdw blurRad="38100" dist="38100" dir="2700000" algn="tl">
                    <a:srgbClr val="000000">
                      <a:alpha val="43137"/>
                    </a:srgbClr>
                  </a:outerShdw>
                </a:effectLst>
              </a:rPr>
              <a:t>Christmas </a:t>
            </a:r>
            <a:r>
              <a:rPr lang="en-US" sz="2400" b="1" i="1" dirty="0" err="1">
                <a:solidFill>
                  <a:srgbClr val="FF0000"/>
                </a:solidFill>
                <a:effectLst>
                  <a:outerShdw blurRad="38100" dist="38100" dir="2700000" algn="tl">
                    <a:srgbClr val="000000">
                      <a:alpha val="43137"/>
                    </a:srgbClr>
                  </a:outerShdw>
                </a:effectLst>
              </a:rPr>
              <a:t>Poisettia</a:t>
            </a:r>
            <a:r>
              <a:rPr lang="en-US" sz="2400" b="1" i="1" dirty="0">
                <a:solidFill>
                  <a:srgbClr val="FF0000"/>
                </a:solidFill>
                <a:effectLst>
                  <a:outerShdw blurRad="38100" dist="38100" dir="2700000" algn="tl">
                    <a:srgbClr val="000000">
                      <a:alpha val="43137"/>
                    </a:srgbClr>
                  </a:outerShdw>
                </a:effectLst>
              </a:rPr>
              <a:t> </a:t>
            </a:r>
            <a:r>
              <a:rPr lang="en-US" sz="2400" dirty="0"/>
              <a:t>order $10 each.  </a:t>
            </a:r>
          </a:p>
          <a:p>
            <a:pPr marL="457200" lvl="0" indent="-457200">
              <a:buFont typeface="Arial" panose="020B0604020202020204" pitchFamily="34" charset="0"/>
              <a:buChar char="•"/>
            </a:pPr>
            <a:r>
              <a:rPr lang="en-US" sz="2400" dirty="0"/>
              <a:t>For more info., please sign up with Paul.</a:t>
            </a:r>
            <a:endParaRPr lang="en-US" sz="24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3124199"/>
            <a:ext cx="5905930" cy="3891697"/>
          </a:xfrm>
          <a:prstGeom prst="rect">
            <a:avLst/>
          </a:prstGeom>
        </p:spPr>
      </p:pic>
    </p:spTree>
    <p:extLst>
      <p:ext uri="{BB962C8B-B14F-4D97-AF65-F5344CB8AC3E}">
        <p14:creationId xmlns:p14="http://schemas.microsoft.com/office/powerpoint/2010/main" val="197737828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54864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94270" y="195649"/>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p:txBody>
      </p:sp>
    </p:spTree>
    <p:extLst>
      <p:ext uri="{BB962C8B-B14F-4D97-AF65-F5344CB8AC3E}">
        <p14:creationId xmlns:p14="http://schemas.microsoft.com/office/powerpoint/2010/main" val="4269254007"/>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20068"/>
            <a:ext cx="9676770" cy="7278068"/>
          </a:xfrm>
          <a:prstGeom prst="rect">
            <a:avLst/>
          </a:prstGeom>
        </p:spPr>
      </p:pic>
      <p:sp>
        <p:nvSpPr>
          <p:cNvPr id="20482" name="Rectangle 2"/>
          <p:cNvSpPr>
            <a:spLocks noGrp="1" noChangeArrowheads="1"/>
          </p:cNvSpPr>
          <p:nvPr>
            <p:ph type="ctrTitle"/>
          </p:nvPr>
        </p:nvSpPr>
        <p:spPr>
          <a:xfrm>
            <a:off x="924008" y="533400"/>
            <a:ext cx="72640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106 “Prepare the Way, O Zion”</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Prepare the way, O Zion,</a:t>
            </a:r>
            <a:br>
              <a:rPr lang="en-US" sz="4000" b="1" i="1" dirty="0"/>
            </a:br>
            <a:r>
              <a:rPr lang="en-US" sz="4000" b="1" i="1" dirty="0"/>
              <a:t>your Christ is drawing near!</a:t>
            </a:r>
            <a:br>
              <a:rPr lang="en-US" sz="4000" b="1" i="1" dirty="0"/>
            </a:br>
            <a:r>
              <a:rPr lang="en-US" sz="4000" b="1" i="1" dirty="0"/>
              <a:t>Let every hill and valley</a:t>
            </a:r>
            <a:br>
              <a:rPr lang="en-US" sz="4000" b="1" i="1" dirty="0"/>
            </a:br>
            <a:r>
              <a:rPr lang="en-US" sz="4000" b="1" i="1" dirty="0"/>
              <a:t>a level way appear.</a:t>
            </a:r>
            <a:br>
              <a:rPr lang="en-US" sz="4000" b="1" i="1" dirty="0"/>
            </a:br>
            <a:r>
              <a:rPr lang="en-US" sz="4000" b="1" i="1" dirty="0"/>
              <a:t>Greet One who comes in glory,</a:t>
            </a:r>
            <a:br>
              <a:rPr lang="en-US" sz="4000" b="1" i="1" dirty="0"/>
            </a:br>
            <a:r>
              <a:rPr lang="en-US" sz="4000" b="1" i="1" dirty="0"/>
              <a:t>foretold in sacred story.</a:t>
            </a:r>
            <a:br>
              <a:rPr lang="en-US" sz="4000" b="1" i="1" dirty="0"/>
            </a:br>
            <a:r>
              <a:rPr lang="en-US" sz="4000" b="1" i="1" dirty="0"/>
              <a:t>O blest is Christ who came</a:t>
            </a:r>
            <a:br>
              <a:rPr lang="en-US" sz="4000" b="1" i="1" dirty="0"/>
            </a:br>
            <a:r>
              <a:rPr lang="en-US" sz="4000" b="1" i="1" dirty="0"/>
              <a:t>in God’s most holy name.</a:t>
            </a: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85" y="1354137"/>
            <a:ext cx="9297209" cy="7305674"/>
          </a:xfrm>
          <a:prstGeom prst="rect">
            <a:avLst/>
          </a:prstGeom>
        </p:spPr>
      </p:pic>
      <p:pic>
        <p:nvPicPr>
          <p:cNvPr id="1026" name="Picture 2" descr="http://www.popularhymns.com/images/doxology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334498" cy="7924800"/>
          </a:xfrm>
          <a:prstGeom prst="rect">
            <a:avLst/>
          </a:prstGeom>
          <a:noFill/>
          <a:extLst>
            <a:ext uri="{909E8E84-426E-40DD-AFC4-6F175D3DCCD1}">
              <a14:hiddenFill xmlns:a14="http://schemas.microsoft.com/office/drawing/2010/main">
                <a:solidFill>
                  <a:srgbClr val="FFFFFF"/>
                </a:solidFill>
              </a14:hiddenFill>
            </a:ext>
          </a:extLst>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93 “Lift Up Your Heads, Ye Mighty Gates”</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20595" y="1771601"/>
            <a:ext cx="9123405" cy="2308324"/>
          </a:xfrm>
          <a:prstGeom prst="rect">
            <a:avLst/>
          </a:prstGeom>
          <a:noFill/>
        </p:spPr>
        <p:txBody>
          <a:bodyPr wrap="square">
            <a:spAutoFit/>
          </a:bodyPr>
          <a:lstStyle/>
          <a:p>
            <a:pPr algn="ctr"/>
            <a:r>
              <a:rPr lang="en-US" sz="3600" b="1" i="1" dirty="0"/>
              <a:t>Lift up your heads, ye mighty gates;</a:t>
            </a:r>
            <a:br>
              <a:rPr lang="en-US" sz="3600" b="1" i="1" dirty="0"/>
            </a:br>
            <a:r>
              <a:rPr lang="en-US" sz="3600" b="1" i="1" dirty="0"/>
              <a:t>behold the King of glory waits;</a:t>
            </a:r>
            <a:br>
              <a:rPr lang="en-US" sz="3600" b="1" i="1" dirty="0"/>
            </a:br>
            <a:r>
              <a:rPr lang="en-US" sz="3600" b="1" i="1" dirty="0"/>
              <a:t>the King of kings is drawing near;</a:t>
            </a:r>
            <a:br>
              <a:rPr lang="en-US" sz="3600" b="1" i="1" dirty="0"/>
            </a:br>
            <a:r>
              <a:rPr lang="en-US" sz="3600" b="1" i="1" dirty="0"/>
              <a:t>the Savior of the world is here.</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944999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93 “Lift Up Your Heads, Ye Mighty Gates”</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20595" y="1771601"/>
            <a:ext cx="9123405" cy="2308324"/>
          </a:xfrm>
          <a:prstGeom prst="rect">
            <a:avLst/>
          </a:prstGeom>
          <a:noFill/>
        </p:spPr>
        <p:txBody>
          <a:bodyPr wrap="square">
            <a:spAutoFit/>
          </a:bodyPr>
          <a:lstStyle/>
          <a:p>
            <a:pPr algn="ctr"/>
            <a:r>
              <a:rPr lang="en-US" sz="3600" b="1" i="1" dirty="0"/>
              <a:t>Lift up your heads, ye mighty gates;</a:t>
            </a:r>
            <a:br>
              <a:rPr lang="en-US" sz="3600" b="1" i="1" dirty="0"/>
            </a:br>
            <a:r>
              <a:rPr lang="en-US" sz="3600" b="1" i="1" dirty="0"/>
              <a:t>behold the King of glory waits;</a:t>
            </a:r>
            <a:br>
              <a:rPr lang="en-US" sz="3600" b="1" i="1" dirty="0"/>
            </a:br>
            <a:r>
              <a:rPr lang="en-US" sz="3600" b="1" i="1" dirty="0"/>
              <a:t>the King of kings is drawing near;</a:t>
            </a:r>
            <a:br>
              <a:rPr lang="en-US" sz="3600" b="1" i="1" dirty="0"/>
            </a:br>
            <a:r>
              <a:rPr lang="en-US" sz="3600" b="1" i="1" dirty="0"/>
              <a:t>the Savior of the world is here.</a:t>
            </a: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0540739"/>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474704" y="457200"/>
            <a:ext cx="8669295" cy="1431925"/>
          </a:xfrm>
        </p:spPr>
        <p:txBody>
          <a:bodyPr/>
          <a:lstStyle/>
          <a:p>
            <a:r>
              <a:rPr lang="en-US" altLang="en-US" sz="3600" b="0" i="1" u="sng" dirty="0">
                <a:solidFill>
                  <a:srgbClr val="4AE8E8"/>
                </a:solidFill>
                <a:cs typeface="Times New Roman" pitchFamily="18" charset="0"/>
              </a:rPr>
              <a:t>Sending Hymn</a:t>
            </a:r>
            <a:br>
              <a:rPr lang="en-US" altLang="en-US" sz="3600" b="0" i="1" u="sng" dirty="0">
                <a:solidFill>
                  <a:srgbClr val="00FFFF"/>
                </a:solidFill>
                <a:cs typeface="Times New Roman" pitchFamily="18" charset="0"/>
              </a:rPr>
            </a:br>
            <a:r>
              <a:rPr lang="en-US" altLang="en-US" sz="2800" b="0" i="1" dirty="0">
                <a:solidFill>
                  <a:srgbClr val="FFFF00"/>
                </a:solidFill>
              </a:rPr>
              <a:t># 93 “Lift Up Your Heads, Ye Mighty Gates”</a:t>
            </a:r>
          </a:p>
        </p:txBody>
      </p:sp>
      <p:sp>
        <p:nvSpPr>
          <p:cNvPr id="32771"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2" name="Rectangle 1"/>
          <p:cNvSpPr/>
          <p:nvPr/>
        </p:nvSpPr>
        <p:spPr>
          <a:xfrm>
            <a:off x="20595" y="1771601"/>
            <a:ext cx="9123405" cy="2862322"/>
          </a:xfrm>
          <a:prstGeom prst="rect">
            <a:avLst/>
          </a:prstGeom>
          <a:noFill/>
        </p:spPr>
        <p:txBody>
          <a:bodyPr wrap="square">
            <a:spAutoFit/>
          </a:bodyPr>
          <a:lstStyle/>
          <a:p>
            <a:pPr algn="ctr"/>
            <a:r>
              <a:rPr lang="en-US" sz="3600" b="1" i="1" dirty="0"/>
              <a:t>Redeemer, come! I open wide</a:t>
            </a:r>
            <a:br>
              <a:rPr lang="en-US" sz="3600" b="1" i="1" dirty="0"/>
            </a:br>
            <a:r>
              <a:rPr lang="en-US" sz="3600" b="1" i="1" dirty="0"/>
              <a:t>my heart to thee; here, Lord, abide.</a:t>
            </a:r>
            <a:br>
              <a:rPr lang="en-US" sz="3600" b="1" i="1" dirty="0"/>
            </a:br>
            <a:r>
              <a:rPr lang="en-US" sz="3600" b="1" i="1" dirty="0"/>
              <a:t>Let me thy inner presence feel;</a:t>
            </a:r>
            <a:br>
              <a:rPr lang="en-US" sz="3600" b="1" i="1" dirty="0"/>
            </a:br>
            <a:r>
              <a:rPr lang="en-US" sz="3600" b="1" i="1" dirty="0"/>
              <a:t>thy grace and love in me reveal.</a:t>
            </a:r>
            <a:br>
              <a:rPr lang="en-US" sz="3600" b="1" i="1" dirty="0"/>
            </a:br>
            <a:endParaRPr lang="en-US" sz="3600" b="1" i="1" dirty="0">
              <a:solidFill>
                <a:srgbClr val="0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53349221"/>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762000" y="232114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9938" name="Rectangle 2"/>
          <p:cNvSpPr>
            <a:spLocks noGrp="1" noChangeArrowheads="1"/>
          </p:cNvSpPr>
          <p:nvPr>
            <p:ph type="ctrTitle"/>
          </p:nvPr>
        </p:nvSpPr>
        <p:spPr>
          <a:xfrm>
            <a:off x="838200" y="83343"/>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25627" y="1828800"/>
            <a:ext cx="9296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r>
              <a:rPr lang="en-US" altLang="en-US" b="1" i="1" kern="0" dirty="0">
                <a:solidFill>
                  <a:srgbClr val="FFFF00"/>
                </a:solidFill>
              </a:rPr>
              <a:t>#541 </a:t>
            </a:r>
            <a:r>
              <a:rPr lang="en-US" altLang="en-US" b="1" i="1" kern="0" dirty="0">
                <a:solidFill>
                  <a:srgbClr val="00FFFF"/>
                </a:solidFill>
              </a:rPr>
              <a:t>“God Be With You Till We Meet Again”</a:t>
            </a:r>
          </a:p>
          <a:p>
            <a:pPr algn="ctr">
              <a:lnSpc>
                <a:spcPct val="80000"/>
              </a:lnSpc>
            </a:pPr>
            <a:r>
              <a:rPr lang="en-US" altLang="en-US" b="1" i="1" kern="0" dirty="0">
                <a:solidFill>
                  <a:srgbClr val="00FFFF"/>
                </a:solidFill>
              </a:rPr>
              <a:t>(Stanza 3)</a:t>
            </a:r>
          </a:p>
          <a:p>
            <a:pPr algn="ctr"/>
            <a:r>
              <a:rPr lang="en-US" sz="3600" b="1" i="1" dirty="0"/>
              <a:t>God be with you till we meet again;</a:t>
            </a:r>
            <a:br>
              <a:rPr lang="en-US" sz="3600" b="1" i="1" dirty="0"/>
            </a:br>
            <a:r>
              <a:rPr lang="en-US" sz="3600" b="1" i="1" dirty="0"/>
              <a:t>when life's perils thick confound you,</a:t>
            </a:r>
            <a:br>
              <a:rPr lang="en-US" sz="3600" b="1" i="1" dirty="0"/>
            </a:br>
            <a:r>
              <a:rPr lang="en-US" sz="3600" b="1" i="1" dirty="0"/>
              <a:t>put unfailing arms around you:</a:t>
            </a:r>
            <a:br>
              <a:rPr lang="en-US" sz="3600" b="1" i="1" dirty="0"/>
            </a:br>
            <a:r>
              <a:rPr lang="en-US" sz="3600" b="1" i="1" dirty="0"/>
              <a:t>God be with you till we meet again.</a:t>
            </a:r>
            <a:br>
              <a:rPr lang="en-US" sz="3600" dirty="0"/>
            </a:br>
            <a:br>
              <a:rPr lang="en-US" sz="3600" b="1" i="1" dirty="0"/>
            </a:br>
            <a:endParaRPr lang="en-US" sz="3600" b="1" i="1"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234717542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270" y="2447841"/>
            <a:ext cx="10019270" cy="4943559"/>
          </a:xfrm>
          <a:prstGeom prst="rect">
            <a:avLst/>
          </a:prstGeom>
        </p:spPr>
      </p:pic>
      <p:sp>
        <p:nvSpPr>
          <p:cNvPr id="4098" name="Rectangle 2"/>
          <p:cNvSpPr>
            <a:spLocks noGrp="1" noChangeArrowheads="1"/>
          </p:cNvSpPr>
          <p:nvPr>
            <p:ph type="ctrTitle"/>
          </p:nvPr>
        </p:nvSpPr>
        <p:spPr>
          <a:xfrm>
            <a:off x="838200" y="939145"/>
            <a:ext cx="7315200" cy="762000"/>
          </a:xfrm>
          <a:noFill/>
        </p:spPr>
        <p:txBody>
          <a:bodyPr/>
          <a:lstStyle/>
          <a:p>
            <a:r>
              <a:rPr lang="en-US" altLang="en-US" sz="3600" i="1" u="sng" dirty="0" err="1">
                <a:solidFill>
                  <a:srgbClr val="FF3300"/>
                </a:solidFill>
                <a:latin typeface="+mn-lt"/>
              </a:rPr>
              <a:t>Homecrest</a:t>
            </a:r>
            <a:r>
              <a:rPr lang="en-US" altLang="en-US" sz="3600" i="1" u="sng" dirty="0">
                <a:solidFill>
                  <a:srgbClr val="FF3300"/>
                </a:solidFill>
                <a:latin typeface="+mn-lt"/>
              </a:rPr>
              <a:t> Presbyterian Church</a:t>
            </a:r>
            <a:br>
              <a:rPr lang="en-US" altLang="en-US" sz="3600" i="1" dirty="0">
                <a:solidFill>
                  <a:schemeClr val="tx1"/>
                </a:solidFill>
                <a:latin typeface="Arial" charset="0"/>
              </a:rPr>
            </a:br>
            <a:r>
              <a:rPr lang="en-US" altLang="en-US" sz="3200" i="1" dirty="0">
                <a:solidFill>
                  <a:srgbClr val="FFFF00"/>
                </a:solidFill>
                <a:latin typeface="Arial" charset="0"/>
              </a:rPr>
              <a:t>Worship of the Lord’s Day</a:t>
            </a:r>
            <a:br>
              <a:rPr lang="en-US" altLang="en-US" sz="3200" i="1" dirty="0">
                <a:solidFill>
                  <a:srgbClr val="FFFF00"/>
                </a:solidFill>
                <a:latin typeface="Arial" charset="0"/>
              </a:rPr>
            </a:br>
            <a:r>
              <a:rPr lang="en-US" altLang="en-US" sz="3200" i="1" dirty="0">
                <a:solidFill>
                  <a:srgbClr val="4AE8E8"/>
                </a:solidFill>
                <a:latin typeface="Arial" charset="0"/>
              </a:rPr>
              <a:t>3</a:t>
            </a:r>
            <a:r>
              <a:rPr lang="en-US" altLang="en-US" sz="3200" i="1" baseline="30000" dirty="0">
                <a:solidFill>
                  <a:srgbClr val="4AE8E8"/>
                </a:solidFill>
                <a:latin typeface="Arial" charset="0"/>
              </a:rPr>
              <a:t>rd</a:t>
            </a:r>
            <a:r>
              <a:rPr lang="en-US" altLang="en-US" sz="3200" i="1" dirty="0">
                <a:solidFill>
                  <a:srgbClr val="4AE8E8"/>
                </a:solidFill>
                <a:latin typeface="Arial" charset="0"/>
              </a:rPr>
              <a:t> Sunday in Advent</a:t>
            </a:r>
            <a:br>
              <a:rPr lang="en-US" altLang="en-US" sz="3200" i="1" dirty="0">
                <a:solidFill>
                  <a:srgbClr val="FFFF00"/>
                </a:solidFill>
                <a:latin typeface="Arial" charset="0"/>
              </a:rPr>
            </a:br>
            <a:r>
              <a:rPr lang="en-US" altLang="en-US" sz="3200" i="1" dirty="0">
                <a:latin typeface="Arial" charset="0"/>
              </a:rPr>
              <a:t>December 11th, 2016 </a:t>
            </a:r>
            <a:br>
              <a:rPr lang="en-US" altLang="en-US" sz="3200" i="1" dirty="0">
                <a:latin typeface="Arial" charset="0"/>
              </a:rPr>
            </a:br>
            <a:br>
              <a:rPr lang="en-US" altLang="en-US" sz="3200" i="1" dirty="0">
                <a:latin typeface="Arial" charset="0"/>
              </a:rPr>
            </a:br>
            <a:endParaRPr lang="en-US" altLang="en-US" sz="3200" i="1" dirty="0">
              <a:solidFill>
                <a:srgbClr val="FF0000"/>
              </a:solidFill>
              <a:latin typeface="Arial" charset="0"/>
            </a:endParaRPr>
          </a:p>
        </p:txBody>
      </p:sp>
      <p:pic>
        <p:nvPicPr>
          <p:cNvPr id="5" name="Picture 4" descr="Image result for advent 3 candles"/>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724400"/>
            <a:ext cx="2362200" cy="2411095"/>
          </a:xfrm>
          <a:prstGeom prst="rect">
            <a:avLst/>
          </a:prstGeom>
          <a:noFill/>
          <a:ln>
            <a:noFill/>
          </a:ln>
        </p:spPr>
      </p:pic>
    </p:spTree>
    <p:extLst>
      <p:ext uri="{BB962C8B-B14F-4D97-AF65-F5344CB8AC3E}">
        <p14:creationId xmlns:p14="http://schemas.microsoft.com/office/powerpoint/2010/main" val="30519228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20068"/>
            <a:ext cx="9676770" cy="7278068"/>
          </a:xfrm>
          <a:prstGeom prst="rect">
            <a:avLst/>
          </a:prstGeom>
        </p:spPr>
      </p:pic>
      <p:sp>
        <p:nvSpPr>
          <p:cNvPr id="20482" name="Rectangle 2"/>
          <p:cNvSpPr>
            <a:spLocks noGrp="1" noChangeArrowheads="1"/>
          </p:cNvSpPr>
          <p:nvPr>
            <p:ph type="ctrTitle"/>
          </p:nvPr>
        </p:nvSpPr>
        <p:spPr>
          <a:xfrm>
            <a:off x="924008" y="533400"/>
            <a:ext cx="72640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106 “Prepare the Way, O Zion”</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He brings God’s rule, O Zion;</a:t>
            </a:r>
            <a:br>
              <a:rPr lang="en-US" sz="4000" b="1" i="1" dirty="0"/>
            </a:br>
            <a:r>
              <a:rPr lang="en-US" sz="4000" b="1" i="1" dirty="0"/>
              <a:t>he comes from heaven above.</a:t>
            </a:r>
            <a:br>
              <a:rPr lang="en-US" sz="4000" b="1" i="1" dirty="0"/>
            </a:br>
            <a:r>
              <a:rPr lang="en-US" sz="4000" b="1" i="1" dirty="0"/>
              <a:t>His rule is peace and freedom,</a:t>
            </a:r>
            <a:br>
              <a:rPr lang="en-US" sz="4000" b="1" i="1" dirty="0"/>
            </a:br>
            <a:r>
              <a:rPr lang="en-US" sz="4000" b="1" i="1" dirty="0"/>
              <a:t>and justice, truth, and love.</a:t>
            </a:r>
            <a:br>
              <a:rPr lang="en-US" sz="4000" b="1" i="1" dirty="0"/>
            </a:br>
            <a:r>
              <a:rPr lang="en-US" sz="4000" b="1" i="1" dirty="0"/>
              <a:t>Lift high your praise resounding,</a:t>
            </a:r>
            <a:br>
              <a:rPr lang="en-US" sz="4000" b="1" i="1" dirty="0"/>
            </a:br>
            <a:r>
              <a:rPr lang="en-US" sz="4000" b="1" i="1" dirty="0"/>
              <a:t>for grace and joy abounding.</a:t>
            </a:r>
            <a:br>
              <a:rPr lang="en-US" sz="4000" b="1" i="1" dirty="0"/>
            </a:br>
            <a:r>
              <a:rPr lang="en-US" sz="4000" b="1" i="1" dirty="0"/>
              <a:t>O blest is Christ who came</a:t>
            </a:r>
            <a:br>
              <a:rPr lang="en-US" sz="4000" b="1" i="1" dirty="0"/>
            </a:br>
            <a:r>
              <a:rPr lang="en-US" sz="4000" b="1" i="1" dirty="0"/>
              <a:t>in God’s most holy name.</a:t>
            </a: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8312036"/>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20068"/>
            <a:ext cx="9676770" cy="7278068"/>
          </a:xfrm>
          <a:prstGeom prst="rect">
            <a:avLst/>
          </a:prstGeom>
        </p:spPr>
      </p:pic>
      <p:sp>
        <p:nvSpPr>
          <p:cNvPr id="20482" name="Rectangle 2"/>
          <p:cNvSpPr>
            <a:spLocks noGrp="1" noChangeArrowheads="1"/>
          </p:cNvSpPr>
          <p:nvPr>
            <p:ph type="ctrTitle"/>
          </p:nvPr>
        </p:nvSpPr>
        <p:spPr>
          <a:xfrm>
            <a:off x="924008" y="533400"/>
            <a:ext cx="7264057" cy="1431925"/>
          </a:xfrm>
        </p:spPr>
        <p:txBody>
          <a:bodyPr/>
          <a:lstStyle/>
          <a:p>
            <a:r>
              <a:rPr lang="en-US" altLang="en-US" sz="3600" b="0" i="1" u="sng" dirty="0">
                <a:solidFill>
                  <a:srgbClr val="FFFF00"/>
                </a:solidFill>
                <a:cs typeface="Times New Roman" pitchFamily="18" charset="0"/>
              </a:rPr>
              <a:t>Gathering Hymn</a:t>
            </a:r>
            <a:br>
              <a:rPr lang="en-US" altLang="en-US" sz="3600" b="0" i="1" dirty="0">
                <a:solidFill>
                  <a:srgbClr val="FFFF00"/>
                </a:solidFill>
                <a:cs typeface="Times New Roman" pitchFamily="18" charset="0"/>
              </a:rPr>
            </a:br>
            <a:r>
              <a:rPr lang="en-US" altLang="en-US" sz="2600" b="0" i="1" dirty="0">
                <a:solidFill>
                  <a:srgbClr val="00FFFF"/>
                </a:solidFill>
                <a:effectLst>
                  <a:outerShdw blurRad="38100" dist="38100" dir="2700000" algn="tl">
                    <a:srgbClr val="000000">
                      <a:alpha val="43137"/>
                    </a:srgbClr>
                  </a:outerShdw>
                </a:effectLst>
              </a:rPr>
              <a:t># 106 “Prepare the Way, O Zion”</a:t>
            </a:r>
            <a:endParaRPr lang="en-US" altLang="en-US" sz="2000" b="0" i="1" dirty="0">
              <a:solidFill>
                <a:srgbClr val="00FFFF"/>
              </a:solidFill>
              <a:effectLst>
                <a:outerShdw blurRad="38100" dist="38100" dir="2700000" algn="tl">
                  <a:srgbClr val="000000">
                    <a:alpha val="43137"/>
                  </a:srgbClr>
                </a:outerShdw>
              </a:effectLst>
            </a:endParaRPr>
          </a:p>
        </p:txBody>
      </p:sp>
      <p:sp>
        <p:nvSpPr>
          <p:cNvPr id="3" name="Subtitle 2"/>
          <p:cNvSpPr>
            <a:spLocks noGrp="1"/>
          </p:cNvSpPr>
          <p:nvPr>
            <p:ph type="subTitle" sz="quarter" idx="1"/>
          </p:nvPr>
        </p:nvSpPr>
        <p:spPr>
          <a:xfrm>
            <a:off x="-2" y="1600200"/>
            <a:ext cx="9112079" cy="1752600"/>
          </a:xfrm>
        </p:spPr>
        <p:txBody>
          <a:bodyPr/>
          <a:lstStyle/>
          <a:p>
            <a:pPr algn="ctr"/>
            <a:r>
              <a:rPr lang="en-US" sz="4000" b="1" i="1" dirty="0"/>
              <a:t>Fling wide your gates, O Zion;</a:t>
            </a:r>
            <a:br>
              <a:rPr lang="en-US" sz="4000" b="1" i="1" dirty="0"/>
            </a:br>
            <a:r>
              <a:rPr lang="en-US" sz="4000" b="1" i="1" dirty="0"/>
              <a:t>your Savior’s rule embrace,</a:t>
            </a:r>
            <a:br>
              <a:rPr lang="en-US" sz="4000" b="1" i="1" dirty="0"/>
            </a:br>
            <a:r>
              <a:rPr lang="en-US" sz="4000" b="1" i="1" dirty="0"/>
              <a:t>and tidings of salvation</a:t>
            </a:r>
            <a:br>
              <a:rPr lang="en-US" sz="4000" b="1" i="1" dirty="0"/>
            </a:br>
            <a:r>
              <a:rPr lang="en-US" sz="4000" b="1" i="1" dirty="0"/>
              <a:t>proclaim in every place.</a:t>
            </a:r>
            <a:br>
              <a:rPr lang="en-US" sz="4000" b="1" i="1" dirty="0"/>
            </a:br>
            <a:r>
              <a:rPr lang="en-US" sz="4000" b="1" i="1" dirty="0"/>
              <a:t>All lands will bow rejoicing,</a:t>
            </a:r>
            <a:br>
              <a:rPr lang="en-US" sz="4000" b="1" i="1" dirty="0"/>
            </a:br>
            <a:r>
              <a:rPr lang="en-US" sz="4000" b="1" i="1" dirty="0"/>
              <a:t>their adoration voicing.</a:t>
            </a:r>
            <a:br>
              <a:rPr lang="en-US" sz="4000" b="1" i="1" dirty="0"/>
            </a:br>
            <a:r>
              <a:rPr lang="en-US" sz="4000" b="1" i="1" dirty="0"/>
              <a:t>O blest is Christ who came</a:t>
            </a:r>
            <a:br>
              <a:rPr lang="en-US" sz="4000" b="1" i="1" dirty="0"/>
            </a:br>
            <a:r>
              <a:rPr lang="en-US" sz="4000" b="1" i="1" dirty="0"/>
              <a:t>in God’s most holy name.</a:t>
            </a:r>
            <a:br>
              <a:rPr lang="en-US" sz="3800" b="1" i="1" dirty="0">
                <a:solidFill>
                  <a:srgbClr val="FFFF00"/>
                </a:solidFill>
              </a:rPr>
            </a:br>
            <a:br>
              <a:rPr lang="en-US" sz="3800" b="1" i="1" dirty="0">
                <a:solidFill>
                  <a:srgbClr val="FFFF00"/>
                </a:solidFill>
              </a:rPr>
            </a:br>
            <a:endParaRPr lang="en-US" sz="38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30594299"/>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504032" y="603011"/>
            <a:ext cx="7954168"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2000" b="0" i="1" dirty="0"/>
            </a:br>
            <a:r>
              <a:rPr lang="en-US" sz="2400" b="0" i="1" dirty="0">
                <a:effectLst>
                  <a:outerShdw blurRad="38100" dist="38100" dir="2700000" algn="tl">
                    <a:srgbClr val="000000">
                      <a:alpha val="43137"/>
                    </a:srgbClr>
                  </a:outerShdw>
                </a:effectLst>
                <a:latin typeface="+mn-lt"/>
              </a:rPr>
              <a:t>John the Baptist called us into repentance that we must turn around before it’s too late.  Some thought he was a lunatic, some thought he was a prophet. Some even thought he was the Messiah, but what do you think?  Regardless, the message of repentance remains true for us today, as we prepare our hearts for the coming of Christ once again. </a:t>
            </a:r>
            <a:br>
              <a:rPr lang="en-US" sz="2400" b="0" dirty="0">
                <a:effectLst/>
                <a:latin typeface="+mn-lt"/>
              </a:rPr>
            </a:br>
            <a:br>
              <a:rPr lang="en-US" sz="2400" b="0" dirty="0">
                <a:effectLst/>
                <a:latin typeface="+mn-lt"/>
              </a:rPr>
            </a:br>
            <a:r>
              <a:rPr lang="en-US" sz="2400" b="0" i="1" dirty="0">
                <a:effectLst>
                  <a:outerShdw blurRad="38100" dist="38100" dir="2700000" algn="tl">
                    <a:srgbClr val="000000">
                      <a:alpha val="43137"/>
                    </a:srgbClr>
                  </a:outerShdw>
                </a:effectLst>
                <a:latin typeface="+mn-lt"/>
              </a:rPr>
              <a:t> </a:t>
            </a:r>
            <a:br>
              <a:rPr lang="en-US" sz="2400" b="0" dirty="0">
                <a:effectLst/>
                <a:latin typeface="+mn-lt"/>
              </a:rPr>
            </a:br>
            <a:r>
              <a:rPr lang="en-US" sz="2400" b="0" i="1" dirty="0">
                <a:effectLst>
                  <a:outerShdw blurRad="38100" dist="38100" dir="2700000" algn="tl">
                    <a:srgbClr val="000000">
                      <a:alpha val="43137"/>
                    </a:srgbClr>
                  </a:outerShdw>
                </a:effectLst>
                <a:latin typeface="+mn-lt"/>
                <a:cs typeface="Arial" panose="020B0604020202020204" pitchFamily="34" charset="0"/>
              </a:rPr>
              <a:t> </a:t>
            </a:r>
            <a:br>
              <a:rPr lang="en-US" sz="2400" b="0" dirty="0">
                <a:effectLst/>
                <a:latin typeface="+mn-lt"/>
              </a:rPr>
            </a:br>
            <a:r>
              <a:rPr lang="en-US" sz="2400" b="0" dirty="0">
                <a:effectLst/>
                <a:latin typeface="+mn-lt"/>
              </a:rPr>
              <a:t> </a:t>
            </a:r>
            <a:br>
              <a:rPr lang="en-US" sz="2400" b="0" dirty="0">
                <a:effectLst/>
                <a:latin typeface="+mn-lt"/>
              </a:rPr>
            </a:br>
            <a:br>
              <a:rPr lang="en-US" sz="2400" b="0" dirty="0">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381000" y="319216"/>
            <a:ext cx="78486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400" b="0" i="1" dirty="0"/>
              <a:t>(in unison)</a:t>
            </a:r>
            <a:br>
              <a:rPr lang="en-US" altLang="en-US" sz="3600" b="0" i="1" dirty="0"/>
            </a:br>
            <a:r>
              <a:rPr lang="en-US" sz="2800" i="1" dirty="0">
                <a:solidFill>
                  <a:srgbClr val="00FFFF"/>
                </a:solidFill>
                <a:effectLst>
                  <a:outerShdw blurRad="38100" dist="38100" dir="2700000" algn="tl">
                    <a:srgbClr val="000000">
                      <a:alpha val="43137"/>
                    </a:srgbClr>
                  </a:outerShdw>
                </a:effectLst>
                <a:latin typeface="+mn-lt"/>
              </a:rPr>
              <a:t>God of majesty and glory, we are thirsty for your grace.  You made a way for us in the wilderness, and still, in our foolishness, we go astray.  We hide our eyes from your presence.  We do not listen to your word.  We are lifeless when we ought to dance and speechless when we ought to sing.  Forgive us, O Lord.  Speak peace to our fearful hearts, strengthen our weak hands, and make firm our feeble knees as we seek to follow in your holy way. Amen </a:t>
            </a:r>
            <a:br>
              <a:rPr lang="en-US" i="1" dirty="0">
                <a:effectLst>
                  <a:outerShdw blurRad="38100" dist="38100" dir="2700000" algn="tl">
                    <a:srgbClr val="000000">
                      <a:alpha val="43137"/>
                    </a:srgbClr>
                  </a:outerShdw>
                </a:effectLst>
              </a:rPr>
            </a:br>
            <a:br>
              <a:rPr lang="en-US" sz="2800" i="1" dirty="0">
                <a:solidFill>
                  <a:srgbClr val="4AE8E8"/>
                </a:solidFill>
                <a:effectLst>
                  <a:outerShdw blurRad="38100" dist="38100" dir="2700000" algn="tl">
                    <a:srgbClr val="000000">
                      <a:alpha val="43137"/>
                    </a:srgbClr>
                  </a:outerShdw>
                </a:effectLst>
              </a:rPr>
            </a:br>
            <a:br>
              <a:rPr lang="en-US" sz="2800" i="1" dirty="0">
                <a:solidFill>
                  <a:srgbClr val="00FFFF"/>
                </a:solidFill>
                <a:effectLst>
                  <a:outerShdw blurRad="38100" dist="38100" dir="2700000" algn="tl">
                    <a:srgbClr val="000000">
                      <a:alpha val="43137"/>
                    </a:srgbClr>
                  </a:outerShdw>
                </a:effectLst>
                <a:latin typeface="+mn-lt"/>
              </a:rPr>
            </a:br>
            <a:br>
              <a:rPr lang="en-US" sz="2800" dirty="0">
                <a:solidFill>
                  <a:srgbClr val="00FFFF"/>
                </a:solidFill>
                <a:effectLst>
                  <a:outerShdw blurRad="38100" dist="38100" dir="2700000" algn="tl">
                    <a:srgbClr val="000000">
                      <a:alpha val="43137"/>
                    </a:srgbClr>
                  </a:outerShdw>
                </a:effectLst>
                <a:latin typeface="+mn-lt"/>
              </a:rPr>
            </a:br>
            <a:endParaRPr lang="en-US" altLang="en-US" sz="2800" i="1" dirty="0">
              <a:solidFill>
                <a:srgbClr val="00FFFF"/>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084379626"/>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457200" y="308919"/>
            <a:ext cx="8153400" cy="1295400"/>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Declaration of Forgiveness</a:t>
            </a:r>
            <a:br>
              <a:rPr lang="en-US" altLang="en-US" sz="3600" b="0" i="1" dirty="0"/>
            </a:br>
            <a: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is merciful and discerning of our prayers.  God hears us when we confess of our sins.  God is willing to redeem us through His son Jesus Christ.  </a:t>
            </a:r>
            <a:br>
              <a:rPr lang="en-US" sz="2400" i="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Thanks be to God, Amen. </a:t>
            </a:r>
            <a:br>
              <a:rPr lang="en-US" sz="2000" dirty="0">
                <a:solidFill>
                  <a:srgbClr val="FFFF00"/>
                </a:solidFill>
                <a:effectLst/>
              </a:rPr>
            </a:br>
            <a:br>
              <a:rPr lang="en-US" sz="2600" dirty="0">
                <a:solidFill>
                  <a:srgbClr val="FFFF00"/>
                </a:solidFill>
                <a:effectLst/>
                <a:latin typeface="+mn-lt"/>
              </a:rPr>
            </a:br>
            <a:endParaRPr lang="en-US" altLang="en-US" sz="2600" b="0" i="1" dirty="0">
              <a:solidFill>
                <a:srgbClr val="FFFF00"/>
              </a:solidFill>
              <a:effectLst>
                <a:outerShdw blurRad="38100" dist="38100" dir="2700000" algn="tl">
                  <a:srgbClr val="000000">
                    <a:alpha val="43137"/>
                  </a:srgbClr>
                </a:outerShdw>
              </a:effectLst>
              <a:latin typeface="+mn-lt"/>
              <a:cs typeface="Arial" panose="020B0604020202020204" pitchFamily="34" charset="0"/>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Tree>
    <p:extLst>
      <p:ext uri="{BB962C8B-B14F-4D97-AF65-F5344CB8AC3E}">
        <p14:creationId xmlns:p14="http://schemas.microsoft.com/office/powerpoint/2010/main" val="2798302501"/>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315200"/>
          </a:xfrm>
          <a:prstGeom prst="rect">
            <a:avLst/>
          </a:prstGeom>
        </p:spPr>
      </p:pic>
      <p:sp>
        <p:nvSpPr>
          <p:cNvPr id="755714" name="Rectangle 2"/>
          <p:cNvSpPr>
            <a:spLocks noGrp="1" noChangeArrowheads="1"/>
          </p:cNvSpPr>
          <p:nvPr>
            <p:ph type="ctrTitle"/>
          </p:nvPr>
        </p:nvSpPr>
        <p:spPr>
          <a:xfrm>
            <a:off x="800100" y="609600"/>
            <a:ext cx="7543800" cy="1431925"/>
          </a:xfrm>
        </p:spPr>
        <p:txBody>
          <a:bodyPr/>
          <a:lstStyle/>
          <a:p>
            <a:pPr algn="ctr"/>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114300" y="1736973"/>
            <a:ext cx="8915400" cy="3231654"/>
          </a:xfrm>
          <a:prstGeom prst="rect">
            <a:avLst/>
          </a:prstGeom>
        </p:spPr>
        <p:txBody>
          <a:bodyPr wrap="square">
            <a:spAutoFit/>
          </a:bodyPr>
          <a:lstStyle/>
          <a:p>
            <a:pPr algn="ctr"/>
            <a:r>
              <a:rPr lang="en-US" sz="3600" b="1" i="1" dirty="0">
                <a:solidFill>
                  <a:srgbClr val="FFFF00"/>
                </a:solidFill>
                <a:effectLst>
                  <a:outerShdw blurRad="38100" dist="38100" dir="2700000" algn="tl">
                    <a:srgbClr val="000000">
                      <a:alpha val="43137"/>
                    </a:srgbClr>
                  </a:outerShdw>
                </a:effectLst>
              </a:rPr>
              <a:t>Glory be to the Father </a:t>
            </a:r>
          </a:p>
          <a:p>
            <a:pPr algn="ctr"/>
            <a:r>
              <a:rPr lang="en-US" sz="3600" b="1" i="1" dirty="0">
                <a:solidFill>
                  <a:srgbClr val="FFFF00"/>
                </a:solidFill>
                <a:effectLst>
                  <a:outerShdw blurRad="38100" dist="38100" dir="2700000" algn="tl">
                    <a:srgbClr val="000000">
                      <a:alpha val="43137"/>
                    </a:srgbClr>
                  </a:outerShdw>
                </a:effectLst>
              </a:rPr>
              <a:t>and to the Son and to the Holy Ghost;</a:t>
            </a:r>
          </a:p>
          <a:p>
            <a:pPr algn="ctr"/>
            <a:r>
              <a:rPr lang="en-US" sz="3600" b="1" i="1" dirty="0">
                <a:solidFill>
                  <a:srgbClr val="FFFF00"/>
                </a:solidFill>
                <a:effectLst>
                  <a:outerShdw blurRad="38100" dist="38100" dir="2700000" algn="tl">
                    <a:srgbClr val="000000">
                      <a:alpha val="43137"/>
                    </a:srgbClr>
                  </a:outerShdw>
                </a:effectLst>
              </a:rPr>
              <a:t>As it was in the beginning, </a:t>
            </a:r>
          </a:p>
          <a:p>
            <a:pPr algn="ctr"/>
            <a:r>
              <a:rPr lang="en-US" sz="3600" b="1" i="1" dirty="0">
                <a:solidFill>
                  <a:srgbClr val="FFFF00"/>
                </a:solidFill>
                <a:effectLst>
                  <a:outerShdw blurRad="38100" dist="38100" dir="2700000" algn="tl">
                    <a:srgbClr val="000000">
                      <a:alpha val="43137"/>
                    </a:srgbClr>
                  </a:outerShdw>
                </a:effectLst>
              </a:rPr>
              <a:t>is now, and ever shall be, </a:t>
            </a:r>
          </a:p>
          <a:p>
            <a:pPr algn="ctr"/>
            <a:r>
              <a:rPr lang="en-US" sz="3600" b="1" i="1" dirty="0">
                <a:solidFill>
                  <a:srgbClr val="FFFF00"/>
                </a:solidFill>
                <a:effectLst>
                  <a:outerShdw blurRad="38100" dist="38100" dir="2700000" algn="tl">
                    <a:srgbClr val="000000">
                      <a:alpha val="43137"/>
                    </a:srgbClr>
                  </a:outerShdw>
                </a:effectLst>
              </a:rPr>
              <a:t>world without end. Amen, Amen. </a:t>
            </a:r>
          </a:p>
          <a:p>
            <a:r>
              <a:rPr lang="en-US" sz="2400" b="1" i="1" dirty="0">
                <a:solidFill>
                  <a:srgbClr val="FF0000"/>
                </a:solidFill>
                <a:effectLst>
                  <a:outerShdw blurRad="38100" dist="38100" dir="2700000" algn="tl">
                    <a:srgbClr val="000000">
                      <a:alpha val="43137"/>
                    </a:srgbClr>
                  </a:outerShdw>
                </a:effectLst>
              </a:rPr>
              <a:t>	</a:t>
            </a:r>
          </a:p>
        </p:txBody>
      </p:sp>
    </p:spTree>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35739</TotalTime>
  <Words>545</Words>
  <Application>Microsoft Office PowerPoint</Application>
  <PresentationFormat>On-screen Show (4:3)</PresentationFormat>
  <Paragraphs>135</Paragraphs>
  <Slides>36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Calibri</vt:lpstr>
      <vt:lpstr>Helvetica</vt:lpstr>
      <vt:lpstr>Lora</vt:lpstr>
      <vt:lpstr>Times New Roman</vt:lpstr>
      <vt:lpstr>Wingdings</vt:lpstr>
      <vt:lpstr>Glass Layers</vt:lpstr>
      <vt:lpstr>Homecrest Presbyterian Church Worship of the Lord’s Day 3rd Sunday in Advent December 11th, 2016   </vt:lpstr>
      <vt:lpstr>Gathering Around the WORD Lighting of the 3rd Advent Candle / Call to Worship</vt:lpstr>
      <vt:lpstr>Gathering Hymn # 106 “Prepare the Way, O Zion”</vt:lpstr>
      <vt:lpstr>Gathering Hymn # 106 “Prepare the Way, O Zion”</vt:lpstr>
      <vt:lpstr>Gathering Hymn # 106 “Prepare the Way, O Zion”</vt:lpstr>
      <vt:lpstr>Gathering Around the WORD Call to Confession  John the Baptist called us into repentance that we must turn around before it’s too late.  Some thought he was a lunatic, some thought he was a prophet. Some even thought he was the Messiah, but what do you think?  Regardless, the message of repentance remains true for us today, as we prepare our hearts for the coming of Christ once again.          </vt:lpstr>
      <vt:lpstr>Gathering Around the WORD Prayer of Confession (in unison) God of majesty and glory, we are thirsty for your grace.  You made a way for us in the wilderness, and still, in our foolishness, we go astray.  We hide our eyes from your presence.  We do not listen to your word.  We are lifeless when we ought to dance and speechless when we ought to sing.  Forgive us, O Lord.  Speak peace to our fearful hearts, strengthen our weak hands, and make firm our feeble knees as we seek to follow in your holy way. Amen     </vt:lpstr>
      <vt:lpstr>Gathering Around the WORD Declaration of Forgiveness God is merciful and discerning of our prayers.  God hears us when we confess of our sins.  God is willing to redeem us through His son Jesus Christ.   Thanks be to God, Amen.   </vt:lpstr>
      <vt:lpstr>Gathering Around the WORD Gloria Patri</vt:lpstr>
      <vt:lpstr>Gathering Around the WORD Passing of the Peace of Christ</vt:lpstr>
      <vt:lpstr>Proclaiming the WORD Message to the Youth/ Prayer of Illumination</vt:lpstr>
      <vt:lpstr>Proclaiming the WORD Responsive Reading (Matthew 11:2-11)</vt:lpstr>
      <vt:lpstr>Proclaiming the WORD Responsive Reading (Matthew 11:2-11)</vt:lpstr>
      <vt:lpstr>Proclaiming the WORD Scripture Reading (Luke 1:47-55)</vt:lpstr>
      <vt:lpstr>Proclaiming the WORD Scripture Reading (Luke 1:47-55)</vt:lpstr>
      <vt:lpstr>PowerPoint Presentation</vt:lpstr>
      <vt:lpstr>Responding Hymn # 99 “My Soul Gives Glory to My God”  (Song of Mary)</vt:lpstr>
      <vt:lpstr>Responding Hymn # 99 “My Soul Gives Glory to My God”  (Song of Mary)</vt:lpstr>
      <vt:lpstr>Responding Hymn # 99 “My Soul Gives Glory to My God”  (Song of Mary)</vt:lpstr>
      <vt:lpstr>Responding Hymn # 99 “My Soul Gives Glory to My God”  (Song of Mary)</vt:lpstr>
      <vt:lpstr>Responding Hymn # 99 “My Soul Gives Glory to My God”  (Song of 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Sending Hymn # 93 “Lift Up Your Heads, Ye Mighty Gates”</vt:lpstr>
      <vt:lpstr>Sending Hymn # 93 “Lift Up Your Heads, Ye Mighty Gates”</vt:lpstr>
      <vt:lpstr>Sending Hymn # 93 “Lift Up Your Heads, Ye Mighty Gates”</vt:lpstr>
      <vt:lpstr>Bearing and Following  the WORD into the World The Charge and Benediction </vt:lpstr>
      <vt:lpstr>Bearing and Following  the WORD into the World Benediction Response </vt:lpstr>
      <vt:lpstr>Homecrest Presbyterian Church Worship of the Lord’s Day 3rd Sunday in Advent December 11th, 2016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1070</cp:revision>
  <cp:lastPrinted>2016-01-30T20:52:10Z</cp:lastPrinted>
  <dcterms:created xsi:type="dcterms:W3CDTF">1601-01-01T00:00:00Z</dcterms:created>
  <dcterms:modified xsi:type="dcterms:W3CDTF">2016-12-09T17:34:53Z</dcterms:modified>
</cp:coreProperties>
</file>