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5"/>
  </p:notesMasterIdLst>
  <p:handoutMasterIdLst>
    <p:handoutMasterId r:id="rId56"/>
  </p:handoutMasterIdLst>
  <p:sldIdLst>
    <p:sldId id="1316" r:id="rId2"/>
    <p:sldId id="293" r:id="rId3"/>
    <p:sldId id="265" r:id="rId4"/>
    <p:sldId id="1535" r:id="rId5"/>
    <p:sldId id="1536" r:id="rId6"/>
    <p:sldId id="1537" r:id="rId7"/>
    <p:sldId id="805" r:id="rId8"/>
    <p:sldId id="1039" r:id="rId9"/>
    <p:sldId id="1513" r:id="rId10"/>
    <p:sldId id="1441" r:id="rId11"/>
    <p:sldId id="696" r:id="rId12"/>
    <p:sldId id="806" r:id="rId13"/>
    <p:sldId id="273" r:id="rId14"/>
    <p:sldId id="1479" r:id="rId15"/>
    <p:sldId id="1514" r:id="rId16"/>
    <p:sldId id="1408" r:id="rId17"/>
    <p:sldId id="1538" r:id="rId18"/>
    <p:sldId id="1539" r:id="rId19"/>
    <p:sldId id="905" r:id="rId20"/>
    <p:sldId id="1534" r:id="rId21"/>
    <p:sldId id="1533" r:id="rId22"/>
    <p:sldId id="1488" r:id="rId23"/>
    <p:sldId id="1516" r:id="rId24"/>
    <p:sldId id="1518" r:id="rId25"/>
    <p:sldId id="1402" r:id="rId26"/>
    <p:sldId id="1519" r:id="rId27"/>
    <p:sldId id="1150" r:id="rId28"/>
    <p:sldId id="1491" r:id="rId29"/>
    <p:sldId id="1540" r:id="rId30"/>
    <p:sldId id="975" r:id="rId31"/>
    <p:sldId id="818" r:id="rId32"/>
    <p:sldId id="819" r:id="rId33"/>
    <p:sldId id="1501" r:id="rId34"/>
    <p:sldId id="1529" r:id="rId35"/>
    <p:sldId id="1528" r:id="rId36"/>
    <p:sldId id="1504" r:id="rId37"/>
    <p:sldId id="1520" r:id="rId38"/>
    <p:sldId id="1506" r:id="rId39"/>
    <p:sldId id="1507" r:id="rId40"/>
    <p:sldId id="1521" r:id="rId41"/>
    <p:sldId id="1522" r:id="rId42"/>
    <p:sldId id="1523" r:id="rId43"/>
    <p:sldId id="1524" r:id="rId44"/>
    <p:sldId id="1525" r:id="rId45"/>
    <p:sldId id="1526" r:id="rId46"/>
    <p:sldId id="1512" r:id="rId47"/>
    <p:sldId id="1495" r:id="rId48"/>
    <p:sldId id="1543" r:id="rId49"/>
    <p:sldId id="1542" r:id="rId50"/>
    <p:sldId id="1541" r:id="rId51"/>
    <p:sldId id="284" r:id="rId52"/>
    <p:sldId id="1142" r:id="rId53"/>
    <p:sldId id="1527" r:id="rId5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00"/>
    <a:srgbClr val="0664BA"/>
    <a:srgbClr val="FF3300"/>
    <a:srgbClr val="000000"/>
    <a:srgbClr val="FF0000"/>
    <a:srgbClr val="4AE8E8"/>
    <a:srgbClr val="FF0066"/>
    <a:srgbClr val="CC00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9002" autoAdjust="0"/>
  </p:normalViewPr>
  <p:slideViewPr>
    <p:cSldViewPr>
      <p:cViewPr varScale="1">
        <p:scale>
          <a:sx n="78" d="100"/>
          <a:sy n="78" d="100"/>
        </p:scale>
        <p:origin x="1182" y="-11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1861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53</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9062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NUL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84230" y="698276"/>
            <a:ext cx="8153400" cy="762000"/>
          </a:xfrm>
          <a:noFill/>
        </p:spPr>
        <p:txBody>
          <a:bodyPr/>
          <a:lstStyle/>
          <a:p>
            <a:r>
              <a:rPr lang="en-US" altLang="en-US" sz="3600" i="1" u="sng" dirty="0" err="1">
                <a:solidFill>
                  <a:srgbClr val="FF3300"/>
                </a:solidFill>
                <a:latin typeface="+mn-lt"/>
              </a:rPr>
              <a:t>Homecrest</a:t>
            </a:r>
            <a:r>
              <a:rPr lang="en-US" altLang="en-US" sz="3600" i="1" u="sng" dirty="0">
                <a:solidFill>
                  <a:srgbClr val="FF3300"/>
                </a:solidFill>
                <a:latin typeface="+mn-lt"/>
              </a:rPr>
              <a:t> Presbyterian Church</a:t>
            </a:r>
            <a:br>
              <a:rPr lang="en-US" altLang="en-US" sz="3600" i="1" dirty="0">
                <a:solidFill>
                  <a:schemeClr val="tx1"/>
                </a:solidFill>
                <a:latin typeface="Arial" charset="0"/>
              </a:rPr>
            </a:br>
            <a:r>
              <a:rPr lang="en-US" altLang="en-US" sz="3200" i="1" dirty="0">
                <a:solidFill>
                  <a:srgbClr val="FFFF00"/>
                </a:solidFill>
                <a:latin typeface="Arial" charset="0"/>
              </a:rPr>
              <a:t>Worship of the Lord’s Day</a:t>
            </a:r>
            <a:br>
              <a:rPr lang="en-US" altLang="en-US" sz="3200" i="1" dirty="0">
                <a:solidFill>
                  <a:srgbClr val="FFFF00"/>
                </a:solidFill>
                <a:latin typeface="Arial" charset="0"/>
              </a:rPr>
            </a:br>
            <a:r>
              <a:rPr lang="en-US" altLang="en-US" sz="3200" i="1" dirty="0">
                <a:latin typeface="Arial" charset="0"/>
              </a:rPr>
              <a:t>October 2nd, 2016 </a:t>
            </a:r>
            <a:br>
              <a:rPr lang="en-US" altLang="en-US" sz="3200" i="1" dirty="0">
                <a:latin typeface="Arial" charset="0"/>
              </a:rPr>
            </a:br>
            <a:br>
              <a:rPr lang="en-US" altLang="en-US" sz="3200" i="1" dirty="0">
                <a:latin typeface="Arial" charset="0"/>
              </a:rPr>
            </a:br>
            <a:endParaRPr lang="en-US" altLang="en-US" sz="3200" i="1" dirty="0">
              <a:solidFill>
                <a:srgbClr val="FF0000"/>
              </a:solidFill>
              <a:latin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286000"/>
            <a:ext cx="4711249" cy="4572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2351" y="4343400"/>
            <a:ext cx="2285576" cy="2289826"/>
          </a:xfrm>
          <a:prstGeom prst="rect">
            <a:avLst/>
          </a:prstGeom>
        </p:spPr>
      </p:pic>
    </p:spTree>
    <p:extLst>
      <p:ext uri="{BB962C8B-B14F-4D97-AF65-F5344CB8AC3E}">
        <p14:creationId xmlns:p14="http://schemas.microsoft.com/office/powerpoint/2010/main" val="1347514418"/>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419100" y="152400"/>
            <a:ext cx="8496300"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a:t>
            </a:r>
            <a:br>
              <a:rPr lang="en-US" altLang="en-US" sz="3600" b="0" i="1" dirty="0"/>
            </a:br>
            <a:r>
              <a:rPr lang="en-US" sz="2800" i="1" dirty="0">
                <a:effectLst>
                  <a:outerShdw blurRad="38100" dist="38100" dir="2700000" algn="tl">
                    <a:srgbClr val="000000">
                      <a:alpha val="43137"/>
                    </a:srgbClr>
                  </a:outerShdw>
                </a:effectLst>
                <a:latin typeface="+mn-lt"/>
              </a:rPr>
              <a:t>Through Christ, we have been received as God’s children.  We have been redeemed by God’s mercy and love and our sins have been forgiven. </a:t>
            </a:r>
            <a:r>
              <a:rPr lang="en-US" sz="2800" i="1" dirty="0">
                <a:solidFill>
                  <a:srgbClr val="00FFFF"/>
                </a:solidFill>
                <a:effectLst>
                  <a:outerShdw blurRad="38100" dist="38100" dir="2700000" algn="tl">
                    <a:srgbClr val="000000">
                      <a:alpha val="43137"/>
                    </a:srgbClr>
                  </a:outerShdw>
                </a:effectLst>
                <a:latin typeface="+mn-lt"/>
              </a:rPr>
              <a:t>Thanks be to God, Amen.</a:t>
            </a:r>
            <a:br>
              <a:rPr lang="en-US" dirty="0">
                <a:solidFill>
                  <a:srgbClr val="00FFFF"/>
                </a:solidFill>
                <a:effectLst/>
              </a:rPr>
            </a:br>
            <a:br>
              <a:rPr lang="en-US" dirty="0">
                <a:effectLst/>
              </a:rPr>
            </a:br>
            <a:br>
              <a:rPr lang="en-US" dirty="0">
                <a:effectLst/>
              </a:rPr>
            </a:br>
            <a:br>
              <a:rPr lang="en-US" sz="2800" dirty="0">
                <a:effectLst>
                  <a:outerShdw blurRad="38100" dist="38100" dir="2700000" algn="tl">
                    <a:srgbClr val="000000">
                      <a:alpha val="43137"/>
                    </a:srgbClr>
                  </a:outerShdw>
                </a:effectLst>
                <a:latin typeface="+mn-lt"/>
              </a:rPr>
            </a:br>
            <a:endParaRPr lang="en-US" altLang="en-US" sz="2800" b="0" i="1" dirty="0">
              <a:solidFill>
                <a:srgbClr val="00FFFF"/>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798302501"/>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55714" name="Rectangle 2"/>
          <p:cNvSpPr>
            <a:spLocks noGrp="1" noChangeArrowheads="1"/>
          </p:cNvSpPr>
          <p:nvPr>
            <p:ph type="ctrTitle"/>
          </p:nvPr>
        </p:nvSpPr>
        <p:spPr>
          <a:xfrm>
            <a:off x="609600" y="669775"/>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114300" y="1736973"/>
            <a:ext cx="8915400" cy="3231654"/>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Glory be to the Father </a:t>
            </a:r>
          </a:p>
          <a:p>
            <a:pPr algn="ctr"/>
            <a:r>
              <a:rPr lang="en-US" sz="3600" b="1" i="1" dirty="0">
                <a:solidFill>
                  <a:srgbClr val="FFFF00"/>
                </a:solidFill>
                <a:effectLst>
                  <a:outerShdw blurRad="38100" dist="38100" dir="2700000" algn="tl">
                    <a:srgbClr val="000000">
                      <a:alpha val="43137"/>
                    </a:srgbClr>
                  </a:outerShdw>
                </a:effectLst>
              </a:rPr>
              <a:t>and to the Son and to the Holy Ghost;</a:t>
            </a:r>
          </a:p>
          <a:p>
            <a:pPr algn="ctr"/>
            <a:r>
              <a:rPr lang="en-US" sz="3600" b="1" i="1" dirty="0">
                <a:solidFill>
                  <a:srgbClr val="FFFF00"/>
                </a:solidFill>
                <a:effectLst>
                  <a:outerShdw blurRad="38100" dist="38100" dir="2700000" algn="tl">
                    <a:srgbClr val="000000">
                      <a:alpha val="43137"/>
                    </a:srgbClr>
                  </a:outerShdw>
                </a:effectLst>
              </a:rPr>
              <a:t>As it was in the beginning, </a:t>
            </a:r>
          </a:p>
          <a:p>
            <a:pPr algn="ctr"/>
            <a:r>
              <a:rPr lang="en-US" sz="3600" b="1" i="1" dirty="0">
                <a:solidFill>
                  <a:srgbClr val="FFFF00"/>
                </a:solidFill>
                <a:effectLst>
                  <a:outerShdw blurRad="38100" dist="38100" dir="2700000" algn="tl">
                    <a:srgbClr val="000000">
                      <a:alpha val="43137"/>
                    </a:srgbClr>
                  </a:outerShdw>
                </a:effectLst>
              </a:rPr>
              <a:t>is now, and ever shall be, </a:t>
            </a:r>
          </a:p>
          <a:p>
            <a:pPr algn="ctr"/>
            <a:r>
              <a:rPr lang="en-US" sz="3600" b="1" i="1" dirty="0">
                <a:solidFill>
                  <a:srgbClr val="FFFF00"/>
                </a:solidFill>
                <a:effectLst>
                  <a:outerShdw blurRad="38100" dist="38100" dir="2700000" algn="tl">
                    <a:srgbClr val="000000">
                      <a:alpha val="43137"/>
                    </a:srgbClr>
                  </a:outerShdw>
                </a:effectLst>
              </a:rPr>
              <a:t>world without end. Amen, Amen. </a:t>
            </a:r>
          </a:p>
          <a:p>
            <a:r>
              <a:rPr lang="en-US" sz="2400" b="1" i="1" dirty="0">
                <a:solidFill>
                  <a:srgbClr val="FF00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664B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0143968" cy="7315200"/>
          </a:xfrm>
          <a:prstGeom prst="rect">
            <a:avLst/>
          </a:prstGeom>
        </p:spPr>
      </p:pic>
      <p:sp>
        <p:nvSpPr>
          <p:cNvPr id="755714" name="Rectangle 2"/>
          <p:cNvSpPr>
            <a:spLocks noGrp="1" noChangeArrowheads="1"/>
          </p:cNvSpPr>
          <p:nvPr>
            <p:ph type="ctrTitle"/>
          </p:nvPr>
        </p:nvSpPr>
        <p:spPr>
          <a:xfrm>
            <a:off x="762000" y="2408238"/>
            <a:ext cx="7772400" cy="10668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Passing of the Peace of Christ</a:t>
            </a:r>
            <a:endParaRPr lang="en-US" altLang="en-US" sz="2000" b="0" i="1" dirty="0">
              <a:latin typeface="+mn-lt"/>
            </a:endParaRP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p:cNvSpPr txBox="1">
            <a:spLocks noChangeArrowheads="1"/>
          </p:cNvSpPr>
          <p:nvPr/>
        </p:nvSpPr>
        <p:spPr bwMode="auto">
          <a:xfrm>
            <a:off x="733168" y="34671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000" i="1" kern="0" dirty="0">
                <a:solidFill>
                  <a:srgbClr val="FF0000"/>
                </a:solidFill>
                <a:effectLst>
                  <a:outerShdw blurRad="38100" dist="38100" dir="2700000" algn="tl">
                    <a:srgbClr val="000000">
                      <a:alpha val="43137"/>
                    </a:srgbClr>
                  </a:outerShdw>
                </a:effectLst>
                <a:latin typeface="+mn-lt"/>
              </a:rPr>
              <a:t>Jesus said, “Peace I leave with you; my peace I give to you. I do not give to you as the world gives. Do not let your hearts be troubled, and do not let them be afraid.”  (John 14:27)</a:t>
            </a:r>
            <a:endParaRPr lang="en-US" altLang="en-US" sz="2000" b="0" i="1" kern="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142099"/>
            <a:ext cx="6934200" cy="1431925"/>
          </a:xfrm>
        </p:spPr>
        <p:txBody>
          <a:bodyPr/>
          <a:lstStyle/>
          <a:p>
            <a:r>
              <a:rPr lang="en-US" altLang="en-US" sz="3600" b="0" i="1" u="sng" dirty="0">
                <a:solidFill>
                  <a:srgbClr val="FF00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b="0" i="1" dirty="0">
                <a:solidFill>
                  <a:srgbClr val="4AE8E8"/>
                </a:solidFill>
              </a:rPr>
              <a:t>Message to the Youth/</a:t>
            </a:r>
            <a:br>
              <a:rPr lang="en-US" altLang="en-US" sz="3200" b="0" i="1" dirty="0">
                <a:solidFill>
                  <a:srgbClr val="4AE8E8"/>
                </a:solidFill>
              </a:rPr>
            </a:br>
            <a:r>
              <a:rPr lang="en-US" altLang="en-US" sz="3200" b="0" i="1" dirty="0">
                <a:solidFill>
                  <a:srgbClr val="4AE8E8"/>
                </a:solidFill>
              </a:rPr>
              <a:t>Prayer of Illumination</a:t>
            </a:r>
          </a:p>
        </p:txBody>
      </p:sp>
      <p:sp>
        <p:nvSpPr>
          <p:cNvPr id="2867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914400" y="685800"/>
            <a:ext cx="80010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(Luke 17:5-10)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533400" y="1828800"/>
            <a:ext cx="8053516" cy="3323987"/>
          </a:xfrm>
          <a:prstGeom prst="rect">
            <a:avLst/>
          </a:prstGeom>
        </p:spPr>
        <p:txBody>
          <a:bodyPr wrap="square">
            <a:spAutoFit/>
          </a:bodyPr>
          <a:lstStyle/>
          <a:p>
            <a:r>
              <a:rPr lang="en-US" sz="3000" i="1" baseline="30000" dirty="0"/>
              <a:t>	5</a:t>
            </a:r>
            <a:r>
              <a:rPr lang="en-US" sz="3000" i="1" dirty="0"/>
              <a:t>The apostles said to the Lord, </a:t>
            </a:r>
          </a:p>
          <a:p>
            <a:r>
              <a:rPr lang="en-US" sz="3000" b="1" i="1" dirty="0">
                <a:solidFill>
                  <a:srgbClr val="FFFF00"/>
                </a:solidFill>
              </a:rPr>
              <a:t>"Increase our faith!"</a:t>
            </a:r>
            <a:r>
              <a:rPr lang="en-US" sz="3000" i="1" dirty="0">
                <a:solidFill>
                  <a:srgbClr val="FFFF00"/>
                </a:solidFill>
              </a:rPr>
              <a:t> </a:t>
            </a:r>
            <a:r>
              <a:rPr lang="en-US" sz="3000" i="1" baseline="30000" dirty="0"/>
              <a:t>6</a:t>
            </a:r>
            <a:r>
              <a:rPr lang="en-US" sz="3000" i="1" dirty="0"/>
              <a:t>The Lord replied</a:t>
            </a:r>
            <a:r>
              <a:rPr lang="en-US" sz="3000" b="1" i="1" dirty="0"/>
              <a:t>,     </a:t>
            </a:r>
          </a:p>
          <a:p>
            <a:r>
              <a:rPr lang="en-US" sz="3000" b="1" i="1" dirty="0">
                <a:solidFill>
                  <a:srgbClr val="FFFF00"/>
                </a:solidFill>
              </a:rPr>
              <a:t>"If you had faith the size of a mustard seed, you could say to this mulberry tree, 'Be uprooted and planted in the sea,' and it would obey you.</a:t>
            </a:r>
            <a:endParaRPr lang="en-US" sz="3000" dirty="0">
              <a:solidFill>
                <a:srgbClr val="FFFF00"/>
              </a:solidFill>
            </a:endParaRPr>
          </a:p>
          <a:p>
            <a:endParaRPr lang="en-US" sz="30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826894"/>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33400" y="396762"/>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(Luke 17:5-10)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524000"/>
            <a:ext cx="8663116" cy="5632311"/>
          </a:xfrm>
          <a:prstGeom prst="rect">
            <a:avLst/>
          </a:prstGeom>
        </p:spPr>
        <p:txBody>
          <a:bodyPr wrap="square">
            <a:spAutoFit/>
          </a:bodyPr>
          <a:lstStyle/>
          <a:p>
            <a:r>
              <a:rPr lang="en-US" sz="3000" i="1" baseline="30000" dirty="0"/>
              <a:t>	7</a:t>
            </a:r>
            <a:r>
              <a:rPr lang="en-US" sz="3000" i="1" dirty="0"/>
              <a:t>"Who among you would say to your slave who has just come in from plowing or tending sheep in the field, 'Come here at once and take your place at the table'? </a:t>
            </a:r>
            <a:r>
              <a:rPr lang="en-US" sz="3000" i="1" baseline="30000" dirty="0"/>
              <a:t>8</a:t>
            </a:r>
            <a:r>
              <a:rPr lang="en-US" sz="3000" i="1" dirty="0"/>
              <a:t>Would you not rather say to him, 'Prepare supper for me, put on your apron and serve me while I eat and drink; later you may eat and drink'? </a:t>
            </a:r>
            <a:r>
              <a:rPr lang="en-US" sz="3000" i="1" baseline="30000" dirty="0"/>
              <a:t>9</a:t>
            </a:r>
            <a:r>
              <a:rPr lang="en-US" sz="3000" i="1" dirty="0"/>
              <a:t>Do you thank the slave for doing what was commanded? </a:t>
            </a:r>
            <a:r>
              <a:rPr lang="en-US" sz="3000" i="1" baseline="30000" dirty="0"/>
              <a:t>10</a:t>
            </a:r>
            <a:r>
              <a:rPr lang="en-US" sz="3000" i="1" dirty="0"/>
              <a:t>So you also, when you have done all that you were ordered to do, say, 'We are worthless slaves; we have done only what we ought to have done!'"</a:t>
            </a:r>
            <a:endParaRPr lang="en-US" sz="3000" dirty="0"/>
          </a:p>
          <a:p>
            <a:r>
              <a:rPr lang="en-US" sz="3000" b="1" i="1" dirty="0">
                <a:effectLst>
                  <a:outerShdw blurRad="38100" dist="38100" dir="2700000" algn="tl">
                    <a:srgbClr val="000000">
                      <a:alpha val="43137"/>
                    </a:srgbClr>
                  </a:outerShdw>
                </a:effectLst>
              </a:rPr>
              <a:t>.</a:t>
            </a:r>
            <a:r>
              <a:rPr lang="en-US" sz="3000" i="1" baseline="30000" dirty="0"/>
              <a:t>	</a:t>
            </a:r>
            <a:endParaRPr lang="en-US" sz="30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5535725"/>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01794" name="Rectangle 2"/>
          <p:cNvSpPr>
            <a:spLocks noChangeArrowheads="1"/>
          </p:cNvSpPr>
          <p:nvPr/>
        </p:nvSpPr>
        <p:spPr bwMode="auto">
          <a:xfrm>
            <a:off x="1155700" y="1676400"/>
            <a:ext cx="8001000" cy="1508125"/>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chemeClr val="tx1"/>
                </a:solidFill>
                <a:effectLst>
                  <a:outerShdw blurRad="38100" dist="38100" dir="2700000" algn="tl">
                    <a:srgbClr val="000000">
                      <a:alpha val="43137"/>
                    </a:srgbClr>
                  </a:outerShdw>
                </a:effectLst>
                <a:cs typeface="Times New Roman" pitchFamily="18" charset="0"/>
              </a:rPr>
            </a:br>
            <a:r>
              <a:rPr lang="en-US" altLang="en-US" sz="3200" i="1" dirty="0">
                <a:solidFill>
                  <a:srgbClr val="FF3300"/>
                </a:solidFill>
                <a:effectLst>
                  <a:outerShdw blurRad="38100" dist="38100" dir="2700000" algn="tl">
                    <a:srgbClr val="000000">
                      <a:alpha val="43137"/>
                    </a:srgbClr>
                  </a:outerShdw>
                </a:effectLst>
              </a:rPr>
              <a:t>Seed of Faith</a:t>
            </a:r>
          </a:p>
          <a:p>
            <a:r>
              <a:rPr lang="en-US" altLang="en-US" sz="2400" i="1" dirty="0">
                <a:solidFill>
                  <a:srgbClr val="0664BA"/>
                </a:solidFill>
                <a:effectLst>
                  <a:outerShdw blurRad="38100" dist="38100" dir="2700000" algn="tl">
                    <a:srgbClr val="000000">
                      <a:alpha val="43137"/>
                    </a:srgbClr>
                  </a:outerShdw>
                </a:effectLst>
                <a:latin typeface="+mn-lt"/>
              </a:rPr>
              <a:t>(Luke 17:5-10)</a:t>
            </a:r>
          </a:p>
        </p:txBody>
      </p:sp>
    </p:spTree>
    <p:extLst>
      <p:ext uri="{BB962C8B-B14F-4D97-AF65-F5344CB8AC3E}">
        <p14:creationId xmlns:p14="http://schemas.microsoft.com/office/powerpoint/2010/main" val="97300847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01794" name="Rectangle 2"/>
          <p:cNvSpPr>
            <a:spLocks noChangeArrowheads="1"/>
          </p:cNvSpPr>
          <p:nvPr/>
        </p:nvSpPr>
        <p:spPr bwMode="auto">
          <a:xfrm>
            <a:off x="1155700" y="1676400"/>
            <a:ext cx="8001000" cy="1508125"/>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chemeClr val="tx1"/>
                </a:solidFill>
                <a:effectLst>
                  <a:outerShdw blurRad="38100" dist="38100" dir="2700000" algn="tl">
                    <a:srgbClr val="000000">
                      <a:alpha val="43137"/>
                    </a:srgbClr>
                  </a:outerShdw>
                </a:effectLst>
                <a:cs typeface="Times New Roman" pitchFamily="18" charset="0"/>
              </a:rPr>
            </a:br>
            <a:r>
              <a:rPr lang="en-US" altLang="en-US" sz="3200" i="1" dirty="0">
                <a:solidFill>
                  <a:srgbClr val="FF3300"/>
                </a:solidFill>
                <a:effectLst>
                  <a:outerShdw blurRad="38100" dist="38100" dir="2700000" algn="tl">
                    <a:srgbClr val="000000">
                      <a:alpha val="43137"/>
                    </a:srgbClr>
                  </a:outerShdw>
                </a:effectLst>
              </a:rPr>
              <a:t>Seed of Faith</a:t>
            </a:r>
          </a:p>
          <a:p>
            <a:r>
              <a:rPr lang="en-US" altLang="en-US" sz="2400" i="1" dirty="0">
                <a:solidFill>
                  <a:srgbClr val="0664BA"/>
                </a:solidFill>
                <a:effectLst>
                  <a:outerShdw blurRad="38100" dist="38100" dir="2700000" algn="tl">
                    <a:srgbClr val="000000">
                      <a:alpha val="43137"/>
                    </a:srgbClr>
                  </a:outerShdw>
                </a:effectLst>
                <a:latin typeface="+mn-lt"/>
              </a:rPr>
              <a:t>(Luke 17:5-10)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343401"/>
            <a:ext cx="3886200" cy="4622989"/>
          </a:xfrm>
          <a:prstGeom prst="rect">
            <a:avLst/>
          </a:prstGeom>
        </p:spPr>
      </p:pic>
    </p:spTree>
    <p:extLst>
      <p:ext uri="{BB962C8B-B14F-4D97-AF65-F5344CB8AC3E}">
        <p14:creationId xmlns:p14="http://schemas.microsoft.com/office/powerpoint/2010/main" val="42858228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01794" name="Rectangle 2"/>
          <p:cNvSpPr>
            <a:spLocks noChangeArrowheads="1"/>
          </p:cNvSpPr>
          <p:nvPr/>
        </p:nvSpPr>
        <p:spPr bwMode="auto">
          <a:xfrm>
            <a:off x="1155700" y="1676400"/>
            <a:ext cx="8001000" cy="1508125"/>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chemeClr val="tx1"/>
                </a:solidFill>
                <a:effectLst>
                  <a:outerShdw blurRad="38100" dist="38100" dir="2700000" algn="tl">
                    <a:srgbClr val="000000">
                      <a:alpha val="43137"/>
                    </a:srgbClr>
                  </a:outerShdw>
                </a:effectLst>
                <a:cs typeface="Times New Roman" pitchFamily="18" charset="0"/>
              </a:rPr>
            </a:br>
            <a:r>
              <a:rPr lang="en-US" altLang="en-US" sz="3200" i="1" dirty="0">
                <a:solidFill>
                  <a:srgbClr val="FF3300"/>
                </a:solidFill>
                <a:effectLst>
                  <a:outerShdw blurRad="38100" dist="38100" dir="2700000" algn="tl">
                    <a:srgbClr val="000000">
                      <a:alpha val="43137"/>
                    </a:srgbClr>
                  </a:outerShdw>
                </a:effectLst>
              </a:rPr>
              <a:t>Seed of Faith</a:t>
            </a:r>
          </a:p>
          <a:p>
            <a:r>
              <a:rPr lang="en-US" altLang="en-US" sz="2400" i="1" dirty="0">
                <a:solidFill>
                  <a:srgbClr val="0664BA"/>
                </a:solidFill>
                <a:effectLst>
                  <a:outerShdw blurRad="38100" dist="38100" dir="2700000" algn="tl">
                    <a:srgbClr val="000000">
                      <a:alpha val="43137"/>
                    </a:srgbClr>
                  </a:outerShdw>
                </a:effectLst>
                <a:latin typeface="+mn-lt"/>
              </a:rPr>
              <a:t>(Luke 17:5-10)</a:t>
            </a:r>
          </a:p>
        </p:txBody>
      </p:sp>
    </p:spTree>
    <p:extLst>
      <p:ext uri="{BB962C8B-B14F-4D97-AF65-F5344CB8AC3E}">
        <p14:creationId xmlns:p14="http://schemas.microsoft.com/office/powerpoint/2010/main" val="17607224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770" name="Rectangle 2"/>
          <p:cNvSpPr>
            <a:spLocks noGrp="1" noChangeArrowheads="1"/>
          </p:cNvSpPr>
          <p:nvPr>
            <p:ph type="ctrTitle"/>
          </p:nvPr>
        </p:nvSpPr>
        <p:spPr>
          <a:xfrm>
            <a:off x="594843" y="663451"/>
            <a:ext cx="9419286"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FF00"/>
                </a:solidFill>
              </a:rPr>
              <a:t># 321 “The Church’s One Foundation”</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48041" y="1779687"/>
            <a:ext cx="9640082" cy="507831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The church's one foundation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is Jesus Christ her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She is his new creation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by water and the word.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From heaven he came and sought her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be his holy bride.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his own blood he bought her,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for her life he died.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249516238"/>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419100" y="199321"/>
            <a:ext cx="83820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t>Call To Worship </a:t>
            </a:r>
            <a:r>
              <a:rPr lang="en-US" altLang="en-US" sz="2400" b="0" i="1" dirty="0">
                <a:solidFill>
                  <a:srgbClr val="FFFF00"/>
                </a:solidFill>
              </a:rPr>
              <a:t>  </a:t>
            </a:r>
            <a:endParaRPr lang="en-US" altLang="en-US" sz="2400" b="0" i="1" dirty="0">
              <a:solidFill>
                <a:srgbClr val="FFFF00"/>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3" name="Rectangle 2"/>
          <p:cNvSpPr/>
          <p:nvPr/>
        </p:nvSpPr>
        <p:spPr>
          <a:xfrm>
            <a:off x="246619" y="1295400"/>
            <a:ext cx="8913857" cy="6186309"/>
          </a:xfrm>
          <a:prstGeom prst="rect">
            <a:avLst/>
          </a:prstGeom>
          <a:noFill/>
        </p:spPr>
        <p:txBody>
          <a:bodyPr wrap="square">
            <a:spAutoFit/>
          </a:bodyPr>
          <a:lstStyle/>
          <a:p>
            <a:r>
              <a:rPr lang="en-US" sz="2800" b="1" i="1" dirty="0">
                <a:effectLst>
                  <a:outerShdw blurRad="38100" dist="38100" dir="2700000" algn="tl">
                    <a:srgbClr val="000000">
                      <a:alpha val="43137"/>
                    </a:srgbClr>
                  </a:outerShdw>
                </a:effectLst>
              </a:rPr>
              <a:t>Today we are invited to a joyful feast, hosted by our Savior Jesus Christ. </a:t>
            </a:r>
          </a:p>
          <a:p>
            <a:r>
              <a:rPr lang="en-US" sz="2800" b="1" i="1" dirty="0">
                <a:effectLst>
                  <a:outerShdw blurRad="38100" dist="38100" dir="2700000" algn="tl">
                    <a:srgbClr val="000000">
                      <a:alpha val="43137"/>
                    </a:srgbClr>
                  </a:outerShdw>
                </a:effectLst>
              </a:rPr>
              <a:t>All who are hungry will find the bread of life here.</a:t>
            </a:r>
            <a:br>
              <a:rPr lang="en-US" sz="2800" i="1" dirty="0">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All who thirsty will find will find a fountain of grace here. All who are lost will find safety here. </a:t>
            </a:r>
            <a:endParaRPr lang="en-US" sz="2800" dirty="0">
              <a:solidFill>
                <a:srgbClr val="FFFF00"/>
              </a:solidFill>
              <a:effectLst>
                <a:outerShdw blurRad="38100" dist="38100" dir="2700000" algn="tl">
                  <a:srgbClr val="000000">
                    <a:alpha val="43137"/>
                  </a:srgbClr>
                </a:outerShdw>
              </a:effectLst>
            </a:endParaRPr>
          </a:p>
          <a:p>
            <a:endParaRPr lang="en-US" sz="2800" b="1" i="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All who are lonely will find a friend here. </a:t>
            </a:r>
            <a:endParaRPr lang="en-US" sz="2800" b="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All who are broken will find healing here. </a:t>
            </a:r>
            <a:br>
              <a:rPr lang="en-US" sz="2800" b="1" i="1" dirty="0">
                <a:solidFill>
                  <a:srgbClr val="FFFF00"/>
                </a:solidFill>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All who have been wandering will find a home here.</a:t>
            </a:r>
            <a:br>
              <a:rPr lang="en-US" sz="2800" b="1" i="1" dirty="0">
                <a:solidFill>
                  <a:srgbClr val="FF0000"/>
                </a:solidFill>
                <a:effectLst>
                  <a:outerShdw blurRad="38100" dist="38100" dir="2700000" algn="tl">
                    <a:srgbClr val="000000">
                      <a:alpha val="43137"/>
                    </a:srgbClr>
                  </a:outerShdw>
                </a:effectLst>
              </a:rPr>
            </a:br>
            <a:endParaRPr lang="en-US" sz="2800" b="1" i="1" dirty="0">
              <a:solidFill>
                <a:srgbClr val="FF0000"/>
              </a:solidFill>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For this is a heavenly banquet, and you are welcome here!  Come, let us worship God!</a:t>
            </a:r>
            <a:endParaRPr lang="en-US" sz="2800" b="1"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a:p>
            <a:endParaRPr lang="en-US" sz="3200" i="1" dirty="0">
              <a:solidFill>
                <a:srgbClr val="FF0000"/>
              </a:solidFill>
              <a:effectLst>
                <a:outerShdw blurRad="38100" dist="38100" dir="2700000" algn="tl">
                  <a:srgbClr val="000000">
                    <a:alpha val="43137"/>
                  </a:srgbClr>
                </a:outerShdw>
              </a:effectLst>
            </a:endParaRP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770" name="Rectangle 2"/>
          <p:cNvSpPr>
            <a:spLocks noGrp="1" noChangeArrowheads="1"/>
          </p:cNvSpPr>
          <p:nvPr>
            <p:ph type="ctrTitle"/>
          </p:nvPr>
        </p:nvSpPr>
        <p:spPr>
          <a:xfrm>
            <a:off x="594843" y="663451"/>
            <a:ext cx="9419286"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FF00"/>
                </a:solidFill>
              </a:rPr>
              <a:t># 321 “The Church’s One Foundation”</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48041" y="1779687"/>
            <a:ext cx="9640082" cy="5632311"/>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Elect from every nation,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yet one o'er all the earth,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her charter of salvation: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one Lord, one faith, one birth.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One holy name she blesses,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partakes one holy food,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to one hope she presses,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every grace endued.</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752243382"/>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770" name="Rectangle 2"/>
          <p:cNvSpPr>
            <a:spLocks noGrp="1" noChangeArrowheads="1"/>
          </p:cNvSpPr>
          <p:nvPr>
            <p:ph type="ctrTitle"/>
          </p:nvPr>
        </p:nvSpPr>
        <p:spPr>
          <a:xfrm>
            <a:off x="594843" y="663451"/>
            <a:ext cx="9419286"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FF00"/>
                </a:solidFill>
              </a:rPr>
              <a:t># 321 “The Church’s One Foundation”</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48041" y="1779687"/>
            <a:ext cx="9640082" cy="507831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Yet she on earth has union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God, the Three in 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mystic sweet communion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those whose rest is won: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happy ones and holy!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Lord, give us grace that we,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like them, the meek and lowly,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live eternally.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283907731"/>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905000"/>
            <a:ext cx="4639571" cy="4648200"/>
          </a:xfrm>
          <a:prstGeom prst="rect">
            <a:avLst/>
          </a:prstGeom>
        </p:spPr>
      </p:pic>
      <p:sp>
        <p:nvSpPr>
          <p:cNvPr id="801794" name="Rectangle 2"/>
          <p:cNvSpPr>
            <a:spLocks noChangeArrowheads="1"/>
          </p:cNvSpPr>
          <p:nvPr/>
        </p:nvSpPr>
        <p:spPr bwMode="auto">
          <a:xfrm>
            <a:off x="757685" y="533400"/>
            <a:ext cx="76962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24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 – </a:t>
            </a:r>
            <a:r>
              <a:rPr lang="en-US" altLang="en-US" sz="2000" i="1" dirty="0">
                <a:solidFill>
                  <a:srgbClr val="FFFF00"/>
                </a:solidFill>
                <a:effectLst>
                  <a:outerShdw blurRad="38100" dist="38100" dir="2700000" algn="tl">
                    <a:srgbClr val="000000">
                      <a:alpha val="43137"/>
                    </a:srgbClr>
                  </a:outerShdw>
                </a:effectLst>
                <a:latin typeface="+mn-lt"/>
                <a:cs typeface="Times New Roman" pitchFamily="18" charset="0"/>
              </a:rPr>
              <a:t>Excerpts from Confession of </a:t>
            </a:r>
            <a:r>
              <a:rPr lang="en-US" altLang="en-US" sz="2000" i="1" dirty="0" err="1">
                <a:solidFill>
                  <a:srgbClr val="FFFF00"/>
                </a:solidFill>
                <a:effectLst>
                  <a:outerShdw blurRad="38100" dist="38100" dir="2700000" algn="tl">
                    <a:srgbClr val="000000">
                      <a:alpha val="43137"/>
                    </a:srgbClr>
                  </a:outerShdw>
                </a:effectLst>
                <a:latin typeface="+mn-lt"/>
                <a:cs typeface="Times New Roman" pitchFamily="18" charset="0"/>
              </a:rPr>
              <a:t>Belhar</a:t>
            </a:r>
            <a:br>
              <a:rPr lang="en-US" altLang="en-US" sz="24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400" i="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567185" y="1416908"/>
            <a:ext cx="8077200" cy="5262979"/>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that Christ's work of reconciliation is made manifest in the church as the community of believers who have been reconciled with God and with one another;</a:t>
            </a: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that unity is, therefore, both a gift and an obligation for the church of Jesus Christ; that through the working of God's Spirit it is a binding force, yet simultaneously a reality which must be earnestly pursued and sought: one which the people of God must continually be built up to attain;  </a:t>
            </a:r>
            <a:endParaRPr lang="en-US" sz="3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51675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905000"/>
            <a:ext cx="4639571" cy="4648200"/>
          </a:xfrm>
          <a:prstGeom prst="rect">
            <a:avLst/>
          </a:prstGeom>
        </p:spPr>
      </p:pic>
      <p:sp>
        <p:nvSpPr>
          <p:cNvPr id="801794" name="Rectangle 2"/>
          <p:cNvSpPr>
            <a:spLocks noChangeArrowheads="1"/>
          </p:cNvSpPr>
          <p:nvPr/>
        </p:nvSpPr>
        <p:spPr bwMode="auto">
          <a:xfrm>
            <a:off x="757685" y="533400"/>
            <a:ext cx="76962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24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 – </a:t>
            </a:r>
            <a:r>
              <a:rPr lang="en-US" altLang="en-US" sz="2000" i="1" dirty="0">
                <a:solidFill>
                  <a:srgbClr val="FFFF00"/>
                </a:solidFill>
                <a:effectLst>
                  <a:outerShdw blurRad="38100" dist="38100" dir="2700000" algn="tl">
                    <a:srgbClr val="000000">
                      <a:alpha val="43137"/>
                    </a:srgbClr>
                  </a:outerShdw>
                </a:effectLst>
                <a:latin typeface="+mn-lt"/>
                <a:cs typeface="Times New Roman" pitchFamily="18" charset="0"/>
              </a:rPr>
              <a:t>Excerpts from Confession of </a:t>
            </a:r>
            <a:r>
              <a:rPr lang="en-US" altLang="en-US" sz="2000" i="1" dirty="0" err="1">
                <a:solidFill>
                  <a:srgbClr val="FFFF00"/>
                </a:solidFill>
                <a:effectLst>
                  <a:outerShdw blurRad="38100" dist="38100" dir="2700000" algn="tl">
                    <a:srgbClr val="000000">
                      <a:alpha val="43137"/>
                    </a:srgbClr>
                  </a:outerShdw>
                </a:effectLst>
                <a:latin typeface="+mn-lt"/>
                <a:cs typeface="Times New Roman" pitchFamily="18" charset="0"/>
              </a:rPr>
              <a:t>Belhar</a:t>
            </a:r>
            <a:br>
              <a:rPr lang="en-US" altLang="en-US" sz="24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400" i="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567185" y="1295400"/>
            <a:ext cx="8077200" cy="4832092"/>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that this unity must become visible so that the world may believe that separation, enmity and hatred between people and groups is sin which Christ has already conquered, and accordingly that anything which threatens this unity may have no place in the church and must be resisted;</a:t>
            </a:r>
          </a:p>
          <a:p>
            <a:endParaRPr lang="en-US" sz="2800" b="1" i="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that God has entrusted the church with the message of reconciliation in and through Jesus Christ. </a:t>
            </a:r>
            <a:endParaRPr lang="en-US" sz="3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0329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905000"/>
            <a:ext cx="4639571" cy="4648200"/>
          </a:xfrm>
          <a:prstGeom prst="rect">
            <a:avLst/>
          </a:prstGeom>
        </p:spPr>
      </p:pic>
      <p:sp>
        <p:nvSpPr>
          <p:cNvPr id="801794" name="Rectangle 2"/>
          <p:cNvSpPr>
            <a:spLocks noChangeArrowheads="1"/>
          </p:cNvSpPr>
          <p:nvPr/>
        </p:nvSpPr>
        <p:spPr bwMode="auto">
          <a:xfrm>
            <a:off x="757685" y="533400"/>
            <a:ext cx="76962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24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 – </a:t>
            </a:r>
            <a:r>
              <a:rPr lang="en-US" altLang="en-US" sz="2000" i="1" dirty="0">
                <a:solidFill>
                  <a:srgbClr val="FFFF00"/>
                </a:solidFill>
                <a:effectLst>
                  <a:outerShdw blurRad="38100" dist="38100" dir="2700000" algn="tl">
                    <a:srgbClr val="000000">
                      <a:alpha val="43137"/>
                    </a:srgbClr>
                  </a:outerShdw>
                </a:effectLst>
                <a:latin typeface="+mn-lt"/>
                <a:cs typeface="Times New Roman" pitchFamily="18" charset="0"/>
              </a:rPr>
              <a:t>Excerpts from Confession of </a:t>
            </a:r>
            <a:r>
              <a:rPr lang="en-US" altLang="en-US" sz="2000" i="1" dirty="0" err="1">
                <a:solidFill>
                  <a:srgbClr val="FFFF00"/>
                </a:solidFill>
                <a:effectLst>
                  <a:outerShdw blurRad="38100" dist="38100" dir="2700000" algn="tl">
                    <a:srgbClr val="000000">
                      <a:alpha val="43137"/>
                    </a:srgbClr>
                  </a:outerShdw>
                </a:effectLst>
                <a:latin typeface="+mn-lt"/>
                <a:cs typeface="Times New Roman" pitchFamily="18" charset="0"/>
              </a:rPr>
              <a:t>Belhar</a:t>
            </a:r>
            <a:br>
              <a:rPr lang="en-US" altLang="en-US" sz="24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400" i="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567185" y="1447800"/>
            <a:ext cx="8077200" cy="4893647"/>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that the church is called to be the salt of the earth and the light of the world. </a:t>
            </a: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that the church is witness both by word and by deed to the new heaven and the new earth in which righteousness dwells. </a:t>
            </a: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in one holy, universal Christian church, the communion of saints called from the entire human family.</a:t>
            </a:r>
          </a:p>
          <a:p>
            <a:endParaRPr lang="en-US" sz="3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03954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469628"/>
            <a:ext cx="7863016" cy="3429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228600" y="2209800"/>
            <a:ext cx="8736878" cy="1815882"/>
          </a:xfrm>
          <a:prstGeom prst="rect">
            <a:avLst/>
          </a:prstGeom>
        </p:spPr>
        <p:txBody>
          <a:bodyPr wrap="square">
            <a:spAutoFit/>
          </a:bodyPr>
          <a:lstStyle/>
          <a:p>
            <a:pPr marL="342900" indent="-342900">
              <a:buFont typeface="Arial" panose="020B0604020202020204" pitchFamily="34" charset="0"/>
              <a:buChar char="•"/>
            </a:pPr>
            <a:r>
              <a:rPr lang="en-US" sz="2800" dirty="0">
                <a:solidFill>
                  <a:srgbClr val="00FFFF"/>
                </a:solidFill>
              </a:rPr>
              <a:t>We will be taking a group photo for this year’s </a:t>
            </a:r>
            <a:r>
              <a:rPr lang="en-US" sz="2800" b="1" i="1" dirty="0">
                <a:solidFill>
                  <a:srgbClr val="FF0000"/>
                </a:solidFill>
              </a:rPr>
              <a:t>Christmas Card</a:t>
            </a:r>
            <a:r>
              <a:rPr lang="en-US" sz="2800" i="1" dirty="0">
                <a:solidFill>
                  <a:srgbClr val="FF0000"/>
                </a:solidFill>
              </a:rPr>
              <a:t>  </a:t>
            </a:r>
            <a:r>
              <a:rPr lang="en-US" sz="2800" dirty="0">
                <a:solidFill>
                  <a:srgbClr val="00FFFF"/>
                </a:solidFill>
              </a:rPr>
              <a:t>immediately after service.  Please stay behind.</a:t>
            </a:r>
          </a:p>
          <a:p>
            <a:pPr marL="342900" lvl="0" indent="-342900">
              <a:buFont typeface="Arial" panose="020B0604020202020204" pitchFamily="34" charset="0"/>
              <a:buChar char="•"/>
            </a:pPr>
            <a:endParaRPr lang="en-US" sz="2800" b="1" i="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8795108"/>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11976"/>
            <a:ext cx="9512241" cy="9969976"/>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18535" y="2209800"/>
            <a:ext cx="9026611" cy="3416320"/>
          </a:xfrm>
          <a:prstGeom prst="rect">
            <a:avLst/>
          </a:prstGeom>
        </p:spPr>
        <p:txBody>
          <a:bodyPr wrap="square">
            <a:spAutoFit/>
          </a:bodyPr>
          <a:lstStyle/>
          <a:p>
            <a:pPr marL="342900" lvl="0" indent="-342900">
              <a:buFont typeface="Arial" panose="020B0604020202020204" pitchFamily="34" charset="0"/>
              <a:buChar char="•"/>
            </a:pPr>
            <a:r>
              <a:rPr lang="en-US" sz="2400" b="1" i="1" dirty="0">
                <a:solidFill>
                  <a:srgbClr val="00FFFF"/>
                </a:solidFill>
                <a:effectLst>
                  <a:outerShdw blurRad="38100" dist="38100" dir="2700000" algn="tl">
                    <a:srgbClr val="000000">
                      <a:alpha val="43137"/>
                    </a:srgbClr>
                  </a:outerShdw>
                </a:effectLst>
              </a:rPr>
              <a:t>The Sunday afternoon Bible Study</a:t>
            </a:r>
            <a:r>
              <a:rPr lang="en-US" sz="2400" i="1" dirty="0">
                <a:solidFill>
                  <a:srgbClr val="00FFFF"/>
                </a:solidFill>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groups will resume next Sunday after worship service downstairs in the basement at 12:30pm.  We are currently studying the </a:t>
            </a:r>
            <a:r>
              <a:rPr lang="en-US" sz="2400" b="1" i="1" dirty="0">
                <a:solidFill>
                  <a:srgbClr val="FFFF00"/>
                </a:solidFill>
                <a:effectLst>
                  <a:outerShdw blurRad="38100" dist="38100" dir="2700000" algn="tl">
                    <a:srgbClr val="000000">
                      <a:alpha val="43137"/>
                    </a:srgbClr>
                  </a:outerShdw>
                </a:effectLst>
              </a:rPr>
              <a:t>30 Days with the </a:t>
            </a:r>
            <a:r>
              <a:rPr lang="en-US" sz="2400" b="1" i="1" dirty="0" err="1">
                <a:solidFill>
                  <a:srgbClr val="FFFF00"/>
                </a:solidFill>
                <a:effectLst>
                  <a:outerShdw blurRad="38100" dist="38100" dir="2700000" algn="tl">
                    <a:srgbClr val="000000">
                      <a:alpha val="43137"/>
                    </a:srgbClr>
                  </a:outerShdw>
                </a:effectLst>
              </a:rPr>
              <a:t>Belhar</a:t>
            </a:r>
            <a:r>
              <a:rPr lang="en-US" sz="2400" b="1" i="1" dirty="0">
                <a:solidFill>
                  <a:srgbClr val="FFFF00"/>
                </a:solidFill>
                <a:effectLst>
                  <a:outerShdw blurRad="38100" dist="38100" dir="2700000" algn="tl">
                    <a:srgbClr val="000000">
                      <a:alpha val="43137"/>
                    </a:srgbClr>
                  </a:outerShdw>
                </a:effectLst>
              </a:rPr>
              <a:t> Confession – Reflections on Unity, Reconciliation and Justice</a:t>
            </a:r>
            <a:r>
              <a:rPr lang="en-US" sz="2400" i="1" dirty="0">
                <a:solidFill>
                  <a:srgbClr val="FFFF00"/>
                </a:solidFill>
                <a:effectLst>
                  <a:outerShdw blurRad="38100" dist="38100" dir="2700000" algn="tl">
                    <a:srgbClr val="000000">
                      <a:alpha val="43137"/>
                    </a:srgbClr>
                  </a:outerShdw>
                </a:effectLst>
              </a:rPr>
              <a:t>,</a:t>
            </a:r>
            <a:r>
              <a:rPr lang="en-US" sz="2400" i="1" dirty="0">
                <a:effectLst>
                  <a:outerShdw blurRad="38100" dist="38100" dir="2700000" algn="tl">
                    <a:srgbClr val="000000">
                      <a:alpha val="43137"/>
                    </a:srgbClr>
                  </a:outerShdw>
                </a:effectLst>
              </a:rPr>
              <a:t> published by the PC (USA).</a:t>
            </a:r>
          </a:p>
          <a:p>
            <a:pPr marL="342900" lvl="0" indent="-342900">
              <a:buFont typeface="Arial" panose="020B0604020202020204" pitchFamily="34" charset="0"/>
              <a:buChar char="•"/>
            </a:pPr>
            <a:endParaRPr lang="en-US" sz="2400" i="1"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i="1" dirty="0">
                <a:effectLst>
                  <a:outerShdw blurRad="38100" dist="38100" dir="2700000" algn="tl">
                    <a:srgbClr val="000000">
                      <a:alpha val="43137"/>
                    </a:srgbClr>
                  </a:outerShdw>
                </a:effectLst>
              </a:rPr>
              <a:t>The </a:t>
            </a:r>
            <a:r>
              <a:rPr lang="en-US" sz="2400" b="1" i="1" dirty="0">
                <a:solidFill>
                  <a:srgbClr val="00FFFF"/>
                </a:solidFill>
                <a:effectLst>
                  <a:outerShdw blurRad="38100" dist="38100" dir="2700000" algn="tl">
                    <a:srgbClr val="000000">
                      <a:alpha val="43137"/>
                    </a:srgbClr>
                  </a:outerShdw>
                </a:effectLst>
              </a:rPr>
              <a:t>Women's Group</a:t>
            </a:r>
            <a:r>
              <a:rPr lang="en-US" sz="2400" i="1" dirty="0">
                <a:solidFill>
                  <a:srgbClr val="00FFFF"/>
                </a:solidFill>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will be meeting on every </a:t>
            </a:r>
            <a:r>
              <a:rPr lang="en-US" sz="2400" b="1" i="1" dirty="0">
                <a:solidFill>
                  <a:srgbClr val="00FFFF"/>
                </a:solidFill>
                <a:effectLst>
                  <a:outerShdw blurRad="38100" dist="38100" dir="2700000" algn="tl">
                    <a:srgbClr val="000000">
                      <a:alpha val="43137"/>
                    </a:srgbClr>
                  </a:outerShdw>
                </a:effectLst>
              </a:rPr>
              <a:t>Wednesday, @ 7:30pm </a:t>
            </a:r>
            <a:r>
              <a:rPr lang="en-US" sz="2400" i="1" dirty="0">
                <a:effectLst>
                  <a:outerShdw blurRad="38100" dist="38100" dir="2700000" algn="tl">
                    <a:srgbClr val="000000">
                      <a:alpha val="43137"/>
                    </a:srgbClr>
                  </a:outerShdw>
                </a:effectLst>
              </a:rPr>
              <a:t>over at the Manse (2048 E 14</a:t>
            </a:r>
            <a:r>
              <a:rPr lang="en-US" sz="2400" i="1" baseline="30000" dirty="0">
                <a:effectLst>
                  <a:outerShdw blurRad="38100" dist="38100" dir="2700000" algn="tl">
                    <a:srgbClr val="000000">
                      <a:alpha val="43137"/>
                    </a:srgbClr>
                  </a:outerShdw>
                </a:effectLst>
              </a:rPr>
              <a:t>th</a:t>
            </a:r>
            <a:r>
              <a:rPr lang="en-US" sz="2400" i="1" dirty="0">
                <a:effectLst>
                  <a:outerShdw blurRad="38100" dist="38100" dir="2700000" algn="tl">
                    <a:srgbClr val="000000">
                      <a:alpha val="43137"/>
                    </a:srgbClr>
                  </a:outerShdw>
                </a:effectLst>
              </a:rPr>
              <a:t> Street).  For more information, please see Margaret or Cara.</a:t>
            </a:r>
            <a:r>
              <a:rPr lang="en-US" dirty="0"/>
              <a:t> </a:t>
            </a:r>
            <a:endParaRPr lang="en-US" sz="2200" b="1" i="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3849803"/>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11976"/>
            <a:ext cx="9512241" cy="9969976"/>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18535" y="2209800"/>
            <a:ext cx="9026611" cy="2308324"/>
          </a:xfrm>
          <a:prstGeom prst="rect">
            <a:avLst/>
          </a:prstGeom>
        </p:spPr>
        <p:txBody>
          <a:bodyPr wrap="square">
            <a:spAutoFit/>
          </a:bodyPr>
          <a:lstStyle/>
          <a:p>
            <a:pPr marL="342900" indent="-342900">
              <a:buFont typeface="Arial" panose="020B0604020202020204" pitchFamily="34" charset="0"/>
              <a:buChar char="•"/>
            </a:pPr>
            <a:r>
              <a:rPr lang="en-US" sz="2400" i="1" dirty="0"/>
              <a:t>The next </a:t>
            </a:r>
            <a:r>
              <a:rPr lang="en-US" sz="2400" b="1" i="1" dirty="0">
                <a:solidFill>
                  <a:srgbClr val="00FFFF"/>
                </a:solidFill>
              </a:rPr>
              <a:t>Session Meeting</a:t>
            </a:r>
            <a:r>
              <a:rPr lang="en-US" sz="2400" i="1" dirty="0">
                <a:solidFill>
                  <a:srgbClr val="00FFFF"/>
                </a:solidFill>
              </a:rPr>
              <a:t> </a:t>
            </a:r>
            <a:r>
              <a:rPr lang="en-US" sz="2400" i="1" dirty="0"/>
              <a:t>will be </a:t>
            </a:r>
            <a:r>
              <a:rPr lang="en-US" sz="2400" b="1" i="1" dirty="0">
                <a:solidFill>
                  <a:srgbClr val="00FFFF"/>
                </a:solidFill>
              </a:rPr>
              <a:t>Monday, 10/10</a:t>
            </a:r>
            <a:r>
              <a:rPr lang="en-US" sz="2400" i="1" dirty="0">
                <a:solidFill>
                  <a:srgbClr val="00FFFF"/>
                </a:solidFill>
              </a:rPr>
              <a:t> </a:t>
            </a:r>
            <a:r>
              <a:rPr lang="en-US" sz="2400" i="1" dirty="0"/>
              <a:t>at </a:t>
            </a:r>
            <a:r>
              <a:rPr lang="en-US" sz="2400" b="1" i="1" dirty="0">
                <a:solidFill>
                  <a:srgbClr val="00FFFF"/>
                </a:solidFill>
              </a:rPr>
              <a:t>7pm</a:t>
            </a:r>
            <a:r>
              <a:rPr lang="en-US" sz="2400" i="1" dirty="0"/>
              <a:t>.  All active elders please attend.  </a:t>
            </a:r>
          </a:p>
          <a:p>
            <a:endParaRPr lang="en-US" sz="2400" i="1" dirty="0"/>
          </a:p>
          <a:p>
            <a:pPr marL="342900" indent="-342900">
              <a:buFont typeface="Arial" panose="020B0604020202020204" pitchFamily="34" charset="0"/>
              <a:buChar char="•"/>
            </a:pPr>
            <a:r>
              <a:rPr lang="en-US" sz="2400" i="1" dirty="0"/>
              <a:t>Pastor Samson will be away on vacation for 10/16 and 10/23.  </a:t>
            </a:r>
            <a:r>
              <a:rPr lang="en-US" sz="2400" b="1" i="1" dirty="0">
                <a:solidFill>
                  <a:srgbClr val="00FFFF"/>
                </a:solidFill>
              </a:rPr>
              <a:t>Rev. Grace Bowen</a:t>
            </a:r>
            <a:r>
              <a:rPr lang="en-US" sz="2400" i="1" dirty="0"/>
              <a:t> will be our guest speakers for those Sundays.</a:t>
            </a:r>
            <a:endParaRPr lang="en-US" sz="2200" b="1" i="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3350101"/>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228600" y="1968843"/>
            <a:ext cx="8736878" cy="5232202"/>
          </a:xfrm>
          <a:prstGeom prst="rect">
            <a:avLst/>
          </a:prstGeom>
        </p:spPr>
        <p:txBody>
          <a:bodyPr wrap="square">
            <a:spAutoFit/>
          </a:bodyPr>
          <a:lstStyle/>
          <a:p>
            <a:pPr lvl="0"/>
            <a:endParaRPr lang="en-US" dirty="0"/>
          </a:p>
          <a:p>
            <a:pPr marL="342900" lvl="0" indent="-342900">
              <a:buFont typeface="Arial" panose="020B0604020202020204" pitchFamily="34" charset="0"/>
              <a:buChar char="•"/>
            </a:pPr>
            <a:r>
              <a:rPr lang="en-US" sz="2400" b="1" i="1" dirty="0">
                <a:effectLst>
                  <a:outerShdw blurRad="38100" dist="38100" dir="2700000" algn="tl">
                    <a:srgbClr val="000000">
                      <a:alpha val="43137"/>
                    </a:srgbClr>
                  </a:outerShdw>
                </a:effectLst>
              </a:rPr>
              <a:t>The NYC Presbytery’s </a:t>
            </a:r>
            <a:r>
              <a:rPr lang="en-US" sz="2400" b="1" i="1" dirty="0">
                <a:solidFill>
                  <a:srgbClr val="00FFFF"/>
                </a:solidFill>
                <a:effectLst>
                  <a:outerShdw blurRad="38100" dist="38100" dir="2700000" algn="tl">
                    <a:srgbClr val="000000">
                      <a:alpha val="43137"/>
                    </a:srgbClr>
                  </a:outerShdw>
                </a:effectLst>
              </a:rPr>
              <a:t>Presbyterian Women </a:t>
            </a:r>
            <a:r>
              <a:rPr lang="en-US" sz="2400" b="1" i="1" dirty="0">
                <a:effectLst>
                  <a:outerShdw blurRad="38100" dist="38100" dir="2700000" algn="tl">
                    <a:srgbClr val="000000">
                      <a:alpha val="43137"/>
                    </a:srgbClr>
                  </a:outerShdw>
                </a:effectLst>
              </a:rPr>
              <a:t>group will be having its Fall Gathering on </a:t>
            </a:r>
            <a:r>
              <a:rPr lang="en-US" sz="2400" b="1" i="1" dirty="0">
                <a:solidFill>
                  <a:srgbClr val="00FFFF"/>
                </a:solidFill>
                <a:effectLst>
                  <a:outerShdw blurRad="38100" dist="38100" dir="2700000" algn="tl">
                    <a:srgbClr val="000000">
                      <a:alpha val="43137"/>
                    </a:srgbClr>
                  </a:outerShdw>
                </a:effectLst>
              </a:rPr>
              <a:t>Saturday, 10/22 </a:t>
            </a:r>
            <a:r>
              <a:rPr lang="en-US" sz="2400" b="1" i="1" dirty="0">
                <a:effectLst>
                  <a:outerShdw blurRad="38100" dist="38100" dir="2700000" algn="tl">
                    <a:srgbClr val="000000">
                      <a:alpha val="43137"/>
                    </a:srgbClr>
                  </a:outerShdw>
                </a:effectLst>
              </a:rPr>
              <a:t>at </a:t>
            </a:r>
            <a:r>
              <a:rPr lang="en-US" sz="2400" b="1" i="1" dirty="0">
                <a:solidFill>
                  <a:srgbClr val="00FFFF"/>
                </a:solidFill>
                <a:effectLst>
                  <a:outerShdw blurRad="38100" dist="38100" dir="2700000" algn="tl">
                    <a:srgbClr val="000000">
                      <a:alpha val="43137"/>
                    </a:srgbClr>
                  </a:outerShdw>
                </a:effectLst>
              </a:rPr>
              <a:t>Rutgers Presbyterian Church</a:t>
            </a:r>
            <a:r>
              <a:rPr lang="en-US" sz="2400" b="1" i="1" dirty="0">
                <a:effectLst>
                  <a:outerShdw blurRad="38100" dist="38100" dir="2700000" algn="tl">
                    <a:srgbClr val="000000">
                      <a:alpha val="43137"/>
                    </a:srgbClr>
                  </a:outerShdw>
                </a:effectLst>
              </a:rPr>
              <a:t> (Broadway/W 73</a:t>
            </a:r>
            <a:r>
              <a:rPr lang="en-US" sz="2400" b="1" i="1" baseline="30000" dirty="0">
                <a:effectLst>
                  <a:outerShdw blurRad="38100" dist="38100" dir="2700000" algn="tl">
                    <a:srgbClr val="000000">
                      <a:alpha val="43137"/>
                    </a:srgbClr>
                  </a:outerShdw>
                </a:effectLst>
              </a:rPr>
              <a:t>rd</a:t>
            </a:r>
            <a:r>
              <a:rPr lang="en-US" sz="2400" b="1" i="1" dirty="0">
                <a:effectLst>
                  <a:outerShdw blurRad="38100" dist="38100" dir="2700000" algn="tl">
                    <a:srgbClr val="000000">
                      <a:alpha val="43137"/>
                    </a:srgbClr>
                  </a:outerShdw>
                </a:effectLst>
              </a:rPr>
              <a:t> Street) from </a:t>
            </a:r>
            <a:r>
              <a:rPr lang="en-US" sz="2400" b="1" i="1" dirty="0">
                <a:solidFill>
                  <a:srgbClr val="00FFFF"/>
                </a:solidFill>
                <a:effectLst>
                  <a:outerShdw blurRad="38100" dist="38100" dir="2700000" algn="tl">
                    <a:srgbClr val="000000">
                      <a:alpha val="43137"/>
                    </a:srgbClr>
                  </a:outerShdw>
                </a:effectLst>
              </a:rPr>
              <a:t>9:30am-2:30pm</a:t>
            </a:r>
            <a:r>
              <a:rPr lang="en-US" sz="2400" b="1" i="1" dirty="0">
                <a:effectLst>
                  <a:outerShdw blurRad="38100" dist="38100" dir="2700000" algn="tl">
                    <a:srgbClr val="000000">
                      <a:alpha val="43137"/>
                    </a:srgbClr>
                  </a:outerShdw>
                </a:effectLst>
              </a:rPr>
              <a:t>.  The Guest Speaker will be </a:t>
            </a:r>
            <a:r>
              <a:rPr lang="en-US" sz="2400" b="1" i="1" dirty="0">
                <a:solidFill>
                  <a:srgbClr val="FFFF00"/>
                </a:solidFill>
                <a:effectLst>
                  <a:outerShdw blurRad="38100" dist="38100" dir="2700000" algn="tl">
                    <a:srgbClr val="000000">
                      <a:alpha val="43137"/>
                    </a:srgbClr>
                  </a:outerShdw>
                </a:effectLst>
              </a:rPr>
              <a:t>Rev. Grace May</a:t>
            </a:r>
            <a:r>
              <a:rPr lang="en-US" sz="2400" b="1" i="1" dirty="0">
                <a:effectLst>
                  <a:outerShdw blurRad="38100" dist="38100" dir="2700000" algn="tl">
                    <a:srgbClr val="000000">
                      <a:alpha val="43137"/>
                    </a:srgbClr>
                  </a:outerShdw>
                </a:effectLst>
              </a:rPr>
              <a:t> of Women of Wonder, Inc.  </a:t>
            </a:r>
          </a:p>
          <a:p>
            <a:r>
              <a:rPr lang="en-US" sz="2400" b="1" i="1" dirty="0">
                <a:effectLst>
                  <a:outerShdw blurRad="38100" dist="38100" dir="2700000" algn="tl">
                    <a:srgbClr val="000000">
                      <a:alpha val="43137"/>
                    </a:srgbClr>
                  </a:outerShdw>
                </a:effectLst>
              </a:rPr>
              <a:t> </a:t>
            </a:r>
          </a:p>
          <a:p>
            <a:pPr marL="342900" lvl="0" indent="-342900">
              <a:buFont typeface="Arial" panose="020B0604020202020204" pitchFamily="34" charset="0"/>
              <a:buChar char="•"/>
            </a:pPr>
            <a:r>
              <a:rPr lang="en-US" sz="2400" b="1" i="1" dirty="0">
                <a:effectLst>
                  <a:outerShdw blurRad="38100" dist="38100" dir="2700000" algn="tl">
                    <a:srgbClr val="000000">
                      <a:alpha val="43137"/>
                    </a:srgbClr>
                  </a:outerShdw>
                </a:effectLst>
              </a:rPr>
              <a:t>In addition, the NYC Presbytery will be hosting its annual </a:t>
            </a:r>
            <a:r>
              <a:rPr lang="en-US" sz="2400" b="1" i="1" dirty="0">
                <a:solidFill>
                  <a:srgbClr val="00FFFF"/>
                </a:solidFill>
                <a:effectLst>
                  <a:outerShdw blurRad="38100" dist="38100" dir="2700000" algn="tl">
                    <a:srgbClr val="000000">
                      <a:alpha val="43137"/>
                    </a:srgbClr>
                  </a:outerShdw>
                </a:effectLst>
              </a:rPr>
              <a:t>Presbytery Resource Day </a:t>
            </a:r>
            <a:r>
              <a:rPr lang="en-US" sz="2400" b="1" i="1" dirty="0">
                <a:effectLst>
                  <a:outerShdw blurRad="38100" dist="38100" dir="2700000" algn="tl">
                    <a:srgbClr val="000000">
                      <a:alpha val="43137"/>
                    </a:srgbClr>
                  </a:outerShdw>
                </a:effectLst>
              </a:rPr>
              <a:t>on </a:t>
            </a:r>
            <a:r>
              <a:rPr lang="en-US" sz="2400" b="1" i="1" dirty="0">
                <a:solidFill>
                  <a:srgbClr val="00FFFF"/>
                </a:solidFill>
                <a:effectLst>
                  <a:outerShdw blurRad="38100" dist="38100" dir="2700000" algn="tl">
                    <a:srgbClr val="000000">
                      <a:alpha val="43137"/>
                    </a:srgbClr>
                  </a:outerShdw>
                </a:effectLst>
              </a:rPr>
              <a:t>Saturday, 10/29</a:t>
            </a:r>
            <a:r>
              <a:rPr lang="en-US" sz="2400" b="1" i="1" dirty="0">
                <a:effectLst>
                  <a:outerShdw blurRad="38100" dist="38100" dir="2700000" algn="tl">
                    <a:srgbClr val="000000">
                      <a:alpha val="43137"/>
                    </a:srgbClr>
                  </a:outerShdw>
                </a:effectLst>
              </a:rPr>
              <a:t>.  This year it will be at </a:t>
            </a:r>
            <a:r>
              <a:rPr lang="en-US" sz="2400" b="1" i="1" dirty="0">
                <a:solidFill>
                  <a:srgbClr val="00FFFF"/>
                </a:solidFill>
                <a:effectLst>
                  <a:outerShdw blurRad="38100" dist="38100" dir="2700000" algn="tl">
                    <a:srgbClr val="000000">
                      <a:alpha val="43137"/>
                    </a:srgbClr>
                  </a:outerShdw>
                </a:effectLst>
              </a:rPr>
              <a:t>First Presbyterian of Manhattan</a:t>
            </a:r>
            <a:r>
              <a:rPr lang="en-US" sz="2400" b="1" i="1" dirty="0">
                <a:solidFill>
                  <a:srgbClr val="FFFF00"/>
                </a:solidFill>
                <a:effectLst>
                  <a:outerShdw blurRad="38100" dist="38100" dir="2700000" algn="tl">
                    <a:srgbClr val="000000">
                      <a:alpha val="43137"/>
                    </a:srgbClr>
                  </a:outerShdw>
                </a:effectLst>
              </a:rPr>
              <a:t> </a:t>
            </a:r>
          </a:p>
          <a:p>
            <a:r>
              <a:rPr lang="en-US" sz="2400" b="1" i="1" dirty="0">
                <a:effectLst>
                  <a:outerShdw blurRad="38100" dist="38100" dir="2700000" algn="tl">
                    <a:srgbClr val="000000">
                      <a:alpha val="43137"/>
                    </a:srgbClr>
                  </a:outerShdw>
                </a:effectLst>
              </a:rPr>
              <a:t>    (12 W 12</a:t>
            </a:r>
            <a:r>
              <a:rPr lang="en-US" sz="2400" b="1" i="1" baseline="30000" dirty="0">
                <a:effectLst>
                  <a:outerShdw blurRad="38100" dist="38100" dir="2700000" algn="tl">
                    <a:srgbClr val="000000">
                      <a:alpha val="43137"/>
                    </a:srgbClr>
                  </a:outerShdw>
                </a:effectLst>
              </a:rPr>
              <a:t>th</a:t>
            </a:r>
            <a:r>
              <a:rPr lang="en-US" sz="2400" b="1" i="1" dirty="0">
                <a:effectLst>
                  <a:outerShdw blurRad="38100" dist="38100" dir="2700000" algn="tl">
                    <a:srgbClr val="000000">
                      <a:alpha val="43137"/>
                    </a:srgbClr>
                  </a:outerShdw>
                </a:effectLst>
              </a:rPr>
              <a:t> Street/5</a:t>
            </a:r>
            <a:r>
              <a:rPr lang="en-US" sz="2400" b="1" i="1" baseline="30000" dirty="0">
                <a:effectLst>
                  <a:outerShdw blurRad="38100" dist="38100" dir="2700000" algn="tl">
                    <a:srgbClr val="000000">
                      <a:alpha val="43137"/>
                    </a:srgbClr>
                  </a:outerShdw>
                </a:effectLst>
              </a:rPr>
              <a:t>th</a:t>
            </a:r>
            <a:r>
              <a:rPr lang="en-US" sz="2400" b="1" i="1" dirty="0">
                <a:effectLst>
                  <a:outerShdw blurRad="38100" dist="38100" dir="2700000" algn="tl">
                    <a:srgbClr val="000000">
                      <a:alpha val="43137"/>
                    </a:srgbClr>
                  </a:outerShdw>
                </a:effectLst>
              </a:rPr>
              <a:t> Ave).  </a:t>
            </a:r>
          </a:p>
          <a:p>
            <a:r>
              <a:rPr lang="en-US" sz="2400" b="1" i="1" dirty="0">
                <a:effectLst>
                  <a:outerShdw blurRad="38100" dist="38100" dir="2700000" algn="tl">
                    <a:srgbClr val="000000">
                      <a:alpha val="43137"/>
                    </a:srgbClr>
                  </a:outerShdw>
                </a:effectLst>
              </a:rPr>
              <a:t>    Please see flyer for additional information.</a:t>
            </a:r>
          </a:p>
          <a:p>
            <a:pPr marL="342900" indent="-342900">
              <a:buFont typeface="Arial" panose="020B0604020202020204" pitchFamily="34" charset="0"/>
              <a:buChar char="•"/>
            </a:pPr>
            <a:endParaRPr lang="en-US" sz="2400" dirty="0">
              <a:solidFill>
                <a:srgbClr val="00FFFF"/>
              </a:solidFill>
            </a:endParaRPr>
          </a:p>
          <a:p>
            <a:pPr marL="342900" lvl="0" indent="-342900">
              <a:buFont typeface="Arial" panose="020B0604020202020204" pitchFamily="34" charset="0"/>
              <a:buChar char="•"/>
            </a:pPr>
            <a:endParaRPr lang="en-US" sz="2800" b="1" i="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040001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558679"/>
            <a:ext cx="5791200" cy="2959894"/>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257" y="2311400"/>
            <a:ext cx="3200400" cy="5511801"/>
          </a:xfrm>
          <a:prstGeom prst="rect">
            <a:avLst/>
          </a:prstGeom>
        </p:spPr>
      </p:pic>
      <p:sp>
        <p:nvSpPr>
          <p:cNvPr id="5" name="Rectangle 4"/>
          <p:cNvSpPr/>
          <p:nvPr/>
        </p:nvSpPr>
        <p:spPr>
          <a:xfrm>
            <a:off x="523103" y="2061028"/>
            <a:ext cx="4277497" cy="1384995"/>
          </a:xfrm>
          <a:prstGeom prst="rect">
            <a:avLst/>
          </a:prstGeom>
        </p:spPr>
        <p:txBody>
          <a:bodyPr wrap="square">
            <a:spAutoFit/>
          </a:bodyPr>
          <a:lstStyle/>
          <a:p>
            <a:r>
              <a:rPr lang="en-US" sz="2800" b="1" dirty="0">
                <a:solidFill>
                  <a:srgbClr val="00FFFF"/>
                </a:solidFill>
                <a:effectLst>
                  <a:outerShdw blurRad="38100" dist="38100" dir="2700000" algn="tl">
                    <a:srgbClr val="000000">
                      <a:alpha val="43137"/>
                    </a:srgbClr>
                  </a:outerShdw>
                </a:effectLst>
              </a:rPr>
              <a:t>Chloe Jane Weisman </a:t>
            </a:r>
          </a:p>
          <a:p>
            <a:r>
              <a:rPr lang="en-US" sz="2800" b="1" dirty="0">
                <a:effectLst>
                  <a:outerShdw blurRad="38100" dist="38100" dir="2700000" algn="tl">
                    <a:srgbClr val="000000">
                      <a:alpha val="43137"/>
                    </a:srgbClr>
                  </a:outerShdw>
                </a:effectLst>
              </a:rPr>
              <a:t>8lbs 8oz. 20 in. </a:t>
            </a:r>
          </a:p>
          <a:p>
            <a:r>
              <a:rPr lang="en-US" sz="2800" b="1" dirty="0">
                <a:effectLst>
                  <a:outerShdw blurRad="38100" dist="38100" dir="2700000" algn="tl">
                    <a:srgbClr val="000000">
                      <a:alpha val="43137"/>
                    </a:srgbClr>
                  </a:outerShdw>
                </a:effectLst>
              </a:rPr>
              <a:t>born 9/28/16 @12:18 pm</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591969" y="3305969"/>
            <a:ext cx="4546600" cy="2557462"/>
          </a:xfrm>
          <a:prstGeom prst="rect">
            <a:avLst/>
          </a:prstGeom>
        </p:spPr>
      </p:pic>
    </p:spTree>
    <p:extLst>
      <p:ext uri="{BB962C8B-B14F-4D97-AF65-F5344CB8AC3E}">
        <p14:creationId xmlns:p14="http://schemas.microsoft.com/office/powerpoint/2010/main" val="397610052"/>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7162800"/>
          </a:xfrm>
          <a:prstGeom prst="rect">
            <a:avLst/>
          </a:prstGeom>
        </p:spPr>
      </p:pic>
      <p:sp>
        <p:nvSpPr>
          <p:cNvPr id="20482" name="Rectangle 2"/>
          <p:cNvSpPr>
            <a:spLocks noGrp="1" noChangeArrowheads="1"/>
          </p:cNvSpPr>
          <p:nvPr>
            <p:ph type="ctrTitle"/>
          </p:nvPr>
        </p:nvSpPr>
        <p:spPr>
          <a:xfrm>
            <a:off x="762000" y="623416"/>
            <a:ext cx="8165757"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305 “Come Sing, O Church, In Joy!”</a:t>
            </a:r>
          </a:p>
        </p:txBody>
      </p:sp>
      <p:sp>
        <p:nvSpPr>
          <p:cNvPr id="3" name="Subtitle 2"/>
          <p:cNvSpPr>
            <a:spLocks noGrp="1"/>
          </p:cNvSpPr>
          <p:nvPr>
            <p:ph type="subTitle" sz="quarter" idx="1"/>
          </p:nvPr>
        </p:nvSpPr>
        <p:spPr>
          <a:xfrm>
            <a:off x="110181" y="1752600"/>
            <a:ext cx="8923638" cy="1752600"/>
          </a:xfrm>
        </p:spPr>
        <p:txBody>
          <a:bodyPr/>
          <a:lstStyle/>
          <a:p>
            <a:pPr algn="ctr"/>
            <a:r>
              <a:rPr lang="en-US" sz="3600" b="1" i="1" dirty="0"/>
              <a:t>Come sing, O church, in joy!</a:t>
            </a:r>
            <a:br>
              <a:rPr lang="en-US" sz="3600" b="1" i="1" dirty="0"/>
            </a:br>
            <a:r>
              <a:rPr lang="en-US" sz="3600" b="1" i="1" dirty="0"/>
              <a:t>Come join, O church, in song!</a:t>
            </a:r>
            <a:br>
              <a:rPr lang="en-US" sz="3600" b="1" i="1" dirty="0"/>
            </a:br>
            <a:r>
              <a:rPr lang="en-US" sz="3600" b="1" i="1" dirty="0"/>
              <a:t>For Christ the Lord has led us </a:t>
            </a:r>
            <a:br>
              <a:rPr lang="en-US" sz="3600" b="1" i="1" dirty="0"/>
            </a:br>
            <a:r>
              <a:rPr lang="en-US" sz="3600" b="1" i="1" dirty="0"/>
              <a:t>through the ages long!</a:t>
            </a:r>
            <a:br>
              <a:rPr lang="en-US" sz="3600" b="1" i="1" dirty="0"/>
            </a:br>
            <a:r>
              <a:rPr lang="en-US" sz="3600" b="1" i="1" dirty="0"/>
              <a:t>In bold accord, </a:t>
            </a:r>
            <a:br>
              <a:rPr lang="en-US" sz="3600" b="1" i="1" dirty="0"/>
            </a:br>
            <a:r>
              <a:rPr lang="en-US" sz="3600" b="1" i="1" dirty="0"/>
              <a:t>come celebrate the journey now </a:t>
            </a:r>
            <a:br>
              <a:rPr lang="en-US" sz="3600" b="1" i="1" dirty="0"/>
            </a:br>
            <a:r>
              <a:rPr lang="en-US" sz="3600" b="1" i="1" dirty="0"/>
              <a:t>and praise the Lord!</a:t>
            </a:r>
            <a:br>
              <a:rPr lang="en-US" sz="3600" b="1" i="1" dirty="0"/>
            </a:br>
            <a:r>
              <a:rPr lang="en-US" sz="3600" b="1" i="1" dirty="0"/>
              <a:t> </a:t>
            </a:r>
            <a:endParaRPr lang="en-US" b="1" i="1" dirty="0">
              <a:solidFill>
                <a:srgbClr val="FFFF00"/>
              </a:solidFill>
              <a:effectLst>
                <a:outerShdw blurRad="38100" dist="38100" dir="2700000" algn="tl">
                  <a:srgbClr val="000000">
                    <a:alpha val="43137"/>
                  </a:srgbClr>
                </a:outerShdw>
              </a:effectLst>
            </a:endParaRP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54864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94270" y="195649"/>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spTree>
    <p:extLst>
      <p:ext uri="{BB962C8B-B14F-4D97-AF65-F5344CB8AC3E}">
        <p14:creationId xmlns:p14="http://schemas.microsoft.com/office/powerpoint/2010/main" val="4269254007"/>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85" y="1354137"/>
            <a:ext cx="9297209" cy="7305674"/>
          </a:xfrm>
          <a:prstGeom prst="rect">
            <a:avLst/>
          </a:prstGeom>
        </p:spPr>
      </p:pic>
      <p:pic>
        <p:nvPicPr>
          <p:cNvPr id="1026" name="Picture 2" descr="http://www.popularhymns.com/images/doxology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334498" cy="79248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ctrTitle"/>
          </p:nvPr>
        </p:nvSpPr>
        <p:spPr>
          <a:xfrm>
            <a:off x="228600" y="611567"/>
            <a:ext cx="8534400" cy="1431925"/>
          </a:xfrm>
        </p:spPr>
        <p:txBody>
          <a:bodyPr/>
          <a:lstStyle/>
          <a:p>
            <a:r>
              <a:rPr lang="en-US" altLang="en-US" sz="3600" b="0" i="1" u="sng" dirty="0">
                <a:solidFill>
                  <a:srgbClr val="00FFFF"/>
                </a:solidFill>
                <a:cs typeface="Times New Roman" pitchFamily="18" charset="0"/>
              </a:rPr>
              <a:t>Communion Hymn</a:t>
            </a:r>
            <a:br>
              <a:rPr lang="en-US" altLang="en-US" sz="3600" b="0" i="1" u="sng" dirty="0">
                <a:solidFill>
                  <a:srgbClr val="FFFF00"/>
                </a:solidFill>
                <a:cs typeface="Times New Roman" pitchFamily="18" charset="0"/>
              </a:rPr>
            </a:br>
            <a:r>
              <a:rPr lang="en-US" altLang="en-US" sz="2600" b="0" i="1" dirty="0"/>
              <a:t># 509 “</a:t>
            </a:r>
            <a:r>
              <a:rPr lang="en-US" sz="2800" i="1" dirty="0"/>
              <a:t>All Who Hunger, Gather Gladly</a:t>
            </a:r>
            <a:r>
              <a:rPr lang="en-US" altLang="en-US" sz="2600" b="0" i="1" dirty="0"/>
              <a:t>”</a:t>
            </a:r>
          </a:p>
        </p:txBody>
      </p:sp>
      <p:sp>
        <p:nvSpPr>
          <p:cNvPr id="2" name="Rectangle 1"/>
          <p:cNvSpPr/>
          <p:nvPr/>
        </p:nvSpPr>
        <p:spPr>
          <a:xfrm>
            <a:off x="114300" y="1752600"/>
            <a:ext cx="8763000" cy="4524315"/>
          </a:xfrm>
          <a:prstGeom prst="rect">
            <a:avLst/>
          </a:prstGeom>
        </p:spPr>
        <p:txBody>
          <a:bodyPr wrap="square">
            <a:spAutoFit/>
          </a:bodyPr>
          <a:lstStyle/>
          <a:p>
            <a:pPr algn="ctr"/>
            <a:r>
              <a:rPr lang="en-US" sz="3600" b="1" i="1" dirty="0">
                <a:solidFill>
                  <a:srgbClr val="000000"/>
                </a:solidFill>
              </a:rPr>
              <a:t>All who hunger, gather gladly;</a:t>
            </a:r>
            <a:br>
              <a:rPr lang="en-US" sz="3600" b="1" i="1" dirty="0">
                <a:solidFill>
                  <a:srgbClr val="000000"/>
                </a:solidFill>
              </a:rPr>
            </a:br>
            <a:r>
              <a:rPr lang="en-US" sz="3600" b="1" i="1" dirty="0">
                <a:solidFill>
                  <a:srgbClr val="000000"/>
                </a:solidFill>
              </a:rPr>
              <a:t>holy manna is our bread.</a:t>
            </a:r>
            <a:br>
              <a:rPr lang="en-US" sz="3600" b="1" i="1" dirty="0">
                <a:solidFill>
                  <a:srgbClr val="000000"/>
                </a:solidFill>
              </a:rPr>
            </a:br>
            <a:r>
              <a:rPr lang="en-US" sz="3600" b="1" i="1" dirty="0">
                <a:solidFill>
                  <a:srgbClr val="000000"/>
                </a:solidFill>
              </a:rPr>
              <a:t>Come from wilderness and wandering.</a:t>
            </a:r>
            <a:br>
              <a:rPr lang="en-US" sz="3600" b="1" i="1" dirty="0">
                <a:solidFill>
                  <a:srgbClr val="000000"/>
                </a:solidFill>
              </a:rPr>
            </a:br>
            <a:r>
              <a:rPr lang="en-US" sz="3600" b="1" i="1" dirty="0">
                <a:solidFill>
                  <a:srgbClr val="000000"/>
                </a:solidFill>
              </a:rPr>
              <a:t>Here, in truth, we will be fed.</a:t>
            </a:r>
            <a:br>
              <a:rPr lang="en-US" sz="3600" b="1" i="1" dirty="0">
                <a:solidFill>
                  <a:srgbClr val="000000"/>
                </a:solidFill>
              </a:rPr>
            </a:br>
            <a:r>
              <a:rPr lang="en-US" sz="3600" b="1" i="1" dirty="0">
                <a:solidFill>
                  <a:srgbClr val="000000"/>
                </a:solidFill>
              </a:rPr>
              <a:t>You that yearn for days of fullness,</a:t>
            </a:r>
            <a:br>
              <a:rPr lang="en-US" sz="3600" b="1" i="1" dirty="0">
                <a:solidFill>
                  <a:srgbClr val="000000"/>
                </a:solidFill>
              </a:rPr>
            </a:br>
            <a:r>
              <a:rPr lang="en-US" sz="3600" b="1" i="1" dirty="0">
                <a:solidFill>
                  <a:srgbClr val="000000"/>
                </a:solidFill>
              </a:rPr>
              <a:t>all around us is our food.</a:t>
            </a:r>
            <a:br>
              <a:rPr lang="en-US" sz="3600" b="1" i="1" dirty="0">
                <a:solidFill>
                  <a:srgbClr val="000000"/>
                </a:solidFill>
              </a:rPr>
            </a:br>
            <a:r>
              <a:rPr lang="en-US" sz="3600" b="1" i="1" dirty="0">
                <a:solidFill>
                  <a:srgbClr val="000000"/>
                </a:solidFill>
              </a:rPr>
              <a:t>Taste and see the grace eternal.</a:t>
            </a:r>
            <a:br>
              <a:rPr lang="en-US" sz="3600" b="1" i="1" dirty="0">
                <a:solidFill>
                  <a:srgbClr val="000000"/>
                </a:solidFill>
              </a:rPr>
            </a:br>
            <a:r>
              <a:rPr lang="en-US" sz="3600" b="1" i="1" dirty="0">
                <a:solidFill>
                  <a:srgbClr val="000000"/>
                </a:solidFill>
              </a:rPr>
              <a:t>Taste and see that God is good.</a:t>
            </a:r>
          </a:p>
        </p:txBody>
      </p:sp>
    </p:spTree>
    <p:extLst>
      <p:ext uri="{BB962C8B-B14F-4D97-AF65-F5344CB8AC3E}">
        <p14:creationId xmlns:p14="http://schemas.microsoft.com/office/powerpoint/2010/main" val="1884046964"/>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ctrTitle"/>
          </p:nvPr>
        </p:nvSpPr>
        <p:spPr>
          <a:xfrm>
            <a:off x="609600" y="455552"/>
            <a:ext cx="8534400" cy="1431925"/>
          </a:xfrm>
        </p:spPr>
        <p:txBody>
          <a:bodyPr/>
          <a:lstStyle/>
          <a:p>
            <a:r>
              <a:rPr lang="en-US" altLang="en-US" sz="3600" b="0" i="1" u="sng" dirty="0">
                <a:solidFill>
                  <a:srgbClr val="00FFFF"/>
                </a:solidFill>
                <a:cs typeface="Times New Roman" pitchFamily="18" charset="0"/>
              </a:rPr>
              <a:t>Communion Hymn</a:t>
            </a:r>
            <a:br>
              <a:rPr lang="en-US" altLang="en-US" sz="3600" b="0" i="1" u="sng" dirty="0">
                <a:solidFill>
                  <a:srgbClr val="FFFF00"/>
                </a:solidFill>
                <a:cs typeface="Times New Roman" pitchFamily="18" charset="0"/>
              </a:rPr>
            </a:br>
            <a:r>
              <a:rPr lang="en-US" altLang="en-US" sz="2600" b="0" i="1" dirty="0"/>
              <a:t># 509 “</a:t>
            </a:r>
            <a:r>
              <a:rPr lang="en-US" sz="2800" i="1" dirty="0"/>
              <a:t>All Who Hunger, Gather Gladly</a:t>
            </a:r>
            <a:r>
              <a:rPr lang="en-US" altLang="en-US" sz="2600" b="0" i="1" dirty="0"/>
              <a:t>”</a:t>
            </a:r>
          </a:p>
        </p:txBody>
      </p:sp>
      <p:sp>
        <p:nvSpPr>
          <p:cNvPr id="2" name="Rectangle 1"/>
          <p:cNvSpPr/>
          <p:nvPr/>
        </p:nvSpPr>
        <p:spPr>
          <a:xfrm>
            <a:off x="76200" y="1524000"/>
            <a:ext cx="8763000" cy="4524315"/>
          </a:xfrm>
          <a:prstGeom prst="rect">
            <a:avLst/>
          </a:prstGeom>
        </p:spPr>
        <p:txBody>
          <a:bodyPr wrap="square">
            <a:spAutoFit/>
          </a:bodyPr>
          <a:lstStyle/>
          <a:p>
            <a:pPr algn="ctr"/>
            <a:r>
              <a:rPr lang="en-US" sz="3600" b="1" i="1" dirty="0">
                <a:solidFill>
                  <a:srgbClr val="000000"/>
                </a:solidFill>
              </a:rPr>
              <a:t>All who hunger, never strangers,</a:t>
            </a:r>
            <a:br>
              <a:rPr lang="en-US" sz="3600" b="1" i="1" dirty="0">
                <a:solidFill>
                  <a:srgbClr val="000000"/>
                </a:solidFill>
              </a:rPr>
            </a:br>
            <a:r>
              <a:rPr lang="en-US" sz="3600" b="1" i="1" dirty="0">
                <a:solidFill>
                  <a:srgbClr val="000000"/>
                </a:solidFill>
              </a:rPr>
              <a:t>seeker, be a welcome guest.</a:t>
            </a:r>
            <a:br>
              <a:rPr lang="en-US" sz="3600" b="1" i="1" dirty="0">
                <a:solidFill>
                  <a:srgbClr val="000000"/>
                </a:solidFill>
              </a:rPr>
            </a:br>
            <a:r>
              <a:rPr lang="en-US" sz="3600" b="1" i="1" dirty="0">
                <a:solidFill>
                  <a:srgbClr val="000000"/>
                </a:solidFill>
              </a:rPr>
              <a:t>Come from restlessness and roaming.</a:t>
            </a:r>
            <a:br>
              <a:rPr lang="en-US" sz="3600" b="1" i="1" dirty="0">
                <a:solidFill>
                  <a:srgbClr val="000000"/>
                </a:solidFill>
              </a:rPr>
            </a:br>
            <a:r>
              <a:rPr lang="en-US" sz="3600" b="1" i="1" dirty="0">
                <a:solidFill>
                  <a:srgbClr val="000000"/>
                </a:solidFill>
              </a:rPr>
              <a:t>Here, in joy, we keep the feast.</a:t>
            </a:r>
            <a:br>
              <a:rPr lang="en-US" sz="3600" b="1" i="1" dirty="0">
                <a:solidFill>
                  <a:srgbClr val="000000"/>
                </a:solidFill>
              </a:rPr>
            </a:br>
            <a:r>
              <a:rPr lang="en-US" sz="3600" b="1" i="1" dirty="0">
                <a:solidFill>
                  <a:srgbClr val="000000"/>
                </a:solidFill>
              </a:rPr>
              <a:t>We that once were lost and scattered</a:t>
            </a:r>
            <a:br>
              <a:rPr lang="en-US" sz="3600" b="1" i="1" dirty="0">
                <a:solidFill>
                  <a:srgbClr val="000000"/>
                </a:solidFill>
              </a:rPr>
            </a:br>
            <a:r>
              <a:rPr lang="en-US" sz="3600" b="1" i="1" dirty="0">
                <a:solidFill>
                  <a:srgbClr val="000000"/>
                </a:solidFill>
              </a:rPr>
              <a:t>in communion's love have stood.</a:t>
            </a:r>
            <a:br>
              <a:rPr lang="en-US" sz="3600" b="1" i="1" dirty="0">
                <a:solidFill>
                  <a:srgbClr val="000000"/>
                </a:solidFill>
              </a:rPr>
            </a:br>
            <a:r>
              <a:rPr lang="en-US" sz="3600" b="1" i="1" dirty="0">
                <a:solidFill>
                  <a:srgbClr val="000000"/>
                </a:solidFill>
              </a:rPr>
              <a:t>Taste and see the grace eternal.</a:t>
            </a:r>
            <a:br>
              <a:rPr lang="en-US" sz="3600" b="1" i="1" dirty="0">
                <a:solidFill>
                  <a:srgbClr val="000000"/>
                </a:solidFill>
              </a:rPr>
            </a:br>
            <a:r>
              <a:rPr lang="en-US" sz="3600" b="1" i="1" dirty="0">
                <a:solidFill>
                  <a:srgbClr val="000000"/>
                </a:solidFill>
              </a:rPr>
              <a:t>Taste and see that God is good.</a:t>
            </a:r>
          </a:p>
        </p:txBody>
      </p:sp>
    </p:spTree>
    <p:extLst>
      <p:ext uri="{BB962C8B-B14F-4D97-AF65-F5344CB8AC3E}">
        <p14:creationId xmlns:p14="http://schemas.microsoft.com/office/powerpoint/2010/main" val="3546771521"/>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ctrTitle"/>
          </p:nvPr>
        </p:nvSpPr>
        <p:spPr>
          <a:xfrm>
            <a:off x="228600" y="611567"/>
            <a:ext cx="8534400" cy="1431925"/>
          </a:xfrm>
        </p:spPr>
        <p:txBody>
          <a:bodyPr/>
          <a:lstStyle/>
          <a:p>
            <a:r>
              <a:rPr lang="en-US" altLang="en-US" sz="3600" b="0" i="1" u="sng" dirty="0">
                <a:solidFill>
                  <a:srgbClr val="00FFFF"/>
                </a:solidFill>
                <a:cs typeface="Times New Roman" pitchFamily="18" charset="0"/>
              </a:rPr>
              <a:t>Communion Hymn</a:t>
            </a:r>
            <a:br>
              <a:rPr lang="en-US" altLang="en-US" sz="3600" b="0" i="1" u="sng" dirty="0">
                <a:solidFill>
                  <a:srgbClr val="FFFF00"/>
                </a:solidFill>
                <a:cs typeface="Times New Roman" pitchFamily="18" charset="0"/>
              </a:rPr>
            </a:br>
            <a:r>
              <a:rPr lang="en-US" altLang="en-US" sz="2600" b="0" i="1" dirty="0"/>
              <a:t># 509 “</a:t>
            </a:r>
            <a:r>
              <a:rPr lang="en-US" sz="2800" i="1" dirty="0"/>
              <a:t>All Who Hunger, Gather Gladly</a:t>
            </a:r>
            <a:r>
              <a:rPr lang="en-US" altLang="en-US" sz="2600" b="0" i="1" dirty="0"/>
              <a:t>”</a:t>
            </a:r>
          </a:p>
        </p:txBody>
      </p:sp>
      <p:sp>
        <p:nvSpPr>
          <p:cNvPr id="2" name="Rectangle 1"/>
          <p:cNvSpPr/>
          <p:nvPr/>
        </p:nvSpPr>
        <p:spPr>
          <a:xfrm>
            <a:off x="114300" y="1752600"/>
            <a:ext cx="8763000" cy="4524315"/>
          </a:xfrm>
          <a:prstGeom prst="rect">
            <a:avLst/>
          </a:prstGeom>
        </p:spPr>
        <p:txBody>
          <a:bodyPr wrap="square">
            <a:spAutoFit/>
          </a:bodyPr>
          <a:lstStyle/>
          <a:p>
            <a:pPr algn="ctr"/>
            <a:r>
              <a:rPr lang="en-US" sz="3600" b="1" i="1" dirty="0">
                <a:solidFill>
                  <a:srgbClr val="000000"/>
                </a:solidFill>
              </a:rPr>
              <a:t>All who hunger, sing together;</a:t>
            </a:r>
            <a:br>
              <a:rPr lang="en-US" sz="3600" b="1" i="1" dirty="0">
                <a:solidFill>
                  <a:srgbClr val="000000"/>
                </a:solidFill>
              </a:rPr>
            </a:br>
            <a:r>
              <a:rPr lang="en-US" sz="3600" b="1" i="1" dirty="0">
                <a:solidFill>
                  <a:srgbClr val="000000"/>
                </a:solidFill>
              </a:rPr>
              <a:t>Jesus Christ is living bread.</a:t>
            </a:r>
            <a:br>
              <a:rPr lang="en-US" sz="3600" b="1" i="1" dirty="0">
                <a:solidFill>
                  <a:srgbClr val="000000"/>
                </a:solidFill>
              </a:rPr>
            </a:br>
            <a:r>
              <a:rPr lang="en-US" sz="3600" b="1" i="1" dirty="0">
                <a:solidFill>
                  <a:srgbClr val="000000"/>
                </a:solidFill>
              </a:rPr>
              <a:t>Come from loneliness and longing.</a:t>
            </a:r>
            <a:br>
              <a:rPr lang="en-US" sz="3600" b="1" i="1" dirty="0">
                <a:solidFill>
                  <a:srgbClr val="000000"/>
                </a:solidFill>
              </a:rPr>
            </a:br>
            <a:r>
              <a:rPr lang="en-US" sz="3600" b="1" i="1" dirty="0">
                <a:solidFill>
                  <a:srgbClr val="000000"/>
                </a:solidFill>
              </a:rPr>
              <a:t>Here, in peace, we have been led.</a:t>
            </a:r>
            <a:br>
              <a:rPr lang="en-US" sz="3600" b="1" i="1" dirty="0">
                <a:solidFill>
                  <a:srgbClr val="000000"/>
                </a:solidFill>
              </a:rPr>
            </a:br>
            <a:r>
              <a:rPr lang="en-US" sz="3600" b="1" i="1" dirty="0">
                <a:solidFill>
                  <a:srgbClr val="000000"/>
                </a:solidFill>
              </a:rPr>
              <a:t>Blest are those who from this table</a:t>
            </a:r>
            <a:br>
              <a:rPr lang="en-US" sz="3600" b="1" i="1" dirty="0">
                <a:solidFill>
                  <a:srgbClr val="000000"/>
                </a:solidFill>
              </a:rPr>
            </a:br>
            <a:r>
              <a:rPr lang="en-US" sz="3600" b="1" i="1" dirty="0">
                <a:solidFill>
                  <a:srgbClr val="000000"/>
                </a:solidFill>
              </a:rPr>
              <a:t>live their days in gratitude.</a:t>
            </a:r>
            <a:br>
              <a:rPr lang="en-US" sz="3600" b="1" i="1" dirty="0">
                <a:solidFill>
                  <a:srgbClr val="000000"/>
                </a:solidFill>
              </a:rPr>
            </a:br>
            <a:r>
              <a:rPr lang="en-US" sz="3600" b="1" i="1" dirty="0">
                <a:solidFill>
                  <a:srgbClr val="000000"/>
                </a:solidFill>
              </a:rPr>
              <a:t>Taste and see the grace eternal.</a:t>
            </a:r>
            <a:br>
              <a:rPr lang="en-US" sz="3600" b="1" i="1" dirty="0">
                <a:solidFill>
                  <a:srgbClr val="000000"/>
                </a:solidFill>
              </a:rPr>
            </a:br>
            <a:r>
              <a:rPr lang="en-US" sz="3600" b="1" i="1" dirty="0">
                <a:solidFill>
                  <a:srgbClr val="000000"/>
                </a:solidFill>
              </a:rPr>
              <a:t>Taste and see that God is good.</a:t>
            </a: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9197099"/>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50108" y="1693476"/>
            <a:ext cx="8229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600" b="1" i="1" dirty="0">
                <a:effectLst>
                  <a:outerShdw blurRad="38100" dist="38100" dir="2700000" algn="tl">
                    <a:srgbClr val="000000">
                      <a:alpha val="43137"/>
                    </a:srgbClr>
                  </a:outerShdw>
                </a:effectLst>
              </a:rPr>
              <a:t>Friends, we gather now as one body, joined around this table of GRACE. Here we celebrate God's presence among us, united in Christ's spirit, broken and whole all at once.  Christ is the host of this table and we are Christ’s invited guests from all walks of life and from all corners of the earth.   </a:t>
            </a:r>
          </a:p>
          <a:p>
            <a:r>
              <a:rPr lang="en-US" sz="2600" b="1" i="1" dirty="0">
                <a:solidFill>
                  <a:srgbClr val="00FFFF"/>
                </a:solidFill>
                <a:effectLst>
                  <a:outerShdw blurRad="38100" dist="38100" dir="2700000" algn="tl">
                    <a:srgbClr val="000000">
                      <a:alpha val="43137"/>
                    </a:srgbClr>
                  </a:outerShdw>
                </a:effectLst>
              </a:rPr>
              <a:t>We recognize our uniqueness as God created us, as well as the Spirit of Unity that binds us together as One through our common faith in Jesus Christ.  </a:t>
            </a:r>
          </a:p>
          <a:p>
            <a:endParaRPr lang="en-US" sz="2000" b="1" i="1" dirty="0">
              <a:solidFill>
                <a:srgbClr val="FFFF00"/>
              </a:solidFill>
              <a:effectLst>
                <a:outerShdw blurRad="38100" dist="38100" dir="2700000" algn="tl">
                  <a:srgbClr val="000000">
                    <a:alpha val="43137"/>
                  </a:srgbClr>
                </a:outerShdw>
              </a:effectLst>
            </a:endParaRPr>
          </a:p>
          <a:p>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760613"/>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60525"/>
            <a:ext cx="84582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600" b="1" i="1" dirty="0">
                <a:effectLst>
                  <a:outerShdw blurRad="38100" dist="38100" dir="2700000" algn="tl">
                    <a:srgbClr val="000000">
                      <a:alpha val="43137"/>
                    </a:srgbClr>
                  </a:outerShdw>
                </a:effectLst>
              </a:rPr>
              <a:t>Through God’s reconciling love and unconditional grace, transformation takes place around this table, where strangers become friends, sinners redeemed, brokenness restored and wounded healed.</a:t>
            </a:r>
          </a:p>
          <a:p>
            <a:r>
              <a:rPr lang="en-US" sz="2600" b="1" i="1" dirty="0">
                <a:effectLst>
                  <a:outerShdw blurRad="38100" dist="38100" dir="2700000" algn="tl">
                    <a:srgbClr val="000000">
                      <a:alpha val="43137"/>
                    </a:srgbClr>
                  </a:outerShdw>
                </a:effectLst>
              </a:rPr>
              <a:t>Welcome to the table of the Heavenly Feast, the joyful celebration of the people of God. Christ invites those who confess their faith and baptized in Him to eat the bread of life and to drink the cup of the new covenant.</a:t>
            </a:r>
          </a:p>
          <a:p>
            <a:r>
              <a:rPr lang="en-US" sz="2600" b="1" i="1" dirty="0">
                <a:solidFill>
                  <a:srgbClr val="FFFF00"/>
                </a:solidFill>
                <a:effectLst>
                  <a:outerShdw blurRad="38100" dist="38100" dir="2700000" algn="tl">
                    <a:srgbClr val="000000">
                      <a:alpha val="43137"/>
                    </a:srgbClr>
                  </a:outerShdw>
                </a:effectLst>
              </a:rPr>
              <a:t> </a:t>
            </a:r>
          </a:p>
          <a:p>
            <a:endParaRPr lang="en-US" sz="2000" b="1" i="1" dirty="0">
              <a:solidFill>
                <a:srgbClr val="FFFF00"/>
              </a:solidFill>
              <a:effectLst>
                <a:outerShdw blurRad="38100" dist="38100" dir="2700000" algn="tl">
                  <a:srgbClr val="000000">
                    <a:alpha val="43137"/>
                  </a:srgbClr>
                </a:outerShdw>
              </a:effectLst>
            </a:endParaRPr>
          </a:p>
          <a:p>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2588675"/>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0427" y="54927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57200" y="2301875"/>
            <a:ext cx="88392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effectLst>
                  <a:outerShdw blurRad="38100" dist="38100" dir="2700000" algn="tl">
                    <a:srgbClr val="000000">
                      <a:alpha val="43137"/>
                    </a:srgbClr>
                  </a:outerShdw>
                </a:effectLst>
              </a:rPr>
              <a:t>The Lord be with you. </a:t>
            </a:r>
            <a:r>
              <a:rPr lang="en-US" sz="2800" b="1" i="1" dirty="0">
                <a:solidFill>
                  <a:srgbClr val="FFFF00"/>
                </a:solidFill>
                <a:effectLst>
                  <a:outerShdw blurRad="38100" dist="38100" dir="2700000" algn="tl">
                    <a:srgbClr val="000000">
                      <a:alpha val="43137"/>
                    </a:srgbClr>
                  </a:outerShdw>
                </a:effectLst>
              </a:rPr>
              <a:t>And also with you.</a:t>
            </a:r>
          </a:p>
          <a:p>
            <a:r>
              <a:rPr lang="en-US" sz="2800" b="1" i="1" dirty="0">
                <a:effectLst>
                  <a:outerShdw blurRad="38100" dist="38100" dir="2700000" algn="tl">
                    <a:srgbClr val="000000">
                      <a:alpha val="43137"/>
                    </a:srgbClr>
                  </a:outerShdw>
                </a:effectLst>
              </a:rPr>
              <a:t>Lift up your hearts. </a:t>
            </a:r>
            <a:r>
              <a:rPr lang="en-US" sz="2800" b="1" i="1" dirty="0">
                <a:solidFill>
                  <a:srgbClr val="FFFF00"/>
                </a:solidFill>
                <a:effectLst>
                  <a:outerShdw blurRad="38100" dist="38100" dir="2700000" algn="tl">
                    <a:srgbClr val="000000">
                      <a:alpha val="43137"/>
                    </a:srgbClr>
                  </a:outerShdw>
                </a:effectLst>
              </a:rPr>
              <a:t>We lift them up to the Lord.</a:t>
            </a:r>
          </a:p>
          <a:p>
            <a:r>
              <a:rPr lang="en-US" sz="2800" b="1" i="1" dirty="0">
                <a:effectLst>
                  <a:outerShdw blurRad="38100" dist="38100" dir="2700000" algn="tl">
                    <a:srgbClr val="000000">
                      <a:alpha val="43137"/>
                    </a:srgbClr>
                  </a:outerShdw>
                </a:effectLst>
              </a:rPr>
              <a:t>Let us give thanks to the Lord our God.</a:t>
            </a:r>
          </a:p>
          <a:p>
            <a:r>
              <a:rPr lang="en-US" sz="2800" b="1" i="1" dirty="0">
                <a:solidFill>
                  <a:srgbClr val="FFFF00"/>
                </a:solidFill>
                <a:effectLst>
                  <a:outerShdw blurRad="38100" dist="38100" dir="2700000" algn="tl">
                    <a:srgbClr val="000000">
                      <a:alpha val="43137"/>
                    </a:srgbClr>
                  </a:outerShdw>
                </a:effectLst>
              </a:rPr>
              <a:t>It is right to give our thanks and praise.</a:t>
            </a: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7864420"/>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36838" y="1613535"/>
            <a:ext cx="88392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effectLst>
                  <a:outerShdw blurRad="38100" dist="38100" dir="2700000" algn="tl">
                    <a:srgbClr val="000000">
                      <a:alpha val="43137"/>
                    </a:srgbClr>
                  </a:outerShdw>
                </a:effectLst>
              </a:rPr>
              <a:t>On this World Communion Sunday, it is our greatest joy to give you thanks and praise to feast among your people whom you’ve scattered and united all around the world.  God’s  presence is felt in all of our lives, whoever, wherever, whenever two or three are gathered in Christ’s name. </a:t>
            </a:r>
            <a:endParaRPr lang="en-US" b="1" dirty="0">
              <a:effectLst>
                <a:outerShdw blurRad="38100" dist="38100" dir="2700000" algn="tl">
                  <a:srgbClr val="000000">
                    <a:alpha val="43137"/>
                  </a:srgbClr>
                </a:outerShdw>
              </a:effectLst>
            </a:endParaRPr>
          </a:p>
          <a:p>
            <a:endParaRPr lang="en-US"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453298674"/>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7162800"/>
          </a:xfrm>
          <a:prstGeom prst="rect">
            <a:avLst/>
          </a:prstGeom>
        </p:spPr>
      </p:pic>
      <p:sp>
        <p:nvSpPr>
          <p:cNvPr id="20482" name="Rectangle 2"/>
          <p:cNvSpPr>
            <a:spLocks noGrp="1" noChangeArrowheads="1"/>
          </p:cNvSpPr>
          <p:nvPr>
            <p:ph type="ctrTitle"/>
          </p:nvPr>
        </p:nvSpPr>
        <p:spPr>
          <a:xfrm>
            <a:off x="762000" y="623416"/>
            <a:ext cx="8165757"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305 “Come Sing, O Church, In Joy!”</a:t>
            </a:r>
          </a:p>
        </p:txBody>
      </p:sp>
      <p:sp>
        <p:nvSpPr>
          <p:cNvPr id="3" name="Subtitle 2"/>
          <p:cNvSpPr>
            <a:spLocks noGrp="1"/>
          </p:cNvSpPr>
          <p:nvPr>
            <p:ph type="subTitle" sz="quarter" idx="1"/>
          </p:nvPr>
        </p:nvSpPr>
        <p:spPr>
          <a:xfrm>
            <a:off x="110181" y="1752600"/>
            <a:ext cx="8923638" cy="1752600"/>
          </a:xfrm>
        </p:spPr>
        <p:txBody>
          <a:bodyPr/>
          <a:lstStyle/>
          <a:p>
            <a:pPr algn="ctr"/>
            <a:r>
              <a:rPr lang="en-US" sz="3600" b="1" i="1" dirty="0"/>
              <a:t>Long years have come and gone,</a:t>
            </a:r>
            <a:br>
              <a:rPr lang="en-US" sz="3600" b="1" i="1" dirty="0"/>
            </a:br>
            <a:r>
              <a:rPr lang="en-US" sz="3600" b="1" i="1" dirty="0"/>
              <a:t>and still God reigns supreme,</a:t>
            </a:r>
            <a:br>
              <a:rPr lang="en-US" sz="3600" b="1" i="1" dirty="0"/>
            </a:br>
            <a:r>
              <a:rPr lang="en-US" sz="3600" b="1" i="1" dirty="0"/>
              <a:t>empowering us to catch the vision, </a:t>
            </a:r>
            <a:br>
              <a:rPr lang="en-US" sz="3600" b="1" i="1" dirty="0"/>
            </a:br>
            <a:r>
              <a:rPr lang="en-US" sz="3600" b="1" i="1" dirty="0"/>
              <a:t>dream the dream!</a:t>
            </a:r>
            <a:br>
              <a:rPr lang="en-US" sz="3600" b="1" i="1" dirty="0"/>
            </a:br>
            <a:r>
              <a:rPr lang="en-US" sz="3600" b="1" i="1" dirty="0"/>
              <a:t>In bold accord, </a:t>
            </a:r>
            <a:br>
              <a:rPr lang="en-US" sz="3600" b="1" i="1" dirty="0"/>
            </a:br>
            <a:r>
              <a:rPr lang="en-US" sz="3600" b="1" i="1" dirty="0"/>
              <a:t>come celebrate the journey now </a:t>
            </a:r>
            <a:br>
              <a:rPr lang="en-US" sz="3600" b="1" i="1" dirty="0"/>
            </a:br>
            <a:r>
              <a:rPr lang="en-US" sz="3600" b="1" i="1" dirty="0"/>
              <a:t>and praise the Lord!</a:t>
            </a:r>
            <a:br>
              <a:rPr lang="en-US" sz="3600" b="1" i="1" dirty="0"/>
            </a:br>
            <a:r>
              <a:rPr lang="en-US" sz="3600" b="1" i="1" dirty="0"/>
              <a:t> </a:t>
            </a:r>
            <a:endParaRPr lang="en-US"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0966039"/>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82146" y="1600200"/>
            <a:ext cx="88392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rPr>
              <a:t>Therefore we praise you, joining our voices with the choir of creation and all the saints of all times and places who forever sing to the glory of your name: </a:t>
            </a:r>
            <a:endParaRPr lang="en-US" sz="2800" dirty="0">
              <a:solidFill>
                <a:srgbClr val="FFFF00"/>
              </a:solidFill>
              <a:effectLst/>
            </a:endParaRPr>
          </a:p>
          <a:p>
            <a:r>
              <a:rPr lang="en-US" sz="2800" b="1" i="1" dirty="0">
                <a:solidFill>
                  <a:srgbClr val="00FFFF"/>
                </a:solidFill>
                <a:effectLst/>
              </a:rPr>
              <a:t>Holy, Holy, Holy Lord, God of power and might, heaven and earth are full of your glory. Hosanna in the highest. Blessed is he who comes in the name of the Lord. Hosanna in the highest. </a:t>
            </a:r>
            <a:endParaRPr lang="en-US" sz="2800" dirty="0">
              <a:solidFill>
                <a:srgbClr val="00FFFF"/>
              </a:solidFill>
              <a:effectLst/>
            </a:endParaRPr>
          </a:p>
          <a:p>
            <a:r>
              <a:rPr lang="en-US" b="1" i="1"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a:p>
            <a:endParaRPr lang="en-US"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108706971"/>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82146" y="1600200"/>
            <a:ext cx="8404654"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effectLst>
                  <a:outerShdw blurRad="38100" dist="38100" dir="2700000" algn="tl">
                    <a:srgbClr val="000000">
                      <a:alpha val="43137"/>
                    </a:srgbClr>
                  </a:outerShdw>
                </a:effectLst>
              </a:rPr>
              <a:t>With thanksgiving, we will receive this bread which our Lord Jesus took, after He blessed it, broke it, and gave it to his disciples, saying, this is my body, given for you.</a:t>
            </a:r>
          </a:p>
          <a:p>
            <a:r>
              <a:rPr lang="en-US" sz="2800" b="1" i="1" dirty="0">
                <a:effectLst>
                  <a:outerShdw blurRad="38100" dist="38100" dir="2700000" algn="tl">
                    <a:srgbClr val="000000">
                      <a:alpha val="43137"/>
                    </a:srgbClr>
                  </a:outerShdw>
                </a:effectLst>
              </a:rPr>
              <a:t>In the same way, we dedicate this cup which Jesus blessed, saying, this is the new covenant sealed in my blood.  </a:t>
            </a:r>
          </a:p>
          <a:p>
            <a:r>
              <a:rPr lang="en-US" sz="2800" b="1" i="1" dirty="0">
                <a:solidFill>
                  <a:srgbClr val="FFFF00"/>
                </a:solidFill>
                <a:effectLst>
                  <a:outerShdw blurRad="38100" dist="38100" dir="2700000" algn="tl">
                    <a:srgbClr val="000000">
                      <a:alpha val="43137"/>
                    </a:srgbClr>
                  </a:outerShdw>
                </a:effectLst>
              </a:rPr>
              <a:t>Do this in remembrance of me.</a:t>
            </a:r>
          </a:p>
          <a:p>
            <a:r>
              <a:rPr lang="en-US" sz="2800" b="1" i="1" dirty="0">
                <a:solidFill>
                  <a:srgbClr val="00FFFF"/>
                </a:solidFill>
                <a:effectLst/>
              </a:rPr>
              <a:t> </a:t>
            </a:r>
            <a:endParaRPr lang="en-US" sz="2800" dirty="0">
              <a:solidFill>
                <a:srgbClr val="00FFFF"/>
              </a:solidFill>
              <a:effectLst/>
            </a:endParaRPr>
          </a:p>
          <a:p>
            <a:r>
              <a:rPr lang="en-US" b="1" i="1"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a:p>
            <a:endParaRPr lang="en-US"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704974364"/>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82146" y="1600200"/>
            <a:ext cx="8404654"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solidFill>
                  <a:srgbClr val="FFFF00"/>
                </a:solidFill>
                <a:effectLst/>
              </a:rPr>
              <a:t>With thanks and praise we offer ourselves to you, O God. Sharing this holy meal, remembering Christ’s dying and rising, and praying: Come Lord Jesus!</a:t>
            </a:r>
            <a:endParaRPr lang="en-US" dirty="0">
              <a:solidFill>
                <a:srgbClr val="FFFF00"/>
              </a:solidFill>
              <a:effectLst/>
            </a:endParaRPr>
          </a:p>
          <a:p>
            <a:r>
              <a:rPr lang="en-US" i="1" dirty="0">
                <a:effectLst/>
              </a:rPr>
              <a:t> Jesus said, "I am the bread of life. Those who come to me shall never hunger; those who believe in me shall never thirst." These are the gift of God for the people of God.</a:t>
            </a:r>
            <a:endParaRPr lang="en-US" dirty="0">
              <a:effectLst/>
            </a:endParaRPr>
          </a:p>
          <a:p>
            <a:r>
              <a:rPr lang="en-US" i="1" dirty="0">
                <a:effectLst/>
              </a:rPr>
              <a:t> </a:t>
            </a:r>
            <a:endParaRPr lang="en-US" dirty="0">
              <a:effectLst/>
            </a:endParaRPr>
          </a:p>
          <a:p>
            <a:endParaRPr lang="en-US" sz="2800" b="1" i="1" dirty="0">
              <a:effectLst>
                <a:outerShdw blurRad="38100" dist="38100" dir="2700000" algn="tl">
                  <a:srgbClr val="000000">
                    <a:alpha val="43137"/>
                  </a:srgbClr>
                </a:outerShdw>
              </a:effectLst>
            </a:endParaRPr>
          </a:p>
          <a:p>
            <a:r>
              <a:rPr lang="en-US" sz="2800" b="1" i="1" dirty="0">
                <a:solidFill>
                  <a:srgbClr val="00FFFF"/>
                </a:solidFill>
                <a:effectLst/>
              </a:rPr>
              <a:t> </a:t>
            </a:r>
            <a:endParaRPr lang="en-US" sz="2800" dirty="0">
              <a:solidFill>
                <a:srgbClr val="00FFFF"/>
              </a:solidFill>
              <a:effectLst/>
            </a:endParaRPr>
          </a:p>
          <a:p>
            <a:r>
              <a:rPr lang="en-US" b="1" i="1"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a:p>
            <a:endParaRPr lang="en-US"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534556728"/>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82146" y="1600200"/>
            <a:ext cx="8404654"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endParaRPr lang="en-US" sz="2800" b="1" i="1" dirty="0">
              <a:effectLst>
                <a:outerShdw blurRad="38100" dist="38100" dir="2700000" algn="tl">
                  <a:srgbClr val="000000">
                    <a:alpha val="43137"/>
                  </a:srgbClr>
                </a:outerShdw>
              </a:effectLst>
            </a:endParaRPr>
          </a:p>
          <a:p>
            <a:r>
              <a:rPr lang="en-US" sz="2800" b="1" i="1" dirty="0">
                <a:solidFill>
                  <a:srgbClr val="00FFFF"/>
                </a:solidFill>
                <a:effectLst/>
              </a:rPr>
              <a:t> </a:t>
            </a:r>
            <a:endParaRPr lang="en-US" sz="2800" dirty="0">
              <a:solidFill>
                <a:srgbClr val="00FFFF"/>
              </a:solidFill>
              <a:effectLst/>
            </a:endParaRPr>
          </a:p>
          <a:p>
            <a:r>
              <a:rPr lang="en-US" b="1" i="1"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a:p>
            <a:endParaRPr lang="en-US"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 </a:t>
            </a:r>
          </a:p>
        </p:txBody>
      </p:sp>
      <p:pic>
        <p:nvPicPr>
          <p:cNvPr id="3074"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63712"/>
            <a:ext cx="5786276" cy="28352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181350"/>
            <a:ext cx="4762500" cy="3676650"/>
          </a:xfrm>
          <a:prstGeom prst="rect">
            <a:avLst/>
          </a:prstGeom>
        </p:spPr>
      </p:pic>
    </p:spTree>
    <p:extLst>
      <p:ext uri="{BB962C8B-B14F-4D97-AF65-F5344CB8AC3E}">
        <p14:creationId xmlns:p14="http://schemas.microsoft.com/office/powerpoint/2010/main" val="778198068"/>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381000" y="1828800"/>
            <a:ext cx="8404654"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600" b="1" i="1" dirty="0">
                <a:effectLst/>
              </a:rPr>
              <a:t>Lord Jesus Christ, in Spirit you have fed us with your body and quenched us with your blood.  We look forward to the day when you shall come again to fill our hearts with grace, peace and hope.</a:t>
            </a:r>
            <a:endParaRPr lang="en-US" sz="2600" dirty="0">
              <a:effectLst/>
            </a:endParaRPr>
          </a:p>
          <a:p>
            <a:r>
              <a:rPr lang="en-US" sz="2600" b="1" i="1" dirty="0">
                <a:effectLst/>
              </a:rPr>
              <a:t>Enable us now to go out to share your love to others.  Humble our hearts so we may serve others, as you have served us through your Son Jesus Christ.</a:t>
            </a:r>
            <a:endParaRPr lang="en-US" sz="2800" b="1" i="1" dirty="0">
              <a:effectLst>
                <a:outerShdw blurRad="38100" dist="38100" dir="2700000" algn="tl">
                  <a:srgbClr val="000000">
                    <a:alpha val="43137"/>
                  </a:srgbClr>
                </a:outerShdw>
              </a:effectLst>
            </a:endParaRPr>
          </a:p>
          <a:p>
            <a:r>
              <a:rPr lang="en-US" sz="2800" b="1" i="1" dirty="0">
                <a:solidFill>
                  <a:srgbClr val="00FFFF"/>
                </a:solidFill>
                <a:effectLst/>
              </a:rPr>
              <a:t> </a:t>
            </a:r>
            <a:endParaRPr lang="en-US" sz="2800" dirty="0">
              <a:solidFill>
                <a:srgbClr val="00FFFF"/>
              </a:solidFill>
              <a:effectLst/>
            </a:endParaRPr>
          </a:p>
          <a:p>
            <a:r>
              <a:rPr lang="en-US" b="1" i="1"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a:p>
            <a:endParaRPr lang="en-US"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028534726"/>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381000" y="1828800"/>
            <a:ext cx="840465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600" b="1" i="1" dirty="0">
                <a:effectLst/>
              </a:rPr>
              <a:t>Through Christ, with Christ, in Christ, in the unity of the Holy Spirit, all glory and honor are yours, Almighty God, now and forever, Amen.</a:t>
            </a:r>
            <a:r>
              <a:rPr lang="en-US" sz="2800" b="1" i="1" dirty="0">
                <a:solidFill>
                  <a:srgbClr val="00FFFF"/>
                </a:solidFill>
                <a:effectLst/>
              </a:rPr>
              <a:t> </a:t>
            </a:r>
            <a:endParaRPr lang="en-US" sz="2800" dirty="0">
              <a:solidFill>
                <a:srgbClr val="00FFFF"/>
              </a:solidFill>
              <a:effectLst/>
            </a:endParaRPr>
          </a:p>
          <a:p>
            <a:r>
              <a:rPr lang="en-US" b="1" i="1"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a:p>
            <a:endParaRPr lang="en-US"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665570966"/>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solidFill>
                  <a:srgbClr val="FF0000"/>
                </a:solidFill>
              </a:rPr>
              <a:t>Deacons’ Benevolence Offering</a:t>
            </a:r>
          </a:p>
          <a:p>
            <a:endParaRPr lang="en-US" altLang="en-US" sz="3200" b="0" i="1" dirty="0"/>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spTree>
    <p:extLst>
      <p:ext uri="{BB962C8B-B14F-4D97-AF65-F5344CB8AC3E}">
        <p14:creationId xmlns:p14="http://schemas.microsoft.com/office/powerpoint/2010/main" val="827564467"/>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10058399" cy="6934200"/>
          </a:xfrm>
          <a:prstGeom prst="rect">
            <a:avLst/>
          </a:prstGeom>
        </p:spPr>
      </p:pic>
      <p:sp>
        <p:nvSpPr>
          <p:cNvPr id="32770" name="Rectangle 2"/>
          <p:cNvSpPr>
            <a:spLocks noGrp="1" noChangeArrowheads="1"/>
          </p:cNvSpPr>
          <p:nvPr>
            <p:ph type="ctrTitle"/>
          </p:nvPr>
        </p:nvSpPr>
        <p:spPr>
          <a:xfrm>
            <a:off x="685799" y="533400"/>
            <a:ext cx="7924800" cy="1431925"/>
          </a:xfrm>
        </p:spPr>
        <p:txBody>
          <a:bodyPr/>
          <a:lstStyle/>
          <a:p>
            <a:r>
              <a:rPr lang="en-US" altLang="en-US" sz="3600" b="0" i="1" u="sng" dirty="0">
                <a:solidFill>
                  <a:srgbClr val="4AE8E8"/>
                </a:solidFill>
                <a:cs typeface="Times New Roman" pitchFamily="18" charset="0"/>
              </a:rPr>
              <a:t>Sending Hymn</a:t>
            </a:r>
            <a:br>
              <a:rPr lang="en-US" altLang="en-US" sz="3600" b="0" i="1" u="sng" dirty="0">
                <a:solidFill>
                  <a:srgbClr val="00FFFF"/>
                </a:solidFill>
                <a:cs typeface="Times New Roman" pitchFamily="18" charset="0"/>
              </a:rPr>
            </a:br>
            <a:r>
              <a:rPr lang="en-US" altLang="en-US" sz="2800" b="0" i="1" dirty="0">
                <a:solidFill>
                  <a:srgbClr val="FFFF00"/>
                </a:solidFill>
              </a:rPr>
              <a:t># 300 “We Are One in the Spirit”</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114301" y="1524000"/>
            <a:ext cx="9258301" cy="5016758"/>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We are one in the Spirit; </a:t>
            </a:r>
          </a:p>
          <a:p>
            <a:pPr algn="ctr"/>
            <a:r>
              <a:rPr lang="en-US" sz="3200" b="1" i="1" dirty="0">
                <a:effectLst>
                  <a:outerShdw blurRad="38100" dist="38100" dir="2700000" algn="tl">
                    <a:srgbClr val="000000">
                      <a:alpha val="43137"/>
                    </a:srgbClr>
                  </a:outerShdw>
                </a:effectLst>
              </a:rPr>
              <a:t>we are one in the Lord;</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we are one in the Spirit; </a:t>
            </a:r>
          </a:p>
          <a:p>
            <a:pPr algn="ctr"/>
            <a:r>
              <a:rPr lang="en-US" sz="3200" b="1" i="1" dirty="0">
                <a:effectLst>
                  <a:outerShdw blurRad="38100" dist="38100" dir="2700000" algn="tl">
                    <a:srgbClr val="000000">
                      <a:alpha val="43137"/>
                    </a:srgbClr>
                  </a:outerShdw>
                </a:effectLst>
              </a:rPr>
              <a:t>we are one in the Lord,</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we pray that all unity </a:t>
            </a:r>
          </a:p>
          <a:p>
            <a:pPr algn="ctr"/>
            <a:r>
              <a:rPr lang="en-US" sz="3200" b="1" i="1" dirty="0">
                <a:effectLst>
                  <a:outerShdw blurRad="38100" dist="38100" dir="2700000" algn="tl">
                    <a:srgbClr val="000000">
                      <a:alpha val="43137"/>
                    </a:srgbClr>
                  </a:outerShdw>
                </a:effectLst>
              </a:rPr>
              <a:t>may one day be restored:</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they’ll know we are Christians </a:t>
            </a:r>
          </a:p>
          <a:p>
            <a:pPr algn="ctr"/>
            <a:r>
              <a:rPr lang="en-US" sz="3200" b="1" i="1" dirty="0">
                <a:effectLst>
                  <a:outerShdw blurRad="38100" dist="38100" dir="2700000" algn="tl">
                    <a:srgbClr val="000000">
                      <a:alpha val="43137"/>
                    </a:srgbClr>
                  </a:outerShdw>
                </a:effectLst>
              </a:rPr>
              <a:t>by our love, by our love;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yes, they’ll know we are Christians </a:t>
            </a:r>
          </a:p>
          <a:p>
            <a:pPr algn="ctr"/>
            <a:r>
              <a:rPr lang="en-US" sz="3200" b="1" i="1" dirty="0">
                <a:effectLst>
                  <a:outerShdw blurRad="38100" dist="38100" dir="2700000" algn="tl">
                    <a:srgbClr val="000000">
                      <a:alpha val="43137"/>
                    </a:srgbClr>
                  </a:outerShdw>
                </a:effectLst>
              </a:rPr>
              <a:t>by our love.</a:t>
            </a:r>
            <a:endParaRPr lang="en-US" sz="32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4263481"/>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10058399" cy="6934200"/>
          </a:xfrm>
          <a:prstGeom prst="rect">
            <a:avLst/>
          </a:prstGeom>
        </p:spPr>
      </p:pic>
      <p:sp>
        <p:nvSpPr>
          <p:cNvPr id="32770" name="Rectangle 2"/>
          <p:cNvSpPr>
            <a:spLocks noGrp="1" noChangeArrowheads="1"/>
          </p:cNvSpPr>
          <p:nvPr>
            <p:ph type="ctrTitle"/>
          </p:nvPr>
        </p:nvSpPr>
        <p:spPr>
          <a:xfrm>
            <a:off x="685799" y="533400"/>
            <a:ext cx="7924800" cy="1431925"/>
          </a:xfrm>
        </p:spPr>
        <p:txBody>
          <a:bodyPr/>
          <a:lstStyle/>
          <a:p>
            <a:r>
              <a:rPr lang="en-US" altLang="en-US" sz="3600" b="0" i="1" u="sng" dirty="0">
                <a:solidFill>
                  <a:srgbClr val="4AE8E8"/>
                </a:solidFill>
                <a:cs typeface="Times New Roman" pitchFamily="18" charset="0"/>
              </a:rPr>
              <a:t>Sending Hymn</a:t>
            </a:r>
            <a:br>
              <a:rPr lang="en-US" altLang="en-US" sz="3600" b="0" i="1" u="sng" dirty="0">
                <a:solidFill>
                  <a:srgbClr val="00FFFF"/>
                </a:solidFill>
                <a:cs typeface="Times New Roman" pitchFamily="18" charset="0"/>
              </a:rPr>
            </a:br>
            <a:r>
              <a:rPr lang="en-US" altLang="en-US" sz="2800" b="0" i="1" dirty="0">
                <a:solidFill>
                  <a:srgbClr val="FFFF00"/>
                </a:solidFill>
              </a:rPr>
              <a:t># 300 “We Are One in the Spirit”</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114301" y="1524000"/>
            <a:ext cx="9258301" cy="5016758"/>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We will walk with each other; </a:t>
            </a:r>
          </a:p>
          <a:p>
            <a:pPr algn="ctr"/>
            <a:r>
              <a:rPr lang="en-US" sz="3200" b="1" i="1" dirty="0">
                <a:effectLst>
                  <a:outerShdw blurRad="38100" dist="38100" dir="2700000" algn="tl">
                    <a:srgbClr val="000000">
                      <a:alpha val="43137"/>
                    </a:srgbClr>
                  </a:outerShdw>
                </a:effectLst>
              </a:rPr>
              <a:t>we will walk hand in hand;</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we will walk with each other; </a:t>
            </a:r>
          </a:p>
          <a:p>
            <a:pPr algn="ctr"/>
            <a:r>
              <a:rPr lang="en-US" sz="3200" b="1" i="1" dirty="0">
                <a:effectLst>
                  <a:outerShdw blurRad="38100" dist="38100" dir="2700000" algn="tl">
                    <a:srgbClr val="000000">
                      <a:alpha val="43137"/>
                    </a:srgbClr>
                  </a:outerShdw>
                </a:effectLst>
              </a:rPr>
              <a:t>we will walk hand in hand,</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together we’ll spread the news </a:t>
            </a:r>
          </a:p>
          <a:p>
            <a:pPr algn="ctr"/>
            <a:r>
              <a:rPr lang="en-US" sz="3200" b="1" i="1" dirty="0">
                <a:effectLst>
                  <a:outerShdw blurRad="38100" dist="38100" dir="2700000" algn="tl">
                    <a:srgbClr val="000000">
                      <a:alpha val="43137"/>
                    </a:srgbClr>
                  </a:outerShdw>
                </a:effectLst>
              </a:rPr>
              <a:t>that God is in our land: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they’ll know we are Christians </a:t>
            </a:r>
          </a:p>
          <a:p>
            <a:pPr algn="ctr"/>
            <a:r>
              <a:rPr lang="en-US" sz="3200" b="1" i="1" dirty="0">
                <a:effectLst>
                  <a:outerShdw blurRad="38100" dist="38100" dir="2700000" algn="tl">
                    <a:srgbClr val="000000">
                      <a:alpha val="43137"/>
                    </a:srgbClr>
                  </a:outerShdw>
                </a:effectLst>
              </a:rPr>
              <a:t>by our love, by our love;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yes, they’ll know we are Christians </a:t>
            </a:r>
          </a:p>
          <a:p>
            <a:pPr algn="ctr"/>
            <a:r>
              <a:rPr lang="en-US" sz="3200" b="1" i="1" dirty="0">
                <a:effectLst>
                  <a:outerShdw blurRad="38100" dist="38100" dir="2700000" algn="tl">
                    <a:srgbClr val="000000">
                      <a:alpha val="43137"/>
                    </a:srgbClr>
                  </a:outerShdw>
                </a:effectLst>
              </a:rPr>
              <a:t>by our love.</a:t>
            </a:r>
            <a:endParaRPr lang="en-US" sz="32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1706735"/>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10058399" cy="6934200"/>
          </a:xfrm>
          <a:prstGeom prst="rect">
            <a:avLst/>
          </a:prstGeom>
        </p:spPr>
      </p:pic>
      <p:sp>
        <p:nvSpPr>
          <p:cNvPr id="32770" name="Rectangle 2"/>
          <p:cNvSpPr>
            <a:spLocks noGrp="1" noChangeArrowheads="1"/>
          </p:cNvSpPr>
          <p:nvPr>
            <p:ph type="ctrTitle"/>
          </p:nvPr>
        </p:nvSpPr>
        <p:spPr>
          <a:xfrm>
            <a:off x="685799" y="533400"/>
            <a:ext cx="7924800" cy="1431925"/>
          </a:xfrm>
        </p:spPr>
        <p:txBody>
          <a:bodyPr/>
          <a:lstStyle/>
          <a:p>
            <a:r>
              <a:rPr lang="en-US" altLang="en-US" sz="3600" b="0" i="1" u="sng" dirty="0">
                <a:solidFill>
                  <a:srgbClr val="4AE8E8"/>
                </a:solidFill>
                <a:cs typeface="Times New Roman" pitchFamily="18" charset="0"/>
              </a:rPr>
              <a:t>Sending Hymn</a:t>
            </a:r>
            <a:br>
              <a:rPr lang="en-US" altLang="en-US" sz="3600" b="0" i="1" u="sng" dirty="0">
                <a:solidFill>
                  <a:srgbClr val="00FFFF"/>
                </a:solidFill>
                <a:cs typeface="Times New Roman" pitchFamily="18" charset="0"/>
              </a:rPr>
            </a:br>
            <a:r>
              <a:rPr lang="en-US" altLang="en-US" sz="2800" b="0" i="1" dirty="0">
                <a:solidFill>
                  <a:srgbClr val="FFFF00"/>
                </a:solidFill>
              </a:rPr>
              <a:t># 300 “We Are One in the Spirit”</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114301" y="1524000"/>
            <a:ext cx="9258301" cy="5016758"/>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We will work with each other; </a:t>
            </a:r>
          </a:p>
          <a:p>
            <a:pPr algn="ctr"/>
            <a:r>
              <a:rPr lang="en-US" sz="3200" b="1" i="1" dirty="0">
                <a:effectLst>
                  <a:outerShdw blurRad="38100" dist="38100" dir="2700000" algn="tl">
                    <a:srgbClr val="000000">
                      <a:alpha val="43137"/>
                    </a:srgbClr>
                  </a:outerShdw>
                </a:effectLst>
              </a:rPr>
              <a:t>we will work side by side;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we will work with each other; </a:t>
            </a:r>
          </a:p>
          <a:p>
            <a:pPr algn="ctr"/>
            <a:r>
              <a:rPr lang="en-US" sz="3200" b="1" i="1" dirty="0">
                <a:effectLst>
                  <a:outerShdw blurRad="38100" dist="38100" dir="2700000" algn="tl">
                    <a:srgbClr val="000000">
                      <a:alpha val="43137"/>
                    </a:srgbClr>
                  </a:outerShdw>
                </a:effectLst>
              </a:rPr>
              <a:t>we will work side by side,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we’ll guard human dignity </a:t>
            </a:r>
          </a:p>
          <a:p>
            <a:pPr algn="ctr"/>
            <a:r>
              <a:rPr lang="en-US" sz="3200" b="1" i="1" dirty="0">
                <a:effectLst>
                  <a:outerShdw blurRad="38100" dist="38100" dir="2700000" algn="tl">
                    <a:srgbClr val="000000">
                      <a:alpha val="43137"/>
                    </a:srgbClr>
                  </a:outerShdw>
                </a:effectLst>
              </a:rPr>
              <a:t>and save human pride: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they’ll know we are Christians </a:t>
            </a:r>
          </a:p>
          <a:p>
            <a:pPr algn="ctr"/>
            <a:r>
              <a:rPr lang="en-US" sz="3200" b="1" i="1" dirty="0">
                <a:effectLst>
                  <a:outerShdw blurRad="38100" dist="38100" dir="2700000" algn="tl">
                    <a:srgbClr val="000000">
                      <a:alpha val="43137"/>
                    </a:srgbClr>
                  </a:outerShdw>
                </a:effectLst>
              </a:rPr>
              <a:t>by our love, by our love;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yes, they’ll know we are Christians </a:t>
            </a:r>
          </a:p>
          <a:p>
            <a:pPr algn="ctr"/>
            <a:r>
              <a:rPr lang="en-US" sz="3200" b="1" i="1" dirty="0">
                <a:effectLst>
                  <a:outerShdw blurRad="38100" dist="38100" dir="2700000" algn="tl">
                    <a:srgbClr val="000000">
                      <a:alpha val="43137"/>
                    </a:srgbClr>
                  </a:outerShdw>
                </a:effectLst>
              </a:rPr>
              <a:t>by our love.</a:t>
            </a:r>
            <a:endParaRPr lang="en-US" sz="32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1503749"/>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7162800"/>
          </a:xfrm>
          <a:prstGeom prst="rect">
            <a:avLst/>
          </a:prstGeom>
        </p:spPr>
      </p:pic>
      <p:sp>
        <p:nvSpPr>
          <p:cNvPr id="20482" name="Rectangle 2"/>
          <p:cNvSpPr>
            <a:spLocks noGrp="1" noChangeArrowheads="1"/>
          </p:cNvSpPr>
          <p:nvPr>
            <p:ph type="ctrTitle"/>
          </p:nvPr>
        </p:nvSpPr>
        <p:spPr>
          <a:xfrm>
            <a:off x="762000" y="623416"/>
            <a:ext cx="8165757"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305 “Come Sing, O Church, In Joy!”</a:t>
            </a:r>
          </a:p>
        </p:txBody>
      </p:sp>
      <p:sp>
        <p:nvSpPr>
          <p:cNvPr id="3" name="Subtitle 2"/>
          <p:cNvSpPr>
            <a:spLocks noGrp="1"/>
          </p:cNvSpPr>
          <p:nvPr>
            <p:ph type="subTitle" sz="quarter" idx="1"/>
          </p:nvPr>
        </p:nvSpPr>
        <p:spPr>
          <a:xfrm>
            <a:off x="110181" y="1752600"/>
            <a:ext cx="8923638" cy="1752600"/>
          </a:xfrm>
        </p:spPr>
        <p:txBody>
          <a:bodyPr/>
          <a:lstStyle/>
          <a:p>
            <a:pPr algn="ctr"/>
            <a:r>
              <a:rPr lang="en-US" sz="3600" b="1" i="1" dirty="0"/>
              <a:t>Let courage be our friend;</a:t>
            </a:r>
            <a:br>
              <a:rPr lang="en-US" sz="3600" b="1" i="1" dirty="0"/>
            </a:br>
            <a:r>
              <a:rPr lang="en-US" sz="3600" b="1" i="1" dirty="0"/>
              <a:t>let wisdom be our guide,</a:t>
            </a:r>
            <a:br>
              <a:rPr lang="en-US" sz="3600" b="1" i="1" dirty="0"/>
            </a:br>
            <a:r>
              <a:rPr lang="en-US" sz="3600" b="1" i="1" dirty="0"/>
              <a:t>as we in mission magnify </a:t>
            </a:r>
            <a:br>
              <a:rPr lang="en-US" sz="3600" b="1" i="1" dirty="0"/>
            </a:br>
            <a:r>
              <a:rPr lang="en-US" sz="3600" b="1" i="1" dirty="0"/>
              <a:t>the Crucified!</a:t>
            </a:r>
            <a:br>
              <a:rPr lang="en-US" sz="3600" b="1" i="1" dirty="0"/>
            </a:br>
            <a:r>
              <a:rPr lang="en-US" sz="3600" b="1" i="1" dirty="0"/>
              <a:t>In bold accord, </a:t>
            </a:r>
            <a:br>
              <a:rPr lang="en-US" sz="3600" b="1" i="1" dirty="0"/>
            </a:br>
            <a:r>
              <a:rPr lang="en-US" sz="3600" b="1" i="1" dirty="0"/>
              <a:t>come celebrate the journey now </a:t>
            </a:r>
            <a:br>
              <a:rPr lang="en-US" sz="3600" b="1" i="1" dirty="0"/>
            </a:br>
            <a:r>
              <a:rPr lang="en-US" sz="3600" b="1" i="1" dirty="0"/>
              <a:t>and praise the Lord!</a:t>
            </a:r>
            <a:br>
              <a:rPr lang="en-US" sz="3600" b="1" i="1" dirty="0"/>
            </a:br>
            <a:r>
              <a:rPr lang="en-US" sz="3600" b="1" i="1" dirty="0"/>
              <a:t> </a:t>
            </a:r>
            <a:endParaRPr lang="en-US"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4457822"/>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10058399" cy="6934200"/>
          </a:xfrm>
          <a:prstGeom prst="rect">
            <a:avLst/>
          </a:prstGeom>
        </p:spPr>
      </p:pic>
      <p:sp>
        <p:nvSpPr>
          <p:cNvPr id="32770" name="Rectangle 2"/>
          <p:cNvSpPr>
            <a:spLocks noGrp="1" noChangeArrowheads="1"/>
          </p:cNvSpPr>
          <p:nvPr>
            <p:ph type="ctrTitle"/>
          </p:nvPr>
        </p:nvSpPr>
        <p:spPr>
          <a:xfrm>
            <a:off x="685799" y="533400"/>
            <a:ext cx="7924800" cy="1431925"/>
          </a:xfrm>
        </p:spPr>
        <p:txBody>
          <a:bodyPr/>
          <a:lstStyle/>
          <a:p>
            <a:r>
              <a:rPr lang="en-US" altLang="en-US" sz="3600" b="0" i="1" u="sng" dirty="0">
                <a:solidFill>
                  <a:srgbClr val="4AE8E8"/>
                </a:solidFill>
                <a:cs typeface="Times New Roman" pitchFamily="18" charset="0"/>
              </a:rPr>
              <a:t>Sending Hymn</a:t>
            </a:r>
            <a:br>
              <a:rPr lang="en-US" altLang="en-US" sz="3600" b="0" i="1" u="sng" dirty="0">
                <a:solidFill>
                  <a:srgbClr val="00FFFF"/>
                </a:solidFill>
                <a:cs typeface="Times New Roman" pitchFamily="18" charset="0"/>
              </a:rPr>
            </a:br>
            <a:r>
              <a:rPr lang="en-US" altLang="en-US" sz="2800" b="0" i="1" dirty="0">
                <a:solidFill>
                  <a:srgbClr val="FFFF00"/>
                </a:solidFill>
              </a:rPr>
              <a:t># 300 “We Are One in the Spirit”</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114301" y="1524000"/>
            <a:ext cx="9258301" cy="4524315"/>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All praise to the Father, </a:t>
            </a:r>
          </a:p>
          <a:p>
            <a:pPr algn="ctr"/>
            <a:r>
              <a:rPr lang="en-US" sz="3200" b="1" i="1" dirty="0">
                <a:effectLst>
                  <a:outerShdw blurRad="38100" dist="38100" dir="2700000" algn="tl">
                    <a:srgbClr val="000000">
                      <a:alpha val="43137"/>
                    </a:srgbClr>
                  </a:outerShdw>
                </a:effectLst>
              </a:rPr>
              <a:t>from whom all things come,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all praise to Christ Jesus, </a:t>
            </a:r>
          </a:p>
          <a:p>
            <a:pPr algn="ctr"/>
            <a:r>
              <a:rPr lang="en-US" sz="3200" b="1" i="1" dirty="0">
                <a:effectLst>
                  <a:outerShdw blurRad="38100" dist="38100" dir="2700000" algn="tl">
                    <a:srgbClr val="000000">
                      <a:alpha val="43137"/>
                    </a:srgbClr>
                  </a:outerShdw>
                </a:effectLst>
              </a:rPr>
              <a:t>God’s only Son,</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all praise to the Spirit, who makes us one: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they’ll know we are Christians </a:t>
            </a:r>
          </a:p>
          <a:p>
            <a:pPr algn="ctr"/>
            <a:r>
              <a:rPr lang="en-US" sz="3200" b="1" i="1" dirty="0">
                <a:effectLst>
                  <a:outerShdw blurRad="38100" dist="38100" dir="2700000" algn="tl">
                    <a:srgbClr val="000000">
                      <a:alpha val="43137"/>
                    </a:srgbClr>
                  </a:outerShdw>
                </a:effectLst>
              </a:rPr>
              <a:t>by our love, by our love;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yes, they’ll know we are Christians </a:t>
            </a:r>
          </a:p>
          <a:p>
            <a:pPr algn="ctr"/>
            <a:r>
              <a:rPr lang="en-US" sz="3200" b="1" i="1" dirty="0">
                <a:effectLst>
                  <a:outerShdw blurRad="38100" dist="38100" dir="2700000" algn="tl">
                    <a:srgbClr val="000000">
                      <a:alpha val="43137"/>
                    </a:srgbClr>
                  </a:outerShdw>
                </a:effectLst>
              </a:rPr>
              <a:t>by our love.</a:t>
            </a:r>
            <a:endParaRPr lang="en-US" sz="32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067288"/>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762000" y="232114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685800" y="328613"/>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228600" y="2089151"/>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FFFF00"/>
                </a:solidFill>
              </a:rPr>
              <a:t>#541 </a:t>
            </a:r>
            <a:r>
              <a:rPr lang="en-US" altLang="en-US" sz="2800" b="1" i="1" kern="0" dirty="0">
                <a:solidFill>
                  <a:srgbClr val="00FFFF"/>
                </a:solidFill>
              </a:rPr>
              <a:t>“God Be With You Till We Meet Again” </a:t>
            </a:r>
          </a:p>
          <a:p>
            <a:pPr algn="ctr">
              <a:lnSpc>
                <a:spcPct val="80000"/>
              </a:lnSpc>
            </a:pPr>
            <a:r>
              <a:rPr lang="en-US" altLang="en-US" sz="2000" b="1" i="1" kern="0" dirty="0">
                <a:solidFill>
                  <a:srgbClr val="00FFFF"/>
                </a:solidFill>
              </a:rPr>
              <a:t>(Stanza 3)</a:t>
            </a:r>
            <a:endParaRPr lang="en-US" sz="2000" dirty="0">
              <a:effectLst/>
            </a:endParaRPr>
          </a:p>
          <a:p>
            <a:pPr algn="ctr"/>
            <a:r>
              <a:rPr lang="en-US" b="1" i="1" dirty="0">
                <a:effectLst/>
              </a:rPr>
              <a:t>God be with you till we meet again; </a:t>
            </a:r>
          </a:p>
          <a:p>
            <a:pPr algn="ctr"/>
            <a:r>
              <a:rPr lang="en-US" b="1" i="1" dirty="0">
                <a:effectLst/>
              </a:rPr>
              <a:t>when life's perils thick confound you,</a:t>
            </a:r>
            <a:br>
              <a:rPr lang="en-US" b="1" i="1" dirty="0">
                <a:effectLst/>
              </a:rPr>
            </a:br>
            <a:r>
              <a:rPr lang="en-US" b="1" i="1" dirty="0">
                <a:effectLst/>
              </a:rPr>
              <a:t>put unfailing arms around you: </a:t>
            </a:r>
          </a:p>
          <a:p>
            <a:pPr algn="ctr"/>
            <a:r>
              <a:rPr lang="en-US" b="1" i="1" dirty="0">
                <a:effectLst/>
              </a:rPr>
              <a:t>God be with you till we meet again.</a:t>
            </a:r>
            <a:endParaRPr lang="en-US" dirty="0">
              <a:effectLst/>
            </a:endParaRPr>
          </a:p>
          <a:p>
            <a:pPr algn="ctr"/>
            <a:br>
              <a:rPr lang="en-US" sz="3600" b="1" i="1" dirty="0"/>
            </a:br>
            <a:endParaRPr lang="en-US" sz="3600" b="1" i="1" dirty="0">
              <a:effectLst>
                <a:outerShdw blurRad="38100" dist="38100" dir="2700000" algn="tl">
                  <a:srgbClr val="000000">
                    <a:alpha val="43137"/>
                  </a:srgbClr>
                </a:outerShdw>
              </a:effectLst>
            </a:endParaRPr>
          </a:p>
          <a:p>
            <a:r>
              <a:rPr lang="en-US" sz="3600" b="1" i="1" dirty="0">
                <a:effectLst>
                  <a:outerShdw blurRad="38100" dist="38100" dir="2700000" algn="tl">
                    <a:srgbClr val="000000">
                      <a:alpha val="43137"/>
                    </a:srgbClr>
                  </a:outerShdw>
                </a:effectLst>
              </a:rPr>
              <a:t> </a:t>
            </a:r>
            <a:endParaRPr lang="en-US" sz="3600" dirty="0">
              <a:effectLst>
                <a:outerShdw blurRad="38100" dist="38100" dir="2700000" algn="tl">
                  <a:srgbClr val="000000">
                    <a:alpha val="43137"/>
                  </a:srgbClr>
                </a:outerShdw>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158231677"/>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84230" y="698276"/>
            <a:ext cx="8153400" cy="762000"/>
          </a:xfrm>
          <a:noFill/>
        </p:spPr>
        <p:txBody>
          <a:bodyPr/>
          <a:lstStyle/>
          <a:p>
            <a:r>
              <a:rPr lang="en-US" altLang="en-US" sz="3600" i="1" u="sng" dirty="0" err="1">
                <a:solidFill>
                  <a:srgbClr val="FF3300"/>
                </a:solidFill>
                <a:latin typeface="+mn-lt"/>
              </a:rPr>
              <a:t>Homecrest</a:t>
            </a:r>
            <a:r>
              <a:rPr lang="en-US" altLang="en-US" sz="3600" i="1" u="sng" dirty="0">
                <a:solidFill>
                  <a:srgbClr val="FF3300"/>
                </a:solidFill>
                <a:latin typeface="+mn-lt"/>
              </a:rPr>
              <a:t> Presbyterian Church</a:t>
            </a:r>
            <a:br>
              <a:rPr lang="en-US" altLang="en-US" sz="3600" i="1" dirty="0">
                <a:solidFill>
                  <a:schemeClr val="tx1"/>
                </a:solidFill>
                <a:latin typeface="Arial" charset="0"/>
              </a:rPr>
            </a:br>
            <a:r>
              <a:rPr lang="en-US" altLang="en-US" sz="3200" i="1" dirty="0">
                <a:solidFill>
                  <a:srgbClr val="FFFF00"/>
                </a:solidFill>
                <a:latin typeface="Arial" charset="0"/>
              </a:rPr>
              <a:t>Worship of the Lord’s Day</a:t>
            </a:r>
            <a:br>
              <a:rPr lang="en-US" altLang="en-US" sz="3200" i="1" dirty="0">
                <a:solidFill>
                  <a:srgbClr val="FFFF00"/>
                </a:solidFill>
                <a:latin typeface="Arial" charset="0"/>
              </a:rPr>
            </a:br>
            <a:r>
              <a:rPr lang="en-US" altLang="en-US" sz="3200" i="1" dirty="0">
                <a:latin typeface="Arial" charset="0"/>
              </a:rPr>
              <a:t>October 2nd, 2016 </a:t>
            </a:r>
            <a:br>
              <a:rPr lang="en-US" altLang="en-US" sz="3200" i="1" dirty="0">
                <a:latin typeface="Arial" charset="0"/>
              </a:rPr>
            </a:br>
            <a:br>
              <a:rPr lang="en-US" altLang="en-US" sz="3200" i="1" dirty="0">
                <a:latin typeface="Arial" charset="0"/>
              </a:rPr>
            </a:br>
            <a:endParaRPr lang="en-US" altLang="en-US" sz="3200" i="1" dirty="0">
              <a:solidFill>
                <a:srgbClr val="FF0000"/>
              </a:solidFill>
              <a:latin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4419600"/>
            <a:ext cx="2285576" cy="228982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9551" y="2550770"/>
            <a:ext cx="4259849" cy="4133942"/>
          </a:xfrm>
          <a:prstGeom prst="rect">
            <a:avLst/>
          </a:prstGeom>
        </p:spPr>
      </p:pic>
    </p:spTree>
    <p:extLst>
      <p:ext uri="{BB962C8B-B14F-4D97-AF65-F5344CB8AC3E}">
        <p14:creationId xmlns:p14="http://schemas.microsoft.com/office/powerpoint/2010/main" val="1099972816"/>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7162800"/>
          </a:xfrm>
          <a:prstGeom prst="rect">
            <a:avLst/>
          </a:prstGeom>
        </p:spPr>
      </p:pic>
      <p:sp>
        <p:nvSpPr>
          <p:cNvPr id="20482" name="Rectangle 2"/>
          <p:cNvSpPr>
            <a:spLocks noGrp="1" noChangeArrowheads="1"/>
          </p:cNvSpPr>
          <p:nvPr>
            <p:ph type="ctrTitle"/>
          </p:nvPr>
        </p:nvSpPr>
        <p:spPr>
          <a:xfrm>
            <a:off x="762000" y="623416"/>
            <a:ext cx="8165757"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305 “Come Sing, O Church, In Joy!”</a:t>
            </a:r>
          </a:p>
        </p:txBody>
      </p:sp>
      <p:sp>
        <p:nvSpPr>
          <p:cNvPr id="3" name="Subtitle 2"/>
          <p:cNvSpPr>
            <a:spLocks noGrp="1"/>
          </p:cNvSpPr>
          <p:nvPr>
            <p:ph type="subTitle" sz="quarter" idx="1"/>
          </p:nvPr>
        </p:nvSpPr>
        <p:spPr>
          <a:xfrm>
            <a:off x="110181" y="1752600"/>
            <a:ext cx="8923638" cy="1752600"/>
          </a:xfrm>
        </p:spPr>
        <p:txBody>
          <a:bodyPr/>
          <a:lstStyle/>
          <a:p>
            <a:pPr algn="ctr"/>
            <a:r>
              <a:rPr lang="en-US" sz="3600" b="1" i="1" dirty="0"/>
              <a:t>Come sing, O church, in joy!</a:t>
            </a:r>
            <a:br>
              <a:rPr lang="en-US" sz="3600" b="1" i="1" dirty="0"/>
            </a:br>
            <a:r>
              <a:rPr lang="en-US" sz="3600" b="1" i="1" dirty="0"/>
              <a:t>Come join, O church, in song!</a:t>
            </a:r>
            <a:br>
              <a:rPr lang="en-US" sz="3600" b="1" i="1" dirty="0"/>
            </a:br>
            <a:r>
              <a:rPr lang="en-US" sz="3600" b="1" i="1" dirty="0"/>
              <a:t>For Christ the Lord has triumphed </a:t>
            </a:r>
          </a:p>
          <a:p>
            <a:pPr algn="ctr"/>
            <a:r>
              <a:rPr lang="en-US" sz="3600" b="1" i="1" dirty="0"/>
              <a:t>o'er the ages long! </a:t>
            </a:r>
            <a:br>
              <a:rPr lang="en-US" sz="3600" b="1" i="1" dirty="0"/>
            </a:br>
            <a:r>
              <a:rPr lang="en-US" sz="3600" b="1" i="1" dirty="0"/>
              <a:t>In bold accord, </a:t>
            </a:r>
            <a:br>
              <a:rPr lang="en-US" sz="3600" b="1" i="1" dirty="0"/>
            </a:br>
            <a:r>
              <a:rPr lang="en-US" sz="3600" b="1" i="1" dirty="0"/>
              <a:t>come celebrate the journey now </a:t>
            </a:r>
            <a:br>
              <a:rPr lang="en-US" sz="3600" b="1" i="1" dirty="0"/>
            </a:br>
            <a:r>
              <a:rPr lang="en-US" sz="3600" b="1" i="1" dirty="0"/>
              <a:t>and praise the Lord!</a:t>
            </a:r>
            <a:br>
              <a:rPr lang="en-US" sz="3600" b="1" i="1" dirty="0"/>
            </a:br>
            <a:r>
              <a:rPr lang="en-US" sz="3600" b="1" i="1" dirty="0"/>
              <a:t> </a:t>
            </a:r>
            <a:endParaRPr lang="en-US"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8669974"/>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528745" y="304800"/>
            <a:ext cx="7853255"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a:t>
            </a:r>
            <a:br>
              <a:rPr lang="en-US" altLang="en-US" sz="2000" b="0" i="1" dirty="0"/>
            </a:br>
            <a:r>
              <a:rPr lang="en-US" sz="2400" i="1" dirty="0">
                <a:solidFill>
                  <a:srgbClr val="FFFF00"/>
                </a:solidFill>
                <a:effectLst>
                  <a:outerShdw blurRad="38100" dist="38100" dir="2700000" algn="tl">
                    <a:srgbClr val="000000">
                      <a:alpha val="43137"/>
                    </a:srgbClr>
                  </a:outerShdw>
                </a:effectLst>
                <a:latin typeface="+mn-lt"/>
              </a:rPr>
              <a:t>(Based on John 3:16-17)  </a:t>
            </a:r>
            <a:br>
              <a:rPr lang="en-US" sz="2400" dirty="0">
                <a:effectLst>
                  <a:outerShdw blurRad="38100" dist="38100" dir="2700000" algn="tl">
                    <a:srgbClr val="000000">
                      <a:alpha val="43137"/>
                    </a:srgbClr>
                  </a:outerShdw>
                </a:effectLst>
                <a:latin typeface="+mn-lt"/>
              </a:rPr>
            </a:br>
            <a:r>
              <a:rPr lang="en-US" sz="2400" i="1" dirty="0">
                <a:effectLst>
                  <a:outerShdw blurRad="38100" dist="38100" dir="2700000" algn="tl">
                    <a:srgbClr val="000000">
                      <a:alpha val="43137"/>
                    </a:srgbClr>
                  </a:outerShdw>
                </a:effectLst>
                <a:latin typeface="+mn-lt"/>
              </a:rPr>
              <a:t>"For God so loved the world that he gave his only Son, so that whoever believes in him may not perish but may have eternal life.  Indeed, God did not send the Son into the world to condemn the world, but in order that the world might be saved through him.”</a:t>
            </a:r>
            <a:br>
              <a:rPr lang="en-US" sz="1800" dirty="0">
                <a:effectLst/>
              </a:rPr>
            </a:br>
            <a:r>
              <a:rPr lang="en-US" sz="1800"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br>
              <a:rPr lang="en-US" sz="1800" dirty="0">
                <a:effectLst/>
                <a:latin typeface="Helvetica" panose="020B0604020202020204" pitchFamily="34" charset="0"/>
                <a:ea typeface="Times New Roman" panose="02020603050405020304" pitchFamily="18" charset="0"/>
              </a:rPr>
            </a:br>
            <a:br>
              <a:rPr lang="en-US" dirty="0">
                <a:effectLst/>
              </a:rPr>
            </a:br>
            <a:br>
              <a:rPr lang="en-US" dirty="0">
                <a:effectLst>
                  <a:outerShdw blurRad="38100" dist="38100" dir="2700000" algn="tl">
                    <a:srgbClr val="000000">
                      <a:alpha val="43137"/>
                    </a:srgbClr>
                  </a:outerShdw>
                </a:effectLst>
              </a:rPr>
            </a:br>
            <a:br>
              <a:rPr lang="en-US" sz="2400" dirty="0">
                <a:effectLst/>
              </a:rPr>
            </a:br>
            <a:r>
              <a:rPr lang="en-US" sz="2400" b="0" i="1" dirty="0">
                <a:effectLst/>
                <a:latin typeface="+mn-lt"/>
              </a:rPr>
              <a:t>  </a:t>
            </a:r>
            <a:br>
              <a:rPr lang="en-US" sz="2400" b="0" dirty="0">
                <a:effectLst/>
                <a:latin typeface="+mn-lt"/>
              </a:rPr>
            </a:br>
            <a:br>
              <a:rPr lang="en-US" sz="2000" b="0" i="1" dirty="0">
                <a:effectLst/>
              </a:rPr>
            </a:br>
            <a:br>
              <a:rPr lang="en-US" sz="2000" dirty="0">
                <a:effectLst>
                  <a:outerShdw blurRad="38100" dist="38100" dir="2700000" algn="tl">
                    <a:srgbClr val="000000">
                      <a:alpha val="43137"/>
                    </a:srgbClr>
                  </a:outerShdw>
                </a:effectLst>
              </a:rPr>
            </a:br>
            <a:r>
              <a:rPr lang="en-US" sz="2000" i="1" dirty="0">
                <a:effectLst>
                  <a:outerShdw blurRad="38100" dist="38100" dir="2700000" algn="tl">
                    <a:srgbClr val="000000">
                      <a:alpha val="43137"/>
                    </a:srgbClr>
                  </a:outerShdw>
                </a:effectLst>
                <a:latin typeface="+mn-lt"/>
              </a:rPr>
              <a:t> </a:t>
            </a:r>
            <a:br>
              <a:rPr lang="en-US" sz="2400" i="1" dirty="0">
                <a:effectLst>
                  <a:outerShdw blurRad="38100" dist="38100" dir="2700000" algn="tl">
                    <a:srgbClr val="000000">
                      <a:alpha val="43137"/>
                    </a:srgbClr>
                  </a:outerShdw>
                </a:effectLst>
                <a:latin typeface="+mn-lt"/>
              </a:rPr>
            </a:br>
            <a:r>
              <a:rPr lang="en-US" sz="2400" b="0" i="1" dirty="0">
                <a:effectLst>
                  <a:outerShdw blurRad="38100" dist="38100" dir="2700000" algn="tl">
                    <a:srgbClr val="000000">
                      <a:alpha val="43137"/>
                    </a:srgbClr>
                  </a:outerShdw>
                </a:effectLst>
                <a:latin typeface="+mn-lt"/>
              </a:rPr>
              <a:t> </a:t>
            </a:r>
            <a:br>
              <a:rPr lang="en-US" sz="2400" b="0" i="1" dirty="0">
                <a:effectLst>
                  <a:outerShdw blurRad="38100" dist="38100" dir="2700000" algn="tl">
                    <a:srgbClr val="000000">
                      <a:alpha val="43137"/>
                    </a:srgbClr>
                  </a:outerShdw>
                </a:effectLst>
                <a:latin typeface="+mn-lt"/>
              </a:rPr>
            </a:b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419100" y="152400"/>
            <a:ext cx="8115300"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400" b="0" i="1" dirty="0"/>
              <a:t>(in unison)</a:t>
            </a:r>
            <a:br>
              <a:rPr lang="en-US" altLang="en-US" sz="3600" b="0" i="1" dirty="0"/>
            </a:br>
            <a:r>
              <a:rPr lang="en-US" sz="2800" i="1" dirty="0">
                <a:solidFill>
                  <a:srgbClr val="00FFFF"/>
                </a:solidFill>
                <a:effectLst>
                  <a:outerShdw blurRad="38100" dist="38100" dir="2700000" algn="tl">
                    <a:srgbClr val="000000">
                      <a:alpha val="43137"/>
                    </a:srgbClr>
                  </a:outerShdw>
                </a:effectLst>
                <a:latin typeface="+mn-lt"/>
              </a:rPr>
              <a:t>Gracious God, we gather here today as a rebellious people.  We want to act out your intentions for us, but we get sidetracked by the false glitter of the world.   You tell us to honor creation but we use other people, animals, and plants for our own gain.     </a:t>
            </a:r>
            <a:br>
              <a:rPr lang="en-US" sz="2800" i="1" dirty="0">
                <a:solidFill>
                  <a:srgbClr val="00FFFF"/>
                </a:solidFill>
                <a:effectLst>
                  <a:outerShdw blurRad="38100" dist="38100" dir="2700000" algn="tl">
                    <a:srgbClr val="000000">
                      <a:alpha val="43137"/>
                    </a:srgbClr>
                  </a:outerShdw>
                </a:effectLst>
                <a:latin typeface="+mn-lt"/>
              </a:rPr>
            </a:br>
            <a:br>
              <a:rPr lang="en-US" sz="2800" dirty="0">
                <a:solidFill>
                  <a:srgbClr val="00FFFF"/>
                </a:solidFill>
                <a:effectLst/>
              </a:rPr>
            </a:br>
            <a:br>
              <a:rPr lang="en-US" sz="2800" dirty="0">
                <a:solidFill>
                  <a:srgbClr val="00FFFF"/>
                </a:solidFill>
                <a:effectLst/>
              </a:rPr>
            </a:br>
            <a:br>
              <a:rPr lang="en-US" dirty="0">
                <a:effectLst/>
              </a:rPr>
            </a:br>
            <a:br>
              <a:rPr lang="en-US" sz="2800" dirty="0">
                <a:effectLst>
                  <a:outerShdw blurRad="38100" dist="38100" dir="2700000" algn="tl">
                    <a:srgbClr val="000000">
                      <a:alpha val="43137"/>
                    </a:srgbClr>
                  </a:outerShdw>
                </a:effectLst>
                <a:latin typeface="+mn-lt"/>
              </a:rPr>
            </a:br>
            <a:endParaRPr lang="en-US" altLang="en-US" sz="2800" b="0" i="1" dirty="0">
              <a:solidFill>
                <a:srgbClr val="00FFFF"/>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08437962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419100" y="152400"/>
            <a:ext cx="8115300"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400" b="0" i="1" dirty="0"/>
              <a:t>(in unison)</a:t>
            </a:r>
            <a:br>
              <a:rPr lang="en-US" altLang="en-US" sz="3600" b="0" i="1" dirty="0"/>
            </a:br>
            <a:r>
              <a:rPr lang="en-US" sz="2800" i="1" dirty="0">
                <a:solidFill>
                  <a:srgbClr val="00FFFF"/>
                </a:solidFill>
                <a:effectLst>
                  <a:outerShdw blurRad="38100" dist="38100" dir="2700000" algn="tl">
                    <a:srgbClr val="000000">
                      <a:alpha val="43137"/>
                    </a:srgbClr>
                  </a:outerShdw>
                </a:effectLst>
                <a:latin typeface="+mn-lt"/>
              </a:rPr>
              <a:t>You offer bread to every living creature, and we steal that bread from our brothers and sisters in the name of greed.  You promise us new life but we shrink back in fear, clinging to our death-dealing ways.  Heal us, O Lord, lest we destroy ourselves and the planet.  We need your healing presence among us, through Jesus Christ we pray, Amen. </a:t>
            </a:r>
            <a:br>
              <a:rPr lang="en-US" dirty="0">
                <a:effectLst/>
                <a:latin typeface="+mn-lt"/>
              </a:rPr>
            </a:br>
            <a:br>
              <a:rPr lang="en-US" sz="2800" dirty="0">
                <a:solidFill>
                  <a:srgbClr val="00FFFF"/>
                </a:solidFill>
                <a:effectLst/>
              </a:rPr>
            </a:br>
            <a:br>
              <a:rPr lang="en-US" sz="2800" dirty="0">
                <a:solidFill>
                  <a:srgbClr val="00FFFF"/>
                </a:solidFill>
                <a:effectLst/>
              </a:rPr>
            </a:br>
            <a:br>
              <a:rPr lang="en-US" dirty="0">
                <a:effectLst/>
              </a:rPr>
            </a:br>
            <a:br>
              <a:rPr lang="en-US" sz="2800" dirty="0">
                <a:effectLst>
                  <a:outerShdw blurRad="38100" dist="38100" dir="2700000" algn="tl">
                    <a:srgbClr val="000000">
                      <a:alpha val="43137"/>
                    </a:srgbClr>
                  </a:outerShdw>
                </a:effectLst>
                <a:latin typeface="+mn-lt"/>
              </a:rPr>
            </a:br>
            <a:endParaRPr lang="en-US" altLang="en-US" sz="2800" b="0" i="1" dirty="0">
              <a:solidFill>
                <a:srgbClr val="00FFFF"/>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1380244078"/>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34599</TotalTime>
  <Words>1451</Words>
  <Application>Microsoft Office PowerPoint</Application>
  <PresentationFormat>On-screen Show (4:3)</PresentationFormat>
  <Paragraphs>257</Paragraphs>
  <Slides>53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Arial Black</vt:lpstr>
      <vt:lpstr>Calibri</vt:lpstr>
      <vt:lpstr>Helvetica</vt:lpstr>
      <vt:lpstr>Times New Roman</vt:lpstr>
      <vt:lpstr>Wingdings</vt:lpstr>
      <vt:lpstr>Glass Layers</vt:lpstr>
      <vt:lpstr>Homecrest Presbyterian Church Worship of the Lord’s Day October 2nd, 2016   </vt:lpstr>
      <vt:lpstr>Gathering Around the WORD Call To Worship   </vt:lpstr>
      <vt:lpstr>Gathering Hymn # 305 “Come Sing, O Church, In Joy!”</vt:lpstr>
      <vt:lpstr>Gathering Hymn # 305 “Come Sing, O Church, In Joy!”</vt:lpstr>
      <vt:lpstr>Gathering Hymn # 305 “Come Sing, O Church, In Joy!”</vt:lpstr>
      <vt:lpstr>Gathering Hymn # 305 “Come Sing, O Church, In Joy!”</vt:lpstr>
      <vt:lpstr>Gathering Around the WORD Call to Confession (Based on John 3:16-17)   "For God so loved the world that he gave his only Son, so that whoever believes in him may not perish but may have eternal life.  Indeed, God did not send the Son into the world to condemn the world, but in order that the world might be saved through him.”               </vt:lpstr>
      <vt:lpstr>Gathering Around the WORD Prayer of Confession (in unison) Gracious God, we gather here today as a rebellious people.  We want to act out your intentions for us, but we get sidetracked by the false glitter of the world.   You tell us to honor creation but we use other people, animals, and plants for our own gain.          </vt:lpstr>
      <vt:lpstr>Gathering Around the WORD Prayer of Confession (in unison) You offer bread to every living creature, and we steal that bread from our brothers and sisters in the name of greed.  You promise us new life but we shrink back in fear, clinging to our death-dealing ways.  Heal us, O Lord, lest we destroy ourselves and the planet.  We need your healing presence among us, through Jesus Christ we pray, Amen.      </vt:lpstr>
      <vt:lpstr>Gathering Around the WORD Declaration of Forgiveness Through Christ, we have been received as God’s children.  We have been redeemed by God’s mercy and love and our sins have been forgiven. Thanks be to God, Amen.    </vt:lpstr>
      <vt:lpstr>Gathering Around the WORD Gloria Patri</vt:lpstr>
      <vt:lpstr>Gathering Around the WORD Passing of the Peace of Christ</vt:lpstr>
      <vt:lpstr>Proclaiming the WORD Message to the Youth/ Prayer of Illumination</vt:lpstr>
      <vt:lpstr>Proclaiming the WORD Scripture Reading (Luke 17:5-10)</vt:lpstr>
      <vt:lpstr>Proclaiming the WORD Scripture Reading (Luke 17:5-10)</vt:lpstr>
      <vt:lpstr>PowerPoint Presentation</vt:lpstr>
      <vt:lpstr>PowerPoint Presentation</vt:lpstr>
      <vt:lpstr>PowerPoint Presentation</vt:lpstr>
      <vt:lpstr>Responding Hymn # 321 “The Church’s One Foundation”</vt:lpstr>
      <vt:lpstr>Responding Hymn # 321 “The Church’s One Foundation”</vt:lpstr>
      <vt:lpstr>Responding Hymn # 321 “The Church’s One Foundation”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Communion Hymn # 509 “All Who Hunger, Gather Gladly”</vt:lpstr>
      <vt:lpstr>Communion Hymn # 509 “All Who Hunger, Gather Gladly”</vt:lpstr>
      <vt:lpstr>Communion Hymn # 509 “All Who Hunger, Gather Gladly”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Hymn # 300 “We Are One in the Spirit”</vt:lpstr>
      <vt:lpstr>Sending Hymn # 300 “We Are One in the Spirit”</vt:lpstr>
      <vt:lpstr>Sending Hymn # 300 “We Are One in the Spirit”</vt:lpstr>
      <vt:lpstr>Sending Hymn # 300 “We Are One in the Spirit”</vt:lpstr>
      <vt:lpstr>Bearing and Following  the WORD into the World The Charge and Benediction </vt:lpstr>
      <vt:lpstr>Bearing and Following  the WORD into the World Benediction Response </vt:lpstr>
      <vt:lpstr>Homecrest Presbyterian Church Worship of the Lord’s Day October 2nd, 2016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974</cp:revision>
  <cp:lastPrinted>2016-01-30T20:52:10Z</cp:lastPrinted>
  <dcterms:created xsi:type="dcterms:W3CDTF">1601-01-01T00:00:00Z</dcterms:created>
  <dcterms:modified xsi:type="dcterms:W3CDTF">2016-09-30T13:19:15Z</dcterms:modified>
</cp:coreProperties>
</file>