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097" r:id="rId2"/>
    <p:sldId id="1588" r:id="rId3"/>
    <p:sldId id="1299" r:id="rId4"/>
    <p:sldId id="1864" r:id="rId5"/>
    <p:sldId id="1865" r:id="rId6"/>
    <p:sldId id="1866" r:id="rId7"/>
    <p:sldId id="1867" r:id="rId8"/>
    <p:sldId id="805" r:id="rId9"/>
    <p:sldId id="1039" r:id="rId10"/>
    <p:sldId id="1781" r:id="rId11"/>
    <p:sldId id="696" r:id="rId12"/>
    <p:sldId id="806" r:id="rId13"/>
    <p:sldId id="1059" r:id="rId14"/>
    <p:sldId id="1800" r:id="rId15"/>
    <p:sldId id="1869" r:id="rId16"/>
    <p:sldId id="1868" r:id="rId17"/>
    <p:sldId id="1870" r:id="rId18"/>
    <p:sldId id="1871" r:id="rId19"/>
    <p:sldId id="1872" r:id="rId20"/>
    <p:sldId id="1773" r:id="rId21"/>
    <p:sldId id="905" r:id="rId22"/>
    <p:sldId id="1873" r:id="rId23"/>
    <p:sldId id="1874" r:id="rId24"/>
    <p:sldId id="1875" r:id="rId25"/>
    <p:sldId id="1846" r:id="rId26"/>
    <p:sldId id="1877" r:id="rId27"/>
    <p:sldId id="1878" r:id="rId28"/>
    <p:sldId id="1752" r:id="rId29"/>
    <p:sldId id="1858" r:id="rId30"/>
    <p:sldId id="975" r:id="rId31"/>
    <p:sldId id="818" r:id="rId32"/>
    <p:sldId id="819" r:id="rId33"/>
    <p:sldId id="1839" r:id="rId34"/>
    <p:sldId id="1879" r:id="rId35"/>
    <p:sldId id="1880" r:id="rId36"/>
    <p:sldId id="284" r:id="rId37"/>
    <p:sldId id="1067" r:id="rId38"/>
    <p:sldId id="1881"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CC0099"/>
    <a:srgbClr val="FF3399"/>
    <a:srgbClr val="00FFFF"/>
    <a:srgbClr val="FF0000"/>
    <a:srgbClr val="0664BA"/>
    <a:srgbClr val="800000"/>
    <a:srgbClr val="009900"/>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1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05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A86A3-8B5C-4126-9C07-0812C58CF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011" y="-76200"/>
            <a:ext cx="14285045" cy="6934199"/>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August 26th,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21st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559" y="4648200"/>
            <a:ext cx="1849341" cy="1852782"/>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783579"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83579" y="1773740"/>
            <a:ext cx="7098957" cy="4585871"/>
          </a:xfrm>
          <a:prstGeom prst="rect">
            <a:avLst/>
          </a:prstGeom>
        </p:spPr>
        <p:txBody>
          <a:bodyPr wrap="square">
            <a:spAutoFit/>
          </a:bodyPr>
          <a:lstStyle/>
          <a:p>
            <a:r>
              <a:rPr lang="en-US" sz="2000" b="1" dirty="0">
                <a:solidFill>
                  <a:srgbClr val="FF0000"/>
                </a:solidFill>
              </a:rPr>
              <a:t>(Romans 5:8, Hebrews 4:16)</a:t>
            </a:r>
            <a:endParaRPr lang="en-US" sz="2000" dirty="0">
              <a:solidFill>
                <a:srgbClr val="FF0000"/>
              </a:solidFill>
            </a:endParaRPr>
          </a:p>
          <a:p>
            <a:r>
              <a:rPr lang="en-US" sz="2800" i="1" dirty="0">
                <a:solidFill>
                  <a:srgbClr val="000000"/>
                </a:solidFill>
              </a:rPr>
              <a:t>The proof of God’s amazing love is this: while we were sinners Christ died for us.  Because we have faith in him, we dare to approach God with confidence.  </a:t>
            </a:r>
            <a:endParaRPr lang="en-US" sz="2800" dirty="0">
              <a:solidFill>
                <a:srgbClr val="000000"/>
              </a:solidFill>
            </a:endParaRPr>
          </a:p>
          <a:p>
            <a:r>
              <a:rPr lang="en-US" sz="3000" b="1" i="1" dirty="0">
                <a:solidFill>
                  <a:srgbClr val="FFFF00"/>
                </a:solidFill>
              </a:rPr>
              <a:t>Through the sacrificial love of Christ, God has redeemed us and given us a new life worthy of our repentance.</a:t>
            </a:r>
            <a:r>
              <a:rPr lang="en-US" sz="3000" i="1" dirty="0">
                <a:solidFill>
                  <a:srgbClr val="FFFF00"/>
                </a:solidFill>
              </a:rPr>
              <a:t>  </a:t>
            </a:r>
            <a:r>
              <a:rPr lang="en-US" sz="3000" b="1" i="1" dirty="0">
                <a:solidFill>
                  <a:srgbClr val="FFFF00"/>
                </a:solidFill>
              </a:rPr>
              <a:t>Thanks be God, Amen. </a:t>
            </a:r>
            <a:endParaRPr lang="en-US" sz="3000" dirty="0">
              <a:solidFill>
                <a:srgbClr val="FFFF00"/>
              </a:solidFill>
            </a:endParaRPr>
          </a:p>
          <a:p>
            <a:endParaRPr lang="en-US" sz="3200" b="1" i="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84)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822798" y="1066800"/>
            <a:ext cx="8083334" cy="5693866"/>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a:t>
            </a:r>
            <a:r>
              <a:rPr lang="en-US" sz="2800" i="1" dirty="0">
                <a:effectLst>
                  <a:outerShdw blurRad="38100" dist="38100" dir="2700000" algn="tl">
                    <a:srgbClr val="000000">
                      <a:alpha val="43137"/>
                    </a:srgbClr>
                  </a:outerShdw>
                </a:effectLst>
              </a:rPr>
              <a:t>How lovely is your dwelling place,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O LORD of hosts!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2</a:t>
            </a:r>
            <a:r>
              <a:rPr lang="en-US" sz="2800" b="1" i="1" dirty="0">
                <a:solidFill>
                  <a:srgbClr val="FFFF00"/>
                </a:solidFill>
                <a:effectLst>
                  <a:outerShdw blurRad="38100" dist="38100" dir="2700000" algn="tl">
                    <a:srgbClr val="000000">
                      <a:alpha val="43137"/>
                    </a:srgbClr>
                  </a:outerShdw>
                </a:effectLst>
              </a:rPr>
              <a:t>My soul longs, indeed it faints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for the courts of the LORD;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my heart and my flesh sing for joy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to the living God.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3</a:t>
            </a:r>
            <a:r>
              <a:rPr lang="en-US" sz="2800" i="1" dirty="0">
                <a:effectLst>
                  <a:outerShdw blurRad="38100" dist="38100" dir="2700000" algn="tl">
                    <a:srgbClr val="000000">
                      <a:alpha val="43137"/>
                    </a:srgbClr>
                  </a:outerShdw>
                </a:effectLst>
              </a:rPr>
              <a:t>Even the sparrow finds a home,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and the swallow a nest for herself,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where she may lay her young,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at your altars, O LORD of hosts,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my King and my God.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4</a:t>
            </a:r>
            <a:r>
              <a:rPr lang="en-US" sz="2800" b="1" i="1" dirty="0">
                <a:solidFill>
                  <a:srgbClr val="FFFF00"/>
                </a:solidFill>
                <a:effectLst>
                  <a:outerShdw blurRad="38100" dist="38100" dir="2700000" algn="tl">
                    <a:srgbClr val="000000">
                      <a:alpha val="43137"/>
                    </a:srgbClr>
                  </a:outerShdw>
                </a:effectLst>
              </a:rPr>
              <a:t>Happy are those who live in your house,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ever singing your praise.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617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84)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5649" y="1219200"/>
            <a:ext cx="8083334" cy="3970318"/>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5</a:t>
            </a:r>
            <a:r>
              <a:rPr lang="en-US" sz="2800" i="1" dirty="0">
                <a:effectLst>
                  <a:outerShdw blurRad="38100" dist="38100" dir="2700000" algn="tl">
                    <a:srgbClr val="000000">
                      <a:alpha val="43137"/>
                    </a:srgbClr>
                  </a:outerShdw>
                </a:effectLst>
              </a:rPr>
              <a:t>Happy are those whose strength is in you,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in whose heart are the highways to Zion.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6</a:t>
            </a:r>
            <a:r>
              <a:rPr lang="en-US" sz="2800" b="1" i="1" dirty="0">
                <a:solidFill>
                  <a:srgbClr val="FFFF00"/>
                </a:solidFill>
                <a:effectLst>
                  <a:outerShdw blurRad="38100" dist="38100" dir="2700000" algn="tl">
                    <a:srgbClr val="000000">
                      <a:alpha val="43137"/>
                    </a:srgbClr>
                  </a:outerShdw>
                </a:effectLst>
              </a:rPr>
              <a:t>As they go through the valley of Baca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they make it a place of springs;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the early rain also covers it with pools.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7</a:t>
            </a:r>
            <a:r>
              <a:rPr lang="en-US" sz="2800" i="1" dirty="0">
                <a:effectLst>
                  <a:outerShdw blurRad="38100" dist="38100" dir="2700000" algn="tl">
                    <a:srgbClr val="000000">
                      <a:alpha val="43137"/>
                    </a:srgbClr>
                  </a:outerShdw>
                </a:effectLst>
              </a:rPr>
              <a:t>They go from strength to strength;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the God of gods will be seen in Zion.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8</a:t>
            </a:r>
            <a:r>
              <a:rPr lang="en-US" sz="2800" b="1" i="1" dirty="0">
                <a:solidFill>
                  <a:srgbClr val="FFFF00"/>
                </a:solidFill>
                <a:effectLst>
                  <a:outerShdw blurRad="38100" dist="38100" dir="2700000" algn="tl">
                    <a:srgbClr val="000000">
                      <a:alpha val="43137"/>
                    </a:srgbClr>
                  </a:outerShdw>
                </a:effectLst>
              </a:rPr>
              <a:t>O LORD God of hosts, hear my prayer;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give ear, O God of Jacob!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61048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4" y="0"/>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84)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5649" y="1219200"/>
            <a:ext cx="8083334" cy="6155531"/>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9</a:t>
            </a:r>
            <a:r>
              <a:rPr lang="en-US" sz="2800" i="1" dirty="0">
                <a:effectLst>
                  <a:outerShdw blurRad="38100" dist="38100" dir="2700000" algn="tl">
                    <a:srgbClr val="000000">
                      <a:alpha val="43137"/>
                    </a:srgbClr>
                  </a:outerShdw>
                </a:effectLst>
              </a:rPr>
              <a:t>Behold our shield, O God;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look on the face of your anointed.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10</a:t>
            </a:r>
            <a:r>
              <a:rPr lang="en-US" sz="2800" b="1" i="1" dirty="0">
                <a:solidFill>
                  <a:srgbClr val="FFFF00"/>
                </a:solidFill>
                <a:effectLst>
                  <a:outerShdw blurRad="38100" dist="38100" dir="2700000" algn="tl">
                    <a:srgbClr val="000000">
                      <a:alpha val="43137"/>
                    </a:srgbClr>
                  </a:outerShdw>
                </a:effectLst>
              </a:rPr>
              <a:t>For a day in your courts is better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than a thousand elsewhere.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I would rather be a doorkeeper in the 	house of my God than live in the tents of 	wickedness. </a:t>
            </a:r>
            <a:endParaRPr lang="en-US" sz="2800" dirty="0">
              <a:solidFill>
                <a:srgbClr val="FFFF00"/>
              </a:solidFill>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11</a:t>
            </a:r>
            <a:r>
              <a:rPr lang="en-US" sz="2800" i="1" dirty="0">
                <a:effectLst>
                  <a:outerShdw blurRad="38100" dist="38100" dir="2700000" algn="tl">
                    <a:srgbClr val="000000">
                      <a:alpha val="43137"/>
                    </a:srgbClr>
                  </a:outerShdw>
                </a:effectLst>
              </a:rPr>
              <a:t>For the LORD God is a sun and shield;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he bestows favor and honor.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No good thing does the LORD withhold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from those who walk uprightly. </a:t>
            </a:r>
            <a:endParaRPr lang="en-US" sz="2800" dirty="0">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12</a:t>
            </a:r>
            <a:r>
              <a:rPr lang="en-US" sz="2800" b="1" i="1" dirty="0">
                <a:solidFill>
                  <a:srgbClr val="FFFF00"/>
                </a:solidFill>
                <a:effectLst>
                  <a:outerShdw blurRad="38100" dist="38100" dir="2700000" algn="tl">
                    <a:srgbClr val="000000">
                      <a:alpha val="43137"/>
                    </a:srgbClr>
                  </a:outerShdw>
                </a:effectLst>
              </a:rPr>
              <a:t>O LORD of hosts,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happy is everyone who trusts in you. </a:t>
            </a:r>
            <a:endParaRPr lang="en-US" sz="2800" dirty="0">
              <a:solidFill>
                <a:srgbClr val="FFFF00"/>
              </a:solidFill>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06634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3" y="231202"/>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br>
              <a:rPr lang="en-US" altLang="en-US" sz="2800" i="1" dirty="0">
                <a:solidFill>
                  <a:srgbClr val="FFFF00"/>
                </a:solidFill>
                <a:effectLst>
                  <a:outerShdw blurRad="38100" dist="38100" dir="2700000" algn="tl">
                    <a:srgbClr val="000000">
                      <a:alpha val="43137"/>
                    </a:srgbClr>
                  </a:outerShdw>
                </a:effectLst>
                <a:latin typeface="+mn-lt"/>
              </a:rPr>
            </a:br>
            <a:r>
              <a:rPr lang="en-US" altLang="en-US" sz="2400" b="0" i="1" dirty="0">
                <a:solidFill>
                  <a:srgbClr val="00FFFF"/>
                </a:solidFill>
                <a:effectLst>
                  <a:outerShdw blurRad="38100" dist="38100" dir="2700000" algn="tl">
                    <a:srgbClr val="000000">
                      <a:alpha val="43137"/>
                    </a:srgbClr>
                  </a:outerShdw>
                </a:effectLst>
              </a:rPr>
              <a:t>(Ephesians 6:10-20)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5649" y="1719965"/>
            <a:ext cx="7924800" cy="4832092"/>
          </a:xfrm>
          <a:prstGeom prst="rect">
            <a:avLst/>
          </a:prstGeom>
        </p:spPr>
        <p:txBody>
          <a:bodyPr wrap="square">
            <a:spAutoFit/>
          </a:bodyPr>
          <a:lstStyle/>
          <a:p>
            <a:r>
              <a:rPr lang="en-US" i="1" baseline="30000" dirty="0"/>
              <a:t>	</a:t>
            </a:r>
            <a:r>
              <a:rPr lang="en-US" sz="2800" i="1" baseline="30000" dirty="0"/>
              <a:t>10</a:t>
            </a:r>
            <a:r>
              <a:rPr lang="en-US" sz="2800" i="1" dirty="0"/>
              <a:t>Finally, be strong in the Lord and in the strength of his power. </a:t>
            </a:r>
            <a:r>
              <a:rPr lang="en-US" sz="2800" i="1" baseline="30000" dirty="0"/>
              <a:t>11</a:t>
            </a:r>
            <a:r>
              <a:rPr lang="en-US" sz="2800" i="1" dirty="0"/>
              <a:t>Put on the whole armor of God, so that you may be able to stand against the wiles of the devil. </a:t>
            </a:r>
            <a:r>
              <a:rPr lang="en-US" sz="2800" i="1" baseline="30000" dirty="0"/>
              <a:t>12</a:t>
            </a:r>
            <a:r>
              <a:rPr lang="en-US" sz="2800" i="1" dirty="0"/>
              <a:t>For our struggle is not against enemies of blood and flesh, but against the rulers, against the authorities, against the cosmic powers of this present darkness, against the spiritual forces of evil in the heavenly places. </a:t>
            </a:r>
            <a:r>
              <a:rPr lang="en-US" sz="2800" i="1" baseline="30000" dirty="0"/>
              <a:t>13</a:t>
            </a:r>
            <a:r>
              <a:rPr lang="en-US" sz="2800" i="1" dirty="0"/>
              <a:t>Therefore take up the whole armor of God, so that you may be able to withstand on that evil day, and having done everything, to stand firm. </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56155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00200" y="336437"/>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br>
              <a:rPr lang="en-US" altLang="en-US" sz="2800" i="1" dirty="0">
                <a:solidFill>
                  <a:srgbClr val="FFFF00"/>
                </a:solidFill>
                <a:effectLst>
                  <a:outerShdw blurRad="38100" dist="38100" dir="2700000" algn="tl">
                    <a:srgbClr val="000000">
                      <a:alpha val="43137"/>
                    </a:srgbClr>
                  </a:outerShdw>
                </a:effectLst>
                <a:latin typeface="+mn-lt"/>
              </a:rPr>
            </a:br>
            <a:r>
              <a:rPr lang="en-US" altLang="en-US" sz="2400" b="0" i="1" dirty="0">
                <a:solidFill>
                  <a:srgbClr val="00FFFF"/>
                </a:solidFill>
                <a:effectLst>
                  <a:outerShdw blurRad="38100" dist="38100" dir="2700000" algn="tl">
                    <a:srgbClr val="000000">
                      <a:alpha val="43137"/>
                    </a:srgbClr>
                  </a:outerShdw>
                </a:effectLst>
              </a:rPr>
              <a:t>(Ephesians 6:10-20)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62000" y="1841242"/>
            <a:ext cx="8083334" cy="10033516"/>
          </a:xfrm>
          <a:prstGeom prst="rect">
            <a:avLst/>
          </a:prstGeom>
        </p:spPr>
        <p:txBody>
          <a:bodyPr wrap="square">
            <a:spAutoFit/>
          </a:bodyPr>
          <a:lstStyle/>
          <a:p>
            <a:r>
              <a:rPr lang="en-US" sz="2800" i="1" baseline="30000" dirty="0"/>
              <a:t>14</a:t>
            </a:r>
            <a:r>
              <a:rPr lang="en-US" sz="2800" i="1" dirty="0"/>
              <a:t>Stand therefore, and fasten the belt of truth around your waist, and put on the breastplate of righteousness. </a:t>
            </a:r>
            <a:r>
              <a:rPr lang="en-US" sz="2800" i="1" baseline="30000" dirty="0"/>
              <a:t>15</a:t>
            </a:r>
            <a:r>
              <a:rPr lang="en-US" sz="2800" i="1" dirty="0"/>
              <a:t>As shoes for your feet put on whatever will make you ready to proclaim the gospel of peace. </a:t>
            </a:r>
            <a:r>
              <a:rPr lang="en-US" sz="2800" i="1" baseline="30000" dirty="0"/>
              <a:t>16</a:t>
            </a:r>
            <a:r>
              <a:rPr lang="en-US" sz="2800" i="1" dirty="0"/>
              <a:t>With all of these, take the shield of faith, with which you will be able to quench all the flaming arrows of the evil one. </a:t>
            </a:r>
            <a:r>
              <a:rPr lang="en-US" sz="2800" i="1" baseline="30000" dirty="0"/>
              <a:t>17</a:t>
            </a:r>
            <a:r>
              <a:rPr lang="en-US" sz="2800" i="1" dirty="0"/>
              <a:t>Take the helmet of salvation, and the sword of the Spirit, which is the word of God. </a:t>
            </a:r>
            <a:endParaRPr lang="en-US" sz="2800" dirty="0"/>
          </a:p>
          <a:p>
            <a:r>
              <a:rPr lang="en-US" sz="2800" i="1" baseline="30000" dirty="0"/>
              <a:t> </a:t>
            </a:r>
            <a:endParaRPr lang="en-US" sz="2800" dirty="0"/>
          </a:p>
          <a:p>
            <a:r>
              <a:rPr lang="en-US" sz="2800" i="1" baseline="30000" dirty="0"/>
              <a:t> </a:t>
            </a:r>
            <a:endParaRPr lang="en-US" sz="2800" dirty="0"/>
          </a:p>
          <a:p>
            <a:r>
              <a:rPr lang="en-US" sz="2800" i="1" baseline="30000" dirty="0"/>
              <a:t> </a:t>
            </a:r>
            <a:endParaRPr lang="en-US" sz="2800" dirty="0"/>
          </a:p>
          <a:p>
            <a:r>
              <a:rPr lang="en-US" sz="2800" i="1" baseline="30000" dirty="0"/>
              <a:t> </a:t>
            </a:r>
            <a:endParaRPr lang="en-US" sz="2800" dirty="0"/>
          </a:p>
          <a:p>
            <a:r>
              <a:rPr lang="en-US" sz="2800" i="1" baseline="30000" dirty="0"/>
              <a:t>	18</a:t>
            </a:r>
            <a:r>
              <a:rPr lang="en-US" sz="2800" i="1" dirty="0"/>
              <a:t>Pray in the Spirit at all times in every prayer and supplication. To that end keep alert and always persevere in supplication for all the saints. </a:t>
            </a:r>
            <a:r>
              <a:rPr lang="en-US" sz="2800" i="1" baseline="30000" dirty="0"/>
              <a:t>19</a:t>
            </a:r>
            <a:r>
              <a:rPr lang="en-US" sz="2800" i="1" dirty="0"/>
              <a:t>Pray also for me, so that when I speak, a message may be given to me to make known with boldness the mystery of the gospel, </a:t>
            </a:r>
            <a:r>
              <a:rPr lang="en-US" sz="2800" i="1" baseline="30000" dirty="0"/>
              <a:t>20</a:t>
            </a:r>
            <a:r>
              <a:rPr lang="en-US" sz="2800" i="1" dirty="0"/>
              <a:t>for which I am an ambassador in chains. Pray that I may declare it boldly, as I must speak. </a:t>
            </a:r>
            <a:endParaRPr lang="en-US" sz="2800" dirty="0"/>
          </a:p>
          <a:p>
            <a:endParaRPr lang="en-US" sz="2800" dirty="0">
              <a:solidFill>
                <a:srgbClr val="FFFF00"/>
              </a:solidFill>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5241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2" y="206375"/>
            <a:ext cx="622256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br>
              <a:rPr lang="en-US" altLang="en-US" sz="2800" i="1" dirty="0">
                <a:solidFill>
                  <a:srgbClr val="FFFF00"/>
                </a:solidFill>
                <a:effectLst>
                  <a:outerShdw blurRad="38100" dist="38100" dir="2700000" algn="tl">
                    <a:srgbClr val="000000">
                      <a:alpha val="43137"/>
                    </a:srgbClr>
                  </a:outerShdw>
                </a:effectLst>
                <a:latin typeface="+mn-lt"/>
              </a:rPr>
            </a:br>
            <a:r>
              <a:rPr lang="en-US" altLang="en-US" sz="2400" b="0" i="1" dirty="0">
                <a:solidFill>
                  <a:srgbClr val="00FFFF"/>
                </a:solidFill>
                <a:effectLst>
                  <a:outerShdw blurRad="38100" dist="38100" dir="2700000" algn="tl">
                    <a:srgbClr val="000000">
                      <a:alpha val="43137"/>
                    </a:srgbClr>
                  </a:outerShdw>
                </a:effectLst>
              </a:rPr>
              <a:t>(Ephesians 6:10-20)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856038" y="1784125"/>
            <a:ext cx="7762551" cy="4431983"/>
          </a:xfrm>
          <a:prstGeom prst="rect">
            <a:avLst/>
          </a:prstGeom>
        </p:spPr>
        <p:txBody>
          <a:bodyPr wrap="square">
            <a:spAutoFit/>
          </a:bodyPr>
          <a:lstStyle/>
          <a:p>
            <a:r>
              <a:rPr lang="en-US" sz="2800" i="1" baseline="30000" dirty="0"/>
              <a:t>	18</a:t>
            </a:r>
            <a:r>
              <a:rPr lang="en-US" sz="2800" i="1" dirty="0"/>
              <a:t>Pray in the Spirit at all times in every prayer and supplication. To that end keep alert and always persevere in supplication for all the saints. </a:t>
            </a:r>
            <a:r>
              <a:rPr lang="en-US" sz="2800" i="1" baseline="30000" dirty="0"/>
              <a:t>19</a:t>
            </a:r>
            <a:r>
              <a:rPr lang="en-US" sz="2800" i="1" dirty="0"/>
              <a:t>Pray also for me, so that when I speak, a message may be given to me to make known with boldness the mystery of the gospel, </a:t>
            </a:r>
            <a:r>
              <a:rPr lang="en-US" sz="2800" i="1" baseline="30000" dirty="0"/>
              <a:t>20</a:t>
            </a:r>
            <a:r>
              <a:rPr lang="en-US" sz="2800" i="1" dirty="0"/>
              <a:t>for which I am an ambassador in chains. Pray that I may declare it boldly, as I must speak. </a:t>
            </a:r>
            <a:endParaRPr lang="en-US" sz="2800" dirty="0"/>
          </a:p>
          <a:p>
            <a:endParaRPr lang="en-US" sz="2800" dirty="0">
              <a:solidFill>
                <a:srgbClr val="FFFF00"/>
              </a:solidFill>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44214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r>
              <a:rPr lang="en-US" altLang="en-US" sz="1600" b="0" i="1" dirty="0">
                <a:solidFill>
                  <a:schemeClr val="tx1"/>
                </a:solidFill>
                <a:effectLst>
                  <a:outerShdw blurRad="38100" dist="38100" dir="2700000" algn="tl">
                    <a:srgbClr val="000000">
                      <a:alpha val="43137"/>
                    </a:srgbClr>
                  </a:outerShdw>
                </a:effectLst>
                <a:cs typeface="Times New Roman" pitchFamily="18" charset="0"/>
              </a:rPr>
              <a:t>(Based on Psalm 34:1 and 3)</a:t>
            </a:r>
            <a:endParaRPr lang="en-US" altLang="en-US" sz="1600" i="1" dirty="0">
              <a:solidFill>
                <a:schemeClr val="tx1"/>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71500" y="1914118"/>
            <a:ext cx="8077200" cy="3046988"/>
          </a:xfrm>
          <a:prstGeom prst="rect">
            <a:avLst/>
          </a:prstGeom>
        </p:spPr>
        <p:txBody>
          <a:bodyPr wrap="square">
            <a:spAutoFit/>
          </a:bodyPr>
          <a:lstStyle/>
          <a:p>
            <a:r>
              <a:rPr lang="en-US" sz="3200" dirty="0"/>
              <a:t>We will bless the Lord at all times;</a:t>
            </a:r>
          </a:p>
          <a:p>
            <a:r>
              <a:rPr lang="en-US" sz="3200" dirty="0"/>
              <a:t>	</a:t>
            </a:r>
            <a:r>
              <a:rPr lang="en-US" sz="3200" b="1" i="1" dirty="0">
                <a:solidFill>
                  <a:srgbClr val="FFFF00"/>
                </a:solidFill>
              </a:rPr>
              <a:t>His praise shall continually be in 	our mouths.</a:t>
            </a:r>
            <a:endParaRPr lang="en-US" sz="3200" dirty="0">
              <a:solidFill>
                <a:srgbClr val="FFFF00"/>
              </a:solidFill>
            </a:endParaRPr>
          </a:p>
          <a:p>
            <a:r>
              <a:rPr lang="en-US" sz="3200" dirty="0"/>
              <a:t>O magnify the Lord with us,</a:t>
            </a:r>
          </a:p>
          <a:p>
            <a:r>
              <a:rPr lang="en-US" sz="3200" dirty="0"/>
              <a:t>	</a:t>
            </a:r>
            <a:r>
              <a:rPr lang="en-US" sz="3200" b="1" i="1" dirty="0">
                <a:solidFill>
                  <a:srgbClr val="FFFF00"/>
                </a:solidFill>
              </a:rPr>
              <a:t>And let us exalt God’s name 	together. </a:t>
            </a:r>
            <a:endParaRPr lang="en-US" sz="2800" dirty="0">
              <a:solidFill>
                <a:srgbClr val="FFFF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295400" y="34051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(Psalm 84 and Ephesians 6:10-20)</a:t>
            </a:r>
          </a:p>
          <a:p>
            <a:r>
              <a:rPr lang="en-US" sz="2800" i="1" dirty="0">
                <a:solidFill>
                  <a:schemeClr val="tx1"/>
                </a:solidFill>
                <a:effectLst>
                  <a:outerShdw blurRad="38100" dist="38100" dir="2700000" algn="tl">
                    <a:srgbClr val="000000">
                      <a:alpha val="43137"/>
                    </a:srgbClr>
                  </a:outerShdw>
                </a:effectLst>
              </a:rPr>
              <a:t>Put on the </a:t>
            </a:r>
            <a:r>
              <a:rPr lang="en-US" sz="2800" i="1" dirty="0" err="1">
                <a:solidFill>
                  <a:schemeClr val="tx1"/>
                </a:solidFill>
                <a:effectLst>
                  <a:outerShdw blurRad="38100" dist="38100" dir="2700000" algn="tl">
                    <a:srgbClr val="000000">
                      <a:alpha val="43137"/>
                    </a:srgbClr>
                  </a:outerShdw>
                </a:effectLst>
              </a:rPr>
              <a:t>Armour</a:t>
            </a:r>
            <a:r>
              <a:rPr lang="en-US" sz="2800" i="1" dirty="0">
                <a:solidFill>
                  <a:schemeClr val="tx1"/>
                </a:solidFill>
                <a:effectLst>
                  <a:outerShdw blurRad="38100" dist="38100" dir="2700000" algn="tl">
                    <a:srgbClr val="000000">
                      <a:alpha val="43137"/>
                    </a:srgbClr>
                  </a:outerShdw>
                </a:effectLst>
              </a:rPr>
              <a:t> of God</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5AEE4DCF-C5C7-406C-8BEA-E1EA0C66A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08" y="1600200"/>
            <a:ext cx="7361465" cy="5430978"/>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rPr>
              <a:t># 630 “Fairest Lord Jesus” </a:t>
            </a:r>
            <a:endParaRPr lang="en-US" altLang="en-US" sz="20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Fairest Lord Jesus,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Ruler of all nature,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thou of God to earth come down,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thee will I cherish,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thee will I honor,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my soul's glory, joy, and crown.</a:t>
            </a:r>
          </a:p>
        </p:txBody>
      </p:sp>
    </p:spTree>
    <p:extLst>
      <p:ext uri="{BB962C8B-B14F-4D97-AF65-F5344CB8AC3E}">
        <p14:creationId xmlns:p14="http://schemas.microsoft.com/office/powerpoint/2010/main" val="22495162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rPr>
              <a:t># 630 “Fairest Lord Jesus” </a:t>
            </a:r>
            <a:endParaRPr lang="en-US" altLang="en-US" sz="20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Fair are the meadows,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fairer still the woodlands,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robed in the blooming garb of spring.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is fairer;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is purer,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makes the woeful heart to sing.</a:t>
            </a:r>
          </a:p>
        </p:txBody>
      </p:sp>
    </p:spTree>
    <p:extLst>
      <p:ext uri="{BB962C8B-B14F-4D97-AF65-F5344CB8AC3E}">
        <p14:creationId xmlns:p14="http://schemas.microsoft.com/office/powerpoint/2010/main" val="309920640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rPr>
              <a:t># 630 “Fairest Lord Jesus” </a:t>
            </a:r>
            <a:endParaRPr lang="en-US" altLang="en-US" sz="20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Fair is the sunshine,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fairer still the moonlight,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all the twinkling, starry host.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shines brighter;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shines purer,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than all the angels heaven can boast.</a:t>
            </a:r>
          </a:p>
        </p:txBody>
      </p:sp>
    </p:spTree>
    <p:extLst>
      <p:ext uri="{BB962C8B-B14F-4D97-AF65-F5344CB8AC3E}">
        <p14:creationId xmlns:p14="http://schemas.microsoft.com/office/powerpoint/2010/main" val="296066679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rPr>
              <a:t># 630 “Fairest Lord Jesus” </a:t>
            </a:r>
            <a:endParaRPr lang="en-US" altLang="en-US" sz="20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39442" y="1905000"/>
            <a:ext cx="8465116"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Beautiful Savior,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Ruler of the nations,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Son of God and Son of Man!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Glory and honor,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adoration,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and forevermore be thine!</a:t>
            </a:r>
          </a:p>
        </p:txBody>
      </p:sp>
    </p:spTree>
    <p:extLst>
      <p:ext uri="{BB962C8B-B14F-4D97-AF65-F5344CB8AC3E}">
        <p14:creationId xmlns:p14="http://schemas.microsoft.com/office/powerpoint/2010/main" val="196018534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PC(USA) – A Brief Statement of Faith (Sections 1 and 2)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440724" y="2133600"/>
            <a:ext cx="8686800" cy="3627853"/>
          </a:xfrm>
          <a:prstGeom prst="rect">
            <a:avLst/>
          </a:prstGeom>
        </p:spPr>
        <p:txBody>
          <a:bodyPr wrap="square">
            <a:spAutoFit/>
          </a:bodyPr>
          <a:lstStyle/>
          <a:p>
            <a:pPr marL="0" marR="0">
              <a:lnSpc>
                <a:spcPct val="107000"/>
              </a:lnSpc>
              <a:spcBef>
                <a:spcPts val="0"/>
              </a:spcBef>
              <a:spcAft>
                <a:spcPts val="800"/>
              </a:spcAft>
            </a:pPr>
            <a:r>
              <a:rPr lang="en-US" sz="3000" b="1" i="1" dirty="0">
                <a:effectLst>
                  <a:outerShdw blurRad="38100" dist="38100" dir="2700000" algn="tl">
                    <a:srgbClr val="000000">
                      <a:alpha val="43137"/>
                    </a:srgbClr>
                  </a:outerShdw>
                </a:effectLst>
              </a:rPr>
              <a:t>In life and in death we belong to God.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Through the grace of our Lord Jesus Christ,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 love of God,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the communion of the Holy Spirit,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trust in the one triune God, </a:t>
            </a:r>
          </a:p>
          <a:p>
            <a:pPr marL="0" marR="0">
              <a:lnSpc>
                <a:spcPct val="107000"/>
              </a:lnSpc>
              <a:spcBef>
                <a:spcPts val="0"/>
              </a:spcBef>
              <a:spcAft>
                <a:spcPts val="800"/>
              </a:spcAft>
            </a:pPr>
            <a:r>
              <a:rPr lang="en-US" sz="3000" b="1" i="1" dirty="0">
                <a:effectLst>
                  <a:outerShdw blurRad="38100" dist="38100" dir="2700000" algn="tl">
                    <a:srgbClr val="000000">
                      <a:alpha val="43137"/>
                    </a:srgbClr>
                  </a:outerShdw>
                </a:effectLst>
              </a:rPr>
              <a:t>the Holy One of Israel,</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whom alone we worship and serve.</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4245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PC(USA) – A Brief Statement of Faith (Sections 1 and 2)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104776" y="1981200"/>
            <a:ext cx="9220200" cy="4247317"/>
          </a:xfrm>
          <a:prstGeom prst="rect">
            <a:avLst/>
          </a:prstGeom>
        </p:spPr>
        <p:txBody>
          <a:bodyPr wrap="square">
            <a:spAutoFit/>
          </a:bodyPr>
          <a:lstStyle/>
          <a:p>
            <a:r>
              <a:rPr lang="en-US" sz="3000" b="1" i="1" dirty="0">
                <a:effectLst>
                  <a:outerShdw blurRad="38100" dist="38100" dir="2700000" algn="tl">
                    <a:srgbClr val="000000">
                      <a:alpha val="43137"/>
                    </a:srgbClr>
                  </a:outerShdw>
                </a:effectLst>
              </a:rPr>
              <a:t>We trust in Jesus Christ, Fully human, fully God.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Jesus proclaimed the reign of God: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preaching good news to the poor</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release to the captives,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teaching by word and deed and </a:t>
            </a:r>
          </a:p>
          <a:p>
            <a:r>
              <a:rPr lang="en-US" sz="3000" b="1" i="1" dirty="0">
                <a:effectLst>
                  <a:outerShdw blurRad="38100" dist="38100" dir="2700000" algn="tl">
                    <a:srgbClr val="000000">
                      <a:alpha val="43137"/>
                    </a:srgbClr>
                  </a:outerShdw>
                </a:effectLst>
              </a:rPr>
              <a:t>blessing the children, healing the sick and binding up the brokenhearted,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eating with outcasts, forgiving sinners,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calling all to repent and believe the gospel.</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7499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1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r>
              <a:rPr lang="en-US" sz="3600" i="1" dirty="0">
                <a:solidFill>
                  <a:srgbClr val="FFFF00"/>
                </a:solidFill>
                <a:effectLst/>
              </a:rPr>
              <a:t>Affirmation of Faith </a:t>
            </a:r>
            <a:r>
              <a:rPr lang="en-US" sz="2400" dirty="0">
                <a:effectLst/>
              </a:rPr>
              <a:t>– </a:t>
            </a:r>
          </a:p>
          <a:p>
            <a:r>
              <a:rPr lang="en-US" sz="2400" i="1" dirty="0">
                <a:effectLst/>
              </a:rPr>
              <a:t>PC(USA) – A Brief Statement of Faith (Sections 1 and 2) </a:t>
            </a:r>
            <a:br>
              <a:rPr lang="en-US" altLang="en-US" sz="24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9357EF0-C34E-441F-BBA3-4B33D2CCA327}"/>
              </a:ext>
            </a:extLst>
          </p:cNvPr>
          <p:cNvSpPr/>
          <p:nvPr/>
        </p:nvSpPr>
        <p:spPr>
          <a:xfrm>
            <a:off x="609600" y="1828800"/>
            <a:ext cx="8868032" cy="5078570"/>
          </a:xfrm>
          <a:prstGeom prst="rect">
            <a:avLst/>
          </a:prstGeom>
        </p:spPr>
        <p:txBody>
          <a:bodyPr wrap="square">
            <a:spAutoFit/>
          </a:bodyPr>
          <a:lstStyle/>
          <a:p>
            <a:pPr marL="0" marR="0">
              <a:lnSpc>
                <a:spcPct val="107000"/>
              </a:lnSpc>
              <a:spcBef>
                <a:spcPts val="0"/>
              </a:spcBef>
              <a:spcAft>
                <a:spcPts val="800"/>
              </a:spcAft>
            </a:pPr>
            <a:r>
              <a:rPr lang="en-US" sz="3000" b="1" i="1" dirty="0">
                <a:effectLst>
                  <a:outerShdw blurRad="38100" dist="38100" dir="2700000" algn="tl">
                    <a:srgbClr val="000000">
                      <a:alpha val="43137"/>
                    </a:srgbClr>
                  </a:outerShdw>
                </a:effectLst>
              </a:rPr>
              <a:t>Unjustly condemned for blasphemy and sedition,</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Jesus was crucified,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suffering the depths of human pain</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giving his life for the sins of the world.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God raised this Jesus from the dead,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vindicating his sinless life,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breaking the power of sin and evil,</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delivering us from death to life eternal.</a:t>
            </a:r>
          </a:p>
          <a:p>
            <a:pPr marL="0" marR="0">
              <a:lnSpc>
                <a:spcPct val="107000"/>
              </a:lnSpc>
              <a:spcBef>
                <a:spcPts val="0"/>
              </a:spcBef>
              <a:spcAft>
                <a:spcPts val="800"/>
              </a:spcAft>
            </a:pP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endParaRPr lang="en-US" sz="2800"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9572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286000"/>
            <a:ext cx="8382000" cy="4401205"/>
          </a:xfrm>
          <a:prstGeom prst="rect">
            <a:avLst/>
          </a:prstGeom>
        </p:spPr>
        <p:txBody>
          <a:bodyPr wrap="square">
            <a:spAutoFit/>
          </a:bodyPr>
          <a:lstStyle/>
          <a:p>
            <a:pPr marL="457200" lvl="0" indent="-457200">
              <a:buFont typeface="Arial" panose="020B0604020202020204" pitchFamily="34" charset="0"/>
              <a:buChar char="•"/>
            </a:pPr>
            <a:r>
              <a:rPr lang="en-US" sz="2800" dirty="0"/>
              <a:t>Special thanks to </a:t>
            </a:r>
            <a:r>
              <a:rPr lang="en-US" sz="2800" b="1" dirty="0">
                <a:solidFill>
                  <a:srgbClr val="FFFF00"/>
                </a:solidFill>
              </a:rPr>
              <a:t>David </a:t>
            </a:r>
            <a:r>
              <a:rPr lang="en-US" sz="2800" b="1" dirty="0" err="1">
                <a:solidFill>
                  <a:srgbClr val="FFFF00"/>
                </a:solidFill>
              </a:rPr>
              <a:t>Dwan</a:t>
            </a:r>
            <a:r>
              <a:rPr lang="en-US" sz="2800" dirty="0">
                <a:solidFill>
                  <a:srgbClr val="FFFF00"/>
                </a:solidFill>
              </a:rPr>
              <a:t> </a:t>
            </a:r>
            <a:r>
              <a:rPr lang="en-US" sz="2800" dirty="0"/>
              <a:t>for playing the piano for us today while our organist Brian Lam is away on vacation.  Brian will return on 9/16.  </a:t>
            </a:r>
          </a:p>
          <a:p>
            <a:r>
              <a:rPr lang="en-US" sz="2800" b="1" dirty="0"/>
              <a:t> </a:t>
            </a:r>
            <a:endParaRPr lang="en-US" sz="2800" dirty="0"/>
          </a:p>
          <a:p>
            <a:pPr marL="457200" lvl="0" indent="-457200">
              <a:buFont typeface="Arial" panose="020B0604020202020204" pitchFamily="34" charset="0"/>
              <a:buChar char="•"/>
            </a:pPr>
            <a:r>
              <a:rPr lang="en-US" sz="2800" dirty="0"/>
              <a:t>Our </a:t>
            </a:r>
            <a:r>
              <a:rPr lang="en-US" sz="2800" b="1" dirty="0">
                <a:solidFill>
                  <a:srgbClr val="FFFF00"/>
                </a:solidFill>
              </a:rPr>
              <a:t>Wednesday Night Women’s Group</a:t>
            </a:r>
            <a:r>
              <a:rPr lang="en-US" sz="2800" dirty="0">
                <a:solidFill>
                  <a:srgbClr val="FFFF00"/>
                </a:solidFill>
              </a:rPr>
              <a:t> </a:t>
            </a:r>
            <a:r>
              <a:rPr lang="en-US" sz="2800" dirty="0"/>
              <a:t>and </a:t>
            </a:r>
            <a:r>
              <a:rPr lang="en-US" sz="2800" b="1" dirty="0">
                <a:solidFill>
                  <a:srgbClr val="FFFF00"/>
                </a:solidFill>
              </a:rPr>
              <a:t>Sunday afternoon Bible Study</a:t>
            </a:r>
            <a:r>
              <a:rPr lang="en-US" sz="2800" dirty="0"/>
              <a:t> are currently on summer break.  They will resume in September.</a:t>
            </a:r>
          </a:p>
          <a:p>
            <a:r>
              <a:rPr lang="en-US" sz="2800" b="1" dirty="0"/>
              <a:t> </a:t>
            </a:r>
            <a:endParaRPr lang="en-US" sz="2800" dirty="0"/>
          </a:p>
          <a:p>
            <a:pPr marL="457200" lvl="0" indent="-457200">
              <a:buFont typeface="Arial" panose="020B0604020202020204" pitchFamily="34" charset="0"/>
              <a:buChar char="•"/>
            </a:pPr>
            <a:r>
              <a:rPr lang="en-US" sz="2800" dirty="0"/>
              <a:t>The next </a:t>
            </a:r>
            <a:r>
              <a:rPr lang="en-US" sz="2800" b="1" dirty="0">
                <a:solidFill>
                  <a:srgbClr val="FFFF00"/>
                </a:solidFill>
              </a:rPr>
              <a:t>Session Meeting</a:t>
            </a:r>
            <a:r>
              <a:rPr lang="en-US" sz="2800" dirty="0">
                <a:solidFill>
                  <a:srgbClr val="FFFF00"/>
                </a:solidFill>
              </a:rPr>
              <a:t> </a:t>
            </a:r>
            <a:r>
              <a:rPr lang="en-US" sz="2800" dirty="0"/>
              <a:t>will be Monday, 9/10 at 7pm.</a:t>
            </a:r>
            <a:endParaRPr lang="en-US" sz="2600" dirty="0"/>
          </a:p>
        </p:txBody>
      </p:sp>
    </p:spTree>
    <p:extLst>
      <p:ext uri="{BB962C8B-B14F-4D97-AF65-F5344CB8AC3E}">
        <p14:creationId xmlns:p14="http://schemas.microsoft.com/office/powerpoint/2010/main" val="345446110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95300" y="2286000"/>
            <a:ext cx="7886700" cy="4401205"/>
          </a:xfrm>
          <a:prstGeom prst="rect">
            <a:avLst/>
          </a:prstGeom>
        </p:spPr>
        <p:txBody>
          <a:bodyPr wrap="square">
            <a:spAutoFit/>
          </a:bodyPr>
          <a:lstStyle/>
          <a:p>
            <a:pPr marL="457200" indent="-457200">
              <a:buFont typeface="Arial" panose="020B0604020202020204" pitchFamily="34" charset="0"/>
              <a:buChar char="•"/>
            </a:pPr>
            <a:r>
              <a:rPr lang="en-US" sz="2800" dirty="0"/>
              <a:t>Our neighboring church – </a:t>
            </a:r>
            <a:r>
              <a:rPr lang="en-US" sz="2800" b="1" i="1" dirty="0">
                <a:solidFill>
                  <a:srgbClr val="FFFF00"/>
                </a:solidFill>
              </a:rPr>
              <a:t>King’s Chapel</a:t>
            </a:r>
            <a:r>
              <a:rPr lang="en-US" sz="2800" dirty="0">
                <a:solidFill>
                  <a:srgbClr val="FFFF00"/>
                </a:solidFill>
              </a:rPr>
              <a:t> </a:t>
            </a:r>
            <a:r>
              <a:rPr lang="en-US" sz="2800" dirty="0"/>
              <a:t>will be hosting a special one-day event for the women of the church on how to study, pray and practice God’s Word more effectively on </a:t>
            </a:r>
            <a:r>
              <a:rPr lang="en-US" sz="2800" b="1" i="1" dirty="0">
                <a:solidFill>
                  <a:srgbClr val="FFFF00"/>
                </a:solidFill>
              </a:rPr>
              <a:t>Saturday, September 29</a:t>
            </a:r>
            <a:r>
              <a:rPr lang="en-US" sz="2800" b="1" i="1" baseline="30000" dirty="0">
                <a:solidFill>
                  <a:srgbClr val="FFFF00"/>
                </a:solidFill>
              </a:rPr>
              <a:t>th</a:t>
            </a:r>
            <a:r>
              <a:rPr lang="en-US" sz="2800" b="1" i="1" dirty="0">
                <a:solidFill>
                  <a:srgbClr val="FFFF00"/>
                </a:solidFill>
              </a:rPr>
              <a:t> (10am-3pm).  </a:t>
            </a:r>
            <a:r>
              <a:rPr lang="en-US" sz="2800" dirty="0"/>
              <a:t>This is also a great opportunity to connect and to fellowship with other Christian women in this area.  The cost of registration and lunch is $15.  For more information, please pick up on of the flyers on the back table.  </a:t>
            </a:r>
          </a:p>
        </p:txBody>
      </p:sp>
    </p:spTree>
    <p:extLst>
      <p:ext uri="{BB962C8B-B14F-4D97-AF65-F5344CB8AC3E}">
        <p14:creationId xmlns:p14="http://schemas.microsoft.com/office/powerpoint/2010/main" val="164185149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45C48-94D2-4FA1-B379-EB60BF7A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3657600"/>
            <a:ext cx="9677399" cy="121920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14 “For the Beauty of the Earth”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the beauty of the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glory of the skies,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love which from our birth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over and around us lies:</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of all, to thee we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our hymn of grateful praise.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831284" y="479854"/>
            <a:ext cx="9227116" cy="1066800"/>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39 “Great Is Thy Faithfulness”</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5142" y="1546654"/>
            <a:ext cx="9594284" cy="5170646"/>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Great is thy faithfulness, </a:t>
            </a:r>
          </a:p>
          <a:p>
            <a:pPr algn="ctr"/>
            <a:r>
              <a:rPr lang="en-US" sz="3000" b="1" i="1" dirty="0">
                <a:effectLst>
                  <a:outerShdw blurRad="38100" dist="38100" dir="2700000" algn="tl">
                    <a:srgbClr val="000000">
                      <a:alpha val="43137"/>
                    </a:srgbClr>
                  </a:outerShdw>
                </a:effectLst>
              </a:rPr>
              <a:t>O God my Father;</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there is no shadow of turning with thee.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Thou </a:t>
            </a:r>
            <a:r>
              <a:rPr lang="en-US" sz="3000" b="1" i="1" dirty="0" err="1">
                <a:effectLst>
                  <a:outerShdw blurRad="38100" dist="38100" dir="2700000" algn="tl">
                    <a:srgbClr val="000000">
                      <a:alpha val="43137"/>
                    </a:srgbClr>
                  </a:outerShdw>
                </a:effectLst>
              </a:rPr>
              <a:t>changest</a:t>
            </a:r>
            <a:r>
              <a:rPr lang="en-US" sz="3000" b="1" i="1" dirty="0">
                <a:effectLst>
                  <a:outerShdw blurRad="38100" dist="38100" dir="2700000" algn="tl">
                    <a:srgbClr val="000000">
                      <a:alpha val="43137"/>
                    </a:srgbClr>
                  </a:outerShdw>
                </a:effectLst>
              </a:rPr>
              <a:t> not; thy compassions they fail not.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As thou hast been thou forever wilt be.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p>
        </p:txBody>
      </p:sp>
    </p:spTree>
    <p:extLst>
      <p:ext uri="{BB962C8B-B14F-4D97-AF65-F5344CB8AC3E}">
        <p14:creationId xmlns:p14="http://schemas.microsoft.com/office/powerpoint/2010/main" val="64355175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609600" y="848870"/>
            <a:ext cx="9227116" cy="1066800"/>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39 “Great Is Thy Faithfulness”</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48942" y="1952740"/>
            <a:ext cx="9227116" cy="4708981"/>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Summer and winter, and springtime and harvest,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sun, moon, and stars in their courses above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join with all nature in manifold witness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to thy great faithfulness, mercy, and love.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p>
        </p:txBody>
      </p:sp>
    </p:spTree>
    <p:extLst>
      <p:ext uri="{BB962C8B-B14F-4D97-AF65-F5344CB8AC3E}">
        <p14:creationId xmlns:p14="http://schemas.microsoft.com/office/powerpoint/2010/main" val="204832736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533400" y="838200"/>
            <a:ext cx="9227116" cy="1066800"/>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FF00"/>
                </a:solidFill>
                <a:effectLst>
                  <a:outerShdw blurRad="38100" dist="38100" dir="2700000" algn="tl">
                    <a:srgbClr val="000000">
                      <a:alpha val="43137"/>
                    </a:srgbClr>
                  </a:outerShdw>
                </a:effectLst>
              </a:rPr>
              <a:t># 39 “Great Is Thy Faithfulness”</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01342" y="1981200"/>
            <a:ext cx="9746684" cy="4708981"/>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Pardon for sin and a peace that </a:t>
            </a:r>
            <a:r>
              <a:rPr lang="en-US" sz="3000" b="1" i="1" dirty="0" err="1">
                <a:effectLst>
                  <a:outerShdw blurRad="38100" dist="38100" dir="2700000" algn="tl">
                    <a:srgbClr val="000000">
                      <a:alpha val="43137"/>
                    </a:srgbClr>
                  </a:outerShdw>
                </a:effectLst>
              </a:rPr>
              <a:t>endureth</a:t>
            </a:r>
            <a:r>
              <a:rPr lang="en-US" sz="3000" b="1" i="1" dirty="0">
                <a:effectLst>
                  <a:outerShdw blurRad="38100" dist="38100" dir="2700000" algn="tl">
                    <a:srgbClr val="000000">
                      <a:alpha val="43137"/>
                    </a:srgbClr>
                  </a:outerShdw>
                </a:effectLst>
              </a:rPr>
              <a: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thine own dear presence to cheer and to guide,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strength for today and bright hope for tomorrow:</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blessings all mine, with ten thousand beside!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p>
        </p:txBody>
      </p:sp>
    </p:spTree>
    <p:extLst>
      <p:ext uri="{BB962C8B-B14F-4D97-AF65-F5344CB8AC3E}">
        <p14:creationId xmlns:p14="http://schemas.microsoft.com/office/powerpoint/2010/main" val="53859743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369541" y="762794"/>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859870" y="2133600"/>
            <a:ext cx="803386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546 “Lord, Dismiss Us with Your Blessing” (Stanza 2)</a:t>
            </a:r>
          </a:p>
          <a:p>
            <a:pPr algn="ctr"/>
            <a:r>
              <a:rPr lang="en-US" b="1" i="1" dirty="0">
                <a:effectLst/>
              </a:rPr>
              <a:t>Thanks we give and adoration </a:t>
            </a:r>
          </a:p>
          <a:p>
            <a:pPr algn="ctr"/>
            <a:r>
              <a:rPr lang="en-US" b="1" i="1" dirty="0">
                <a:effectLst/>
              </a:rPr>
              <a:t>for your gospel's joyful sound;</a:t>
            </a:r>
            <a:br>
              <a:rPr lang="en-US" b="1" i="1" dirty="0">
                <a:effectLst/>
              </a:rPr>
            </a:br>
            <a:r>
              <a:rPr lang="en-US" b="1" i="1" dirty="0">
                <a:effectLst/>
              </a:rPr>
              <a:t>may the fruits of your salvation </a:t>
            </a:r>
          </a:p>
          <a:p>
            <a:pPr algn="ctr"/>
            <a:r>
              <a:rPr lang="en-US" b="1" i="1" dirty="0">
                <a:effectLst/>
              </a:rPr>
              <a:t>in our hearts and lives abound.</a:t>
            </a:r>
            <a:br>
              <a:rPr lang="en-US" b="1" i="1" dirty="0">
                <a:effectLst/>
              </a:rPr>
            </a:br>
            <a:r>
              <a:rPr lang="en-US" b="1" i="1" dirty="0">
                <a:effectLst/>
              </a:rPr>
              <a:t>Ever faithful, ever faithful </a:t>
            </a:r>
          </a:p>
          <a:p>
            <a:pPr algn="ctr"/>
            <a:r>
              <a:rPr lang="en-US" b="1" i="1" dirty="0">
                <a:effectLst/>
              </a:rPr>
              <a:t>to your truth may we be found.</a:t>
            </a:r>
            <a:endParaRPr lang="en-US" dirty="0">
              <a:effectLst/>
            </a:endParaRPr>
          </a:p>
          <a:p>
            <a:pPr algn="ctr"/>
            <a:endParaRPr lang="en-US" dirty="0">
              <a:solidFill>
                <a:srgbClr val="FFFF00"/>
              </a:solidFill>
              <a:effectLst/>
            </a:endParaRPr>
          </a:p>
          <a:p>
            <a:pPr algn="ctr"/>
            <a:r>
              <a:rPr lang="en-US" b="1"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A86A3-8B5C-4126-9C07-0812C58CF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011" y="-76200"/>
            <a:ext cx="14285045" cy="6934199"/>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August 26th,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21th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559" y="4648200"/>
            <a:ext cx="1849341" cy="1852782"/>
          </a:xfrm>
          <a:prstGeom prst="rect">
            <a:avLst/>
          </a:prstGeom>
        </p:spPr>
      </p:pic>
    </p:spTree>
    <p:extLst>
      <p:ext uri="{BB962C8B-B14F-4D97-AF65-F5344CB8AC3E}">
        <p14:creationId xmlns:p14="http://schemas.microsoft.com/office/powerpoint/2010/main" val="390116415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45C48-94D2-4FA1-B379-EB60BF7A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3657600"/>
            <a:ext cx="9677399" cy="121920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14 “For the Beauty of the Earth”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the wonder of each hour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the day and of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hill and vale, and tree and flower,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sun and moon, and stars of light:</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of all, to thee we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our hymn of grateful praise.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1011591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45C48-94D2-4FA1-B379-EB60BF7A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3657600"/>
            <a:ext cx="9677399" cy="121920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14 “For the Beauty of the Earth”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the joy of ear and eye,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heart and mind’s delight,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mystic harmony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linking sense to sound and sight: </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of all, to thee we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our hymn of grateful praise.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2675287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45C48-94D2-4FA1-B379-EB60BF7A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3657600"/>
            <a:ext cx="9677399" cy="121920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14 “For the Beauty of the Earth”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the joy of human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brother, sister, parent, child,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friends on earth, and friends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all gentle thoughts and mild: </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of all, to thee we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our hymn of grateful praise.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3013815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45C48-94D2-4FA1-B379-EB60BF7A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4" y="-3657600"/>
            <a:ext cx="9677399" cy="12192000"/>
          </a:xfrm>
          <a:prstGeom prst="rect">
            <a:avLst/>
          </a:prstGeom>
        </p:spPr>
      </p:pic>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14 “For the Beauty of the Earth”</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thyself, best gift divine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the world so freely 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that great, great love of thine,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peace on earth and joy in heaven:</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of all, to thee we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our hymn of grateful praise.</a:t>
            </a:r>
            <a:endParaRPr lang="en-US" sz="36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5080693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000" b="0" i="1" dirty="0"/>
              <a:t>(Psalm 34:18)</a:t>
            </a:r>
            <a:br>
              <a:rPr lang="en-US" altLang="en-US" sz="3200" b="0" i="1" dirty="0"/>
            </a:br>
            <a:r>
              <a:rPr lang="en-US" sz="2000" i="1" dirty="0">
                <a:effectLst>
                  <a:outerShdw blurRad="38100" dist="38100" dir="2700000" algn="tl">
                    <a:srgbClr val="000000">
                      <a:alpha val="43137"/>
                    </a:srgbClr>
                  </a:outerShdw>
                </a:effectLst>
                <a:latin typeface="+mn-lt"/>
              </a:rPr>
              <a:t>The Psalmist reminds us that God is near to the brokenhearted, let us consider how we have lived, confessing our sins and trusting in God’s mercy to save.  In humility and faith, let us come before God and confess our sins in the witness of our neighbors. </a:t>
            </a:r>
            <a:br>
              <a:rPr lang="en-US" sz="2000" i="1" dirty="0">
                <a:effectLst/>
                <a:latin typeface="+mn-lt"/>
              </a:rPr>
            </a:br>
            <a:br>
              <a:rPr lang="en-US" sz="2800" dirty="0">
                <a:effectLst>
                  <a:outerShdw blurRad="38100" dist="38100" dir="2700000" algn="tl">
                    <a:srgbClr val="000000">
                      <a:alpha val="43137"/>
                    </a:srgbClr>
                  </a:outerShdw>
                </a:effectLst>
                <a:latin typeface="+mn-lt"/>
              </a:rPr>
            </a:br>
            <a:endParaRPr lang="en-US" altLang="en-US" sz="2800" b="0" i="1" dirty="0">
              <a:solidFill>
                <a:schemeClr val="tx1"/>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23089" y="84138"/>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47803" y="1295400"/>
            <a:ext cx="6683679" cy="6109365"/>
          </a:xfrm>
          <a:prstGeom prst="rect">
            <a:avLst/>
          </a:prstGeom>
        </p:spPr>
        <p:txBody>
          <a:bodyPr wrap="square">
            <a:spAutoFit/>
          </a:bodyPr>
          <a:lstStyle/>
          <a:p>
            <a:r>
              <a:rPr lang="en-US" sz="2800" b="1" i="1" dirty="0">
                <a:solidFill>
                  <a:srgbClr val="FF0000"/>
                </a:solidFill>
                <a:effectLst>
                  <a:outerShdw blurRad="38100" dist="38100" dir="2700000" algn="tl">
                    <a:srgbClr val="000000">
                      <a:alpha val="43137"/>
                    </a:srgbClr>
                  </a:outerShdw>
                </a:effectLst>
              </a:rPr>
              <a:t>God of our redemption, we confess that we have not been faithful servants.  We have not served you with sincere hearts nor trusted in your salvation.  We have forsaken you, the living God, and have chosen to follow the lifeless idols of worldly power and wealth.  Forgive us our sin, O God.  Lead us to heartfelt repentance that we may honor your with our lips and serve you with our lives; through our Savior, Jesus Christ, Amen.</a:t>
            </a:r>
          </a:p>
          <a:p>
            <a:endParaRPr lang="en-US" sz="2400" dirty="0">
              <a:solidFill>
                <a:srgbClr val="FF0000"/>
              </a:solidFill>
            </a:endParaRPr>
          </a:p>
          <a:p>
            <a:endParaRPr lang="en-US" sz="3100" b="1" dirty="0">
              <a:solidFill>
                <a:srgbClr val="FF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41407</TotalTime>
  <Words>775</Words>
  <Application>Microsoft Office PowerPoint</Application>
  <PresentationFormat>On-screen Show (4:3)</PresentationFormat>
  <Paragraphs>180</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Helvetica</vt:lpstr>
      <vt:lpstr>Times New Roman</vt:lpstr>
      <vt:lpstr>Wingdings</vt:lpstr>
      <vt:lpstr>Glass Layers</vt:lpstr>
      <vt:lpstr>Homecrest Presbyterian Church Worship of the Lord’s Day  August 26th, 2018 21st Sunday in Ordinary Time</vt:lpstr>
      <vt:lpstr>Gathering Around the WORD Call to Worship (Based on Psalm 34:1 and 3)</vt:lpstr>
      <vt:lpstr>Gathering Around the WORD Gathering Hymn   # 14 “For the Beauty of the Earth”</vt:lpstr>
      <vt:lpstr>Gathering Around the WORD Gathering Hymn   # 14 “For the Beauty of the Earth”</vt:lpstr>
      <vt:lpstr>Gathering Around the WORD Gathering Hymn   # 14 “For the Beauty of the Earth”</vt:lpstr>
      <vt:lpstr>Gathering Around the WORD Gathering Hymn   # 14 “For the Beauty of the Earth”</vt:lpstr>
      <vt:lpstr>Gathering Around the WORD Gathering Hymn   # 14 “For the Beauty of the Earth”</vt:lpstr>
      <vt:lpstr>Gathering Around the WORD Call to Confession (Psalm 34:18) The Psalmist reminds us that God is near to the brokenhearted, let us consider how we have lived, confessing our sins and trusting in God’s mercy to save.  In humility and faith, let us come before God and confess our sins in the witness of our neighbors.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Responsive Reading (Psalm 84)</vt:lpstr>
      <vt:lpstr>Proclaiming the WORD  Responsive Reading (Psalm 84)</vt:lpstr>
      <vt:lpstr>Proclaiming the WORD  Responsive Reading (Psalm 84)</vt:lpstr>
      <vt:lpstr>Proclaiming the WORD  Responsive Reading  (Ephesians 6:10-20)</vt:lpstr>
      <vt:lpstr>Proclaiming the WORD  Responsive Reading  (Ephesians 6:10-20)</vt:lpstr>
      <vt:lpstr>Proclaiming the WORD  Responsive Reading  (Ephesians 6:10-20)</vt:lpstr>
      <vt:lpstr>PowerPoint Presentation</vt:lpstr>
      <vt:lpstr>Responding Hymn # 630 “Fairest Lord Jesus” </vt:lpstr>
      <vt:lpstr>Responding Hymn # 630 “Fairest Lord Jesus” </vt:lpstr>
      <vt:lpstr>Responding Hymn # 630 “Fairest Lord Jesus” </vt:lpstr>
      <vt:lpstr>Responding Hymn # 630 “Fairest Lord 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39 “Great Is Thy Faithfulness”</vt:lpstr>
      <vt:lpstr>Sending Hymn # 39 “Great Is Thy Faithfulness”</vt:lpstr>
      <vt:lpstr>Sending Hymn # 39 “Great Is Thy Faithfulness”</vt:lpstr>
      <vt:lpstr>Bearing and Following  the WORD into the World The Charge and Benediction </vt:lpstr>
      <vt:lpstr>Bearing and Following  the WORD into the World Benediction Response </vt:lpstr>
      <vt:lpstr>Homecrest Presbyterian Church Worship of the Lord’s Day  August 26th, 2018 21th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1135</cp:revision>
  <cp:lastPrinted>2016-01-30T20:52:10Z</cp:lastPrinted>
  <dcterms:created xsi:type="dcterms:W3CDTF">1601-01-01T00:00:00Z</dcterms:created>
  <dcterms:modified xsi:type="dcterms:W3CDTF">2018-08-21T18:55:57Z</dcterms:modified>
</cp:coreProperties>
</file>