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2.jpg" ContentType="image/pn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8"/>
  </p:notesMasterIdLst>
  <p:handoutMasterIdLst>
    <p:handoutMasterId r:id="rId39"/>
  </p:handoutMasterIdLst>
  <p:sldIdLst>
    <p:sldId id="1097" r:id="rId2"/>
    <p:sldId id="1588" r:id="rId3"/>
    <p:sldId id="1299" r:id="rId4"/>
    <p:sldId id="1847" r:id="rId5"/>
    <p:sldId id="1849" r:id="rId6"/>
    <p:sldId id="1848" r:id="rId7"/>
    <p:sldId id="805" r:id="rId8"/>
    <p:sldId id="1039" r:id="rId9"/>
    <p:sldId id="1781" r:id="rId10"/>
    <p:sldId id="696" r:id="rId11"/>
    <p:sldId id="806" r:id="rId12"/>
    <p:sldId id="1059" r:id="rId13"/>
    <p:sldId id="1800" r:id="rId14"/>
    <p:sldId id="1850" r:id="rId15"/>
    <p:sldId id="1851" r:id="rId16"/>
    <p:sldId id="1853" r:id="rId17"/>
    <p:sldId id="1852" r:id="rId18"/>
    <p:sldId id="1773" r:id="rId19"/>
    <p:sldId id="905" r:id="rId20"/>
    <p:sldId id="1854" r:id="rId21"/>
    <p:sldId id="1855" r:id="rId22"/>
    <p:sldId id="1846" r:id="rId23"/>
    <p:sldId id="1856" r:id="rId24"/>
    <p:sldId id="1857" r:id="rId25"/>
    <p:sldId id="1752" r:id="rId26"/>
    <p:sldId id="1858" r:id="rId27"/>
    <p:sldId id="975" r:id="rId28"/>
    <p:sldId id="818" r:id="rId29"/>
    <p:sldId id="819" r:id="rId30"/>
    <p:sldId id="1839" r:id="rId31"/>
    <p:sldId id="1859" r:id="rId32"/>
    <p:sldId id="1862" r:id="rId33"/>
    <p:sldId id="1861" r:id="rId34"/>
    <p:sldId id="284" r:id="rId35"/>
    <p:sldId id="1067" r:id="rId36"/>
    <p:sldId id="1863" r:id="rId37"/>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0664BA"/>
    <a:srgbClr val="FF0000"/>
    <a:srgbClr val="FF3399"/>
    <a:srgbClr val="CC0099"/>
    <a:srgbClr val="800000"/>
    <a:srgbClr val="00FFFF"/>
    <a:srgbClr val="009900"/>
    <a:srgbClr val="4A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9002" autoAdjust="0"/>
  </p:normalViewPr>
  <p:slideViewPr>
    <p:cSldViewPr>
      <p:cViewPr varScale="1">
        <p:scale>
          <a:sx n="75" d="100"/>
          <a:sy n="75" d="100"/>
        </p:scale>
        <p:origin x="1254" y="8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36</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39419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2A86A3-8B5C-4126-9C07-0812C58CF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011" y="-76200"/>
            <a:ext cx="14285045" cy="6934199"/>
          </a:xfrm>
          <a:prstGeom prst="rect">
            <a:avLst/>
          </a:prstGeom>
        </p:spPr>
      </p:pic>
      <p:sp>
        <p:nvSpPr>
          <p:cNvPr id="4098" name="Rectangle 2"/>
          <p:cNvSpPr>
            <a:spLocks noGrp="1" noChangeArrowheads="1"/>
          </p:cNvSpPr>
          <p:nvPr>
            <p:ph type="ctrTitle"/>
          </p:nvPr>
        </p:nvSpPr>
        <p:spPr>
          <a:xfrm>
            <a:off x="381000" y="1066800"/>
            <a:ext cx="7696200" cy="679511"/>
          </a:xfrm>
          <a:noFill/>
        </p:spPr>
        <p:txBody>
          <a:bodyPr/>
          <a:lstStyle/>
          <a:p>
            <a:pPr algn="r"/>
            <a:r>
              <a:rPr lang="en-US" altLang="en-US" sz="3600" i="1" dirty="0" err="1">
                <a:solidFill>
                  <a:srgbClr val="FF0000"/>
                </a:solidFill>
                <a:latin typeface="+mn-lt"/>
              </a:rPr>
              <a:t>Homecrest</a:t>
            </a:r>
            <a:r>
              <a:rPr lang="en-US" altLang="en-US" sz="3600" i="1"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400" i="1" dirty="0">
                <a:solidFill>
                  <a:srgbClr val="FFFF00"/>
                </a:solidFill>
                <a:latin typeface="Arial" charset="0"/>
              </a:rPr>
            </a:br>
            <a:br>
              <a:rPr lang="en-US" altLang="en-US" sz="3400" i="1" dirty="0">
                <a:solidFill>
                  <a:srgbClr val="FFFF00"/>
                </a:solidFill>
                <a:latin typeface="Arial" charset="0"/>
              </a:rPr>
            </a:br>
            <a:r>
              <a:rPr lang="en-US" altLang="en-US" sz="3200" i="1" dirty="0">
                <a:latin typeface="Arial" charset="0"/>
              </a:rPr>
              <a:t>August 19th, 2018</a:t>
            </a:r>
            <a:br>
              <a:rPr lang="en-US" altLang="en-US" sz="3200" i="1" dirty="0">
                <a:latin typeface="Arial" charset="0"/>
              </a:rPr>
            </a:br>
            <a:r>
              <a:rPr lang="en-US" altLang="en-US" sz="3200" i="1" dirty="0">
                <a:solidFill>
                  <a:schemeClr val="tx1"/>
                </a:solidFill>
                <a:effectLst>
                  <a:outerShdw blurRad="38100" dist="38100" dir="2700000" algn="tl">
                    <a:srgbClr val="000000">
                      <a:alpha val="43137"/>
                    </a:srgbClr>
                  </a:outerShdw>
                </a:effectLst>
                <a:latin typeface="Arial" charset="0"/>
              </a:rPr>
              <a:t>20th Sunday in Ordinary Time</a:t>
            </a:r>
            <a:endParaRPr lang="en-US" altLang="en-US" sz="3200" i="1" dirty="0">
              <a:solidFill>
                <a:srgbClr val="000000"/>
              </a:solidFill>
              <a:effectLst/>
              <a:latin typeface="Arial" charset="0"/>
            </a:endParaRPr>
          </a:p>
        </p:txBody>
      </p:sp>
      <p:pic>
        <p:nvPicPr>
          <p:cNvPr id="4" name="Picture 3">
            <a:extLst>
              <a:ext uri="{FF2B5EF4-FFF2-40B4-BE49-F238E27FC236}">
                <a16:creationId xmlns:a16="http://schemas.microsoft.com/office/drawing/2014/main" id="{0BD5167A-BC67-4DBB-913B-52EC4AAD67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0559" y="4648200"/>
            <a:ext cx="1849341" cy="1852782"/>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11D0CC-DB13-4061-98A5-CDA79B90C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9536853" cy="5029200"/>
          </a:xfrm>
          <a:prstGeom prst="rect">
            <a:avLst/>
          </a:prstGeom>
        </p:spPr>
      </p:pic>
      <p:sp>
        <p:nvSpPr>
          <p:cNvPr id="755714" name="Rectangle 2"/>
          <p:cNvSpPr>
            <a:spLocks noGrp="1" noChangeArrowheads="1"/>
          </p:cNvSpPr>
          <p:nvPr>
            <p:ph type="ctrTitle"/>
          </p:nvPr>
        </p:nvSpPr>
        <p:spPr>
          <a:xfrm>
            <a:off x="381000" y="900113"/>
            <a:ext cx="77724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450BA5-9B6F-4FDE-BD8E-716B4333E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674" name="Rectangle 2"/>
          <p:cNvSpPr>
            <a:spLocks noGrp="1" noChangeArrowheads="1"/>
          </p:cNvSpPr>
          <p:nvPr>
            <p:ph type="ctrTitle"/>
          </p:nvPr>
        </p:nvSpPr>
        <p:spPr>
          <a:xfrm>
            <a:off x="2209800" y="1295400"/>
            <a:ext cx="5867400" cy="1431925"/>
          </a:xfrm>
        </p:spPr>
        <p:txBody>
          <a:bodyPr/>
          <a:lstStyle/>
          <a:p>
            <a:pPr algn="r"/>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rgbClr val="FF0000"/>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rgbClr val="FF0000"/>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rgbClr val="FF0000"/>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626034" y="0"/>
            <a:ext cx="622256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(1 Kings 3:3-14)</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695649" y="1219200"/>
            <a:ext cx="8083334" cy="3970318"/>
          </a:xfrm>
          <a:prstGeom prst="rect">
            <a:avLst/>
          </a:prstGeom>
        </p:spPr>
        <p:txBody>
          <a:bodyPr wrap="square">
            <a:spAutoFit/>
          </a:bodyPr>
          <a:lstStyle/>
          <a:p>
            <a:r>
              <a:rPr lang="en-US" i="1" dirty="0"/>
              <a:t>	</a:t>
            </a:r>
            <a:r>
              <a:rPr lang="en-US" sz="2800" i="1" dirty="0"/>
              <a:t>Solomon loved the LORD, walking in the statutes of his father David; only, he sacrificed and offered incense at the high places. </a:t>
            </a:r>
            <a:endParaRPr lang="en-US" sz="2800" dirty="0"/>
          </a:p>
          <a:p>
            <a:r>
              <a:rPr lang="en-US" sz="2800" i="1" baseline="30000" dirty="0"/>
              <a:t>	4</a:t>
            </a:r>
            <a:r>
              <a:rPr lang="en-US" sz="2800" i="1" dirty="0"/>
              <a:t>The king went to Gibeon to sacrifice there, for that was the principal high place; Solomon used to offer a thousand burnt offerings on that altar. </a:t>
            </a:r>
            <a:r>
              <a:rPr lang="en-US" sz="2800" i="1" baseline="30000" dirty="0"/>
              <a:t>5</a:t>
            </a:r>
            <a:r>
              <a:rPr lang="en-US" sz="2800" i="1" dirty="0"/>
              <a:t>At Gibeon the LORD appeared to Solomon in a dream by night; and God said, "Ask what I should give you."</a:t>
            </a:r>
            <a:endParaRPr 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986172"/>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626034" y="0"/>
            <a:ext cx="622256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(1 Kings 3:3-14)</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695649" y="1219200"/>
            <a:ext cx="8083334" cy="5693866"/>
          </a:xfrm>
          <a:prstGeom prst="rect">
            <a:avLst/>
          </a:prstGeom>
        </p:spPr>
        <p:txBody>
          <a:bodyPr wrap="square">
            <a:spAutoFit/>
          </a:bodyPr>
          <a:lstStyle/>
          <a:p>
            <a:r>
              <a:rPr lang="en-US" sz="2800" i="1" baseline="30000" dirty="0"/>
              <a:t>6</a:t>
            </a:r>
            <a:r>
              <a:rPr lang="en-US" sz="2800" i="1" dirty="0"/>
              <a:t>And Solomon said, "You have shown great and steadfast love to your servant my father David, because he walked before you in faithfulness, in righteousness, and in uprightness of heart toward you; and you have kept for him this great and steadfast love, and have given him a son to sit on his throne today. </a:t>
            </a:r>
            <a:r>
              <a:rPr lang="en-US" sz="2800" i="1" baseline="30000" dirty="0"/>
              <a:t>7</a:t>
            </a:r>
            <a:r>
              <a:rPr lang="en-US" sz="2800" i="1" dirty="0"/>
              <a:t>And now, O LORD my God, you have made your servant king in place of my father David, although I am only a little child; I do not know how to go out or come in. </a:t>
            </a:r>
            <a:r>
              <a:rPr lang="en-US" sz="2800" i="1" baseline="30000" dirty="0"/>
              <a:t>8</a:t>
            </a:r>
            <a:r>
              <a:rPr lang="en-US" sz="2800" i="1" dirty="0"/>
              <a:t>And your servant is in the midst of the people whom you have chosen, a great people, so numerous they cannot be numbered or counted. </a:t>
            </a:r>
            <a:endParaRPr 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282647"/>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626034" y="0"/>
            <a:ext cx="622256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(1 Kings 3:3-14)</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72081" y="1209178"/>
            <a:ext cx="8372151" cy="5262979"/>
          </a:xfrm>
          <a:prstGeom prst="rect">
            <a:avLst/>
          </a:prstGeom>
        </p:spPr>
        <p:txBody>
          <a:bodyPr wrap="square">
            <a:spAutoFit/>
          </a:bodyPr>
          <a:lstStyle/>
          <a:p>
            <a:r>
              <a:rPr lang="en-US" sz="2800" i="1" baseline="30000" dirty="0"/>
              <a:t>9</a:t>
            </a:r>
            <a:r>
              <a:rPr lang="en-US" sz="2800" i="1" dirty="0"/>
              <a:t>Give your servant therefore an understanding mind to govern your people, able to discern between good and evil; for who can govern this your great people?" </a:t>
            </a:r>
            <a:r>
              <a:rPr lang="en-US" sz="2800" i="1" baseline="30000" dirty="0"/>
              <a:t>10</a:t>
            </a:r>
            <a:r>
              <a:rPr lang="en-US" sz="2800" i="1" dirty="0"/>
              <a:t>It pleased the Lord that Solomon had asked this. </a:t>
            </a:r>
            <a:r>
              <a:rPr lang="en-US" sz="2800" i="1" baseline="30000" dirty="0"/>
              <a:t>11</a:t>
            </a:r>
            <a:r>
              <a:rPr lang="en-US" sz="2800" i="1" dirty="0"/>
              <a:t>God said to him, "Because you have asked this, and have not asked for yourself long life or riches, or for the life of your enemies, but have asked for yourself understanding to discern what is right, </a:t>
            </a:r>
            <a:r>
              <a:rPr lang="en-US" sz="2800" i="1" baseline="30000" dirty="0"/>
              <a:t>12</a:t>
            </a:r>
            <a:r>
              <a:rPr lang="en-US" sz="2800" i="1" dirty="0"/>
              <a:t>I now do according to your word. Indeed I give you a wise and discerning mind; no one like you has been before you and no one like you shall arise after you. </a:t>
            </a:r>
            <a:endParaRPr 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1342736"/>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562884" y="1123640"/>
            <a:ext cx="622256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(1 Kings 3:3-14)</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1021492" y="2230395"/>
            <a:ext cx="7305351" cy="3139321"/>
          </a:xfrm>
          <a:prstGeom prst="rect">
            <a:avLst/>
          </a:prstGeom>
        </p:spPr>
        <p:txBody>
          <a:bodyPr wrap="square">
            <a:spAutoFit/>
          </a:bodyPr>
          <a:lstStyle/>
          <a:p>
            <a:r>
              <a:rPr lang="en-US" sz="2800" i="1" baseline="30000" dirty="0"/>
              <a:t>	13</a:t>
            </a:r>
            <a:r>
              <a:rPr lang="en-US" sz="2800" i="1" dirty="0"/>
              <a:t>I give you also what you have not asked, both riches and honor all your life; no other king shall compare with you. </a:t>
            </a:r>
            <a:r>
              <a:rPr lang="en-US" sz="2800" i="1" baseline="30000" dirty="0"/>
              <a:t>14</a:t>
            </a:r>
            <a:r>
              <a:rPr lang="en-US" sz="2800" i="1" dirty="0"/>
              <a:t>If you will walk in my ways, keeping my statutes and my commandments, as your father David walked, then I will lengthen your life." </a:t>
            </a:r>
            <a:endParaRPr lang="en-US" sz="2800" dirty="0"/>
          </a:p>
          <a:p>
            <a:endParaRPr 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996337"/>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235676" y="625475"/>
            <a:ext cx="6755966"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(Ephesians 5:15-20)</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743465" y="1828800"/>
            <a:ext cx="8083334" cy="4832092"/>
          </a:xfrm>
          <a:prstGeom prst="rect">
            <a:avLst/>
          </a:prstGeom>
        </p:spPr>
        <p:txBody>
          <a:bodyPr wrap="square">
            <a:spAutoFit/>
          </a:bodyPr>
          <a:lstStyle/>
          <a:p>
            <a:r>
              <a:rPr lang="en-US" sz="2800" i="1" baseline="30000" dirty="0"/>
              <a:t>	15</a:t>
            </a:r>
            <a:r>
              <a:rPr lang="en-US" sz="2800" i="1" dirty="0"/>
              <a:t>Be careful then how you live, not as unwise people but as wise, </a:t>
            </a:r>
            <a:r>
              <a:rPr lang="en-US" sz="2800" i="1" baseline="30000" dirty="0"/>
              <a:t>16</a:t>
            </a:r>
            <a:r>
              <a:rPr lang="en-US" sz="2800" i="1" dirty="0"/>
              <a:t>making the most of the time, because the days are evil. </a:t>
            </a:r>
            <a:r>
              <a:rPr lang="en-US" sz="2800" i="1" baseline="30000" dirty="0"/>
              <a:t>17</a:t>
            </a:r>
            <a:r>
              <a:rPr lang="en-US" sz="2800" i="1" dirty="0"/>
              <a:t>So do not be foolish, but understand what the will of the Lord is. </a:t>
            </a:r>
            <a:r>
              <a:rPr lang="en-US" sz="2800" i="1" baseline="30000" dirty="0"/>
              <a:t>18</a:t>
            </a:r>
            <a:r>
              <a:rPr lang="en-US" sz="2800" i="1" dirty="0"/>
              <a:t>Do not get drunk with wine, for that is debauchery; but be filled with the Spirit, </a:t>
            </a:r>
            <a:r>
              <a:rPr lang="en-US" sz="2800" i="1" baseline="30000" dirty="0"/>
              <a:t>19</a:t>
            </a:r>
            <a:r>
              <a:rPr lang="en-US" sz="2800" i="1" dirty="0"/>
              <a:t>as you sing psalms and hymns and spiritual songs among yourselves, singing and making melody to the Lord in your hearts, </a:t>
            </a:r>
            <a:r>
              <a:rPr lang="en-US" sz="2800" i="1" baseline="30000" dirty="0"/>
              <a:t>20</a:t>
            </a:r>
            <a:r>
              <a:rPr lang="en-US" sz="2800" i="1" dirty="0"/>
              <a:t>giving thanks to God the Father at all times and for everything in the name of our Lord Jesus Christ. </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0040061"/>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962024" y="77868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(I Kings 3:3-14 and Ephesians 5:15-20)</a:t>
            </a:r>
          </a:p>
          <a:p>
            <a:r>
              <a:rPr lang="en-US" sz="2800" i="1" dirty="0">
                <a:solidFill>
                  <a:schemeClr val="tx1"/>
                </a:solidFill>
                <a:effectLst>
                  <a:outerShdw blurRad="38100" dist="38100" dir="2700000" algn="tl">
                    <a:srgbClr val="000000">
                      <a:alpha val="43137"/>
                    </a:srgbClr>
                  </a:outerShdw>
                </a:effectLst>
              </a:rPr>
              <a:t>Ask and Choose Wisely</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pic>
        <p:nvPicPr>
          <p:cNvPr id="4" name="Picture 3">
            <a:extLst>
              <a:ext uri="{FF2B5EF4-FFF2-40B4-BE49-F238E27FC236}">
                <a16:creationId xmlns:a16="http://schemas.microsoft.com/office/drawing/2014/main" id="{442C2278-61CA-4E19-B40E-9B2D41F11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476523"/>
            <a:ext cx="6324600" cy="4501084"/>
          </a:xfrm>
          <a:prstGeom prst="rect">
            <a:avLst/>
          </a:prstGeom>
        </p:spPr>
      </p:pic>
    </p:spTree>
    <p:extLst>
      <p:ext uri="{BB962C8B-B14F-4D97-AF65-F5344CB8AC3E}">
        <p14:creationId xmlns:p14="http://schemas.microsoft.com/office/powerpoint/2010/main" val="185947774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78884" y="762000"/>
            <a:ext cx="8465116"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65 “Guide Me, O Thou Great Jehovah” </a:t>
            </a:r>
            <a:endParaRPr lang="en-US" altLang="en-US" sz="20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443368" y="1905000"/>
            <a:ext cx="8257262" cy="3970318"/>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Guide me, O thou great Jehovah,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pilgrim through this barren land.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am weak, but thou art mighty.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Hold me with thy powerful hand.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Bread of heaven, bread of heaven,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feed me till I want no more;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feed me till I want no more.</a:t>
            </a:r>
          </a:p>
        </p:txBody>
      </p:sp>
    </p:spTree>
    <p:extLst>
      <p:ext uri="{BB962C8B-B14F-4D97-AF65-F5344CB8AC3E}">
        <p14:creationId xmlns:p14="http://schemas.microsoft.com/office/powerpoint/2010/main" val="2249516238"/>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09600" y="609600"/>
            <a:ext cx="8229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Call to Worship </a:t>
            </a:r>
            <a:r>
              <a:rPr lang="en-US" altLang="en-US" sz="1600" b="0" i="1" dirty="0">
                <a:solidFill>
                  <a:schemeClr val="tx1"/>
                </a:solidFill>
                <a:effectLst>
                  <a:outerShdw blurRad="38100" dist="38100" dir="2700000" algn="tl">
                    <a:srgbClr val="000000">
                      <a:alpha val="43137"/>
                    </a:srgbClr>
                  </a:outerShdw>
                </a:effectLst>
                <a:cs typeface="Times New Roman" pitchFamily="18" charset="0"/>
              </a:rPr>
              <a:t>(Based on Matthew 11:28-30)</a:t>
            </a:r>
            <a:endParaRPr lang="en-US" altLang="en-US" sz="1600" i="1" dirty="0">
              <a:solidFill>
                <a:schemeClr val="tx1"/>
              </a:solidFill>
              <a:effectLst>
                <a:outerShdw blurRad="38100" dist="38100" dir="2700000" algn="tl">
                  <a:srgbClr val="000000">
                    <a:alpha val="43137"/>
                  </a:srgbClr>
                </a:outerShdw>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AutoShape 2" descr="Image result for peace">
            <a:extLst>
              <a:ext uri="{FF2B5EF4-FFF2-40B4-BE49-F238E27FC236}">
                <a16:creationId xmlns:a16="http://schemas.microsoft.com/office/drawing/2014/main" id="{D8655AED-D26E-4209-8CB5-209EE81D13CD}"/>
              </a:ext>
            </a:extLst>
          </p:cNvPr>
          <p:cNvSpPr>
            <a:spLocks noChangeAspect="1" noChangeArrowheads="1"/>
          </p:cNvSpPr>
          <p:nvPr/>
        </p:nvSpPr>
        <p:spPr bwMode="auto">
          <a:xfrm>
            <a:off x="3262313" y="2447925"/>
            <a:ext cx="261937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AC739755-B164-4D5E-AC8F-090669BC3B5E}"/>
              </a:ext>
            </a:extLst>
          </p:cNvPr>
          <p:cNvSpPr/>
          <p:nvPr/>
        </p:nvSpPr>
        <p:spPr>
          <a:xfrm>
            <a:off x="571500" y="1914118"/>
            <a:ext cx="8077200" cy="5262979"/>
          </a:xfrm>
          <a:prstGeom prst="rect">
            <a:avLst/>
          </a:prstGeom>
        </p:spPr>
        <p:txBody>
          <a:bodyPr wrap="square">
            <a:spAutoFit/>
          </a:bodyPr>
          <a:lstStyle/>
          <a:p>
            <a:r>
              <a:rPr lang="en-US" sz="2800" i="1" dirty="0"/>
              <a:t>Jesus said, "Come to me, all you that are weary and are carrying heavy burdens, and I will give you rest. Take my yoke upon you, and learn from me; for I am gentle and humble in heart, and you will find rest for your souls.  For my yoke is easy, and my burden is light."</a:t>
            </a:r>
          </a:p>
          <a:p>
            <a:r>
              <a:rPr lang="en-US" sz="2800" b="1" i="1" dirty="0"/>
              <a:t>	</a:t>
            </a:r>
            <a:r>
              <a:rPr lang="en-US" sz="2800" b="1" i="1" dirty="0">
                <a:solidFill>
                  <a:srgbClr val="FFFF00"/>
                </a:solidFill>
              </a:rPr>
              <a:t>Indeed we have come resting upon 	God’s promise of a new day.  </a:t>
            </a:r>
            <a:endParaRPr lang="en-US" sz="2800" i="1" dirty="0">
              <a:solidFill>
                <a:srgbClr val="FFFF00"/>
              </a:solidFill>
            </a:endParaRPr>
          </a:p>
          <a:p>
            <a:r>
              <a:rPr lang="en-US" sz="2800" b="1" i="1" dirty="0">
                <a:solidFill>
                  <a:srgbClr val="FFFF00"/>
                </a:solidFill>
              </a:rPr>
              <a:t>	We shall come with full confidence to 	worship God, knowing that God is </a:t>
            </a:r>
          </a:p>
          <a:p>
            <a:r>
              <a:rPr lang="en-US" sz="2800" b="1" i="1" dirty="0">
                <a:solidFill>
                  <a:srgbClr val="FFFF00"/>
                </a:solidFill>
              </a:rPr>
              <a:t>	in our midst. Thanks be to God.  Amen. </a:t>
            </a:r>
            <a:endParaRPr lang="en-US" sz="2800" i="1" dirty="0">
              <a:solidFill>
                <a:srgbClr val="FFFF00"/>
              </a:solidFill>
            </a:endParaRPr>
          </a:p>
          <a:p>
            <a:pPr marL="0" marR="0">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endParaRPr lang="en-US" sz="2800" dirty="0">
              <a:solidFill>
                <a:srgbClr val="FFFF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78884" y="762000"/>
            <a:ext cx="8465116"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65 “Guide Me, O Thou Great Jehovah” </a:t>
            </a:r>
            <a:endParaRPr lang="en-US" altLang="en-US" sz="20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39442" y="1905000"/>
            <a:ext cx="8465116" cy="3970318"/>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Open now the crystal fountain,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whence the healing stream doth flow.</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the fire and cloudy pillar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lead me all my journey through.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Strong deliverer, strong deliverer,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be thou still my strength and shield;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be thou still my strength and shield.</a:t>
            </a:r>
          </a:p>
        </p:txBody>
      </p:sp>
    </p:spTree>
    <p:extLst>
      <p:ext uri="{BB962C8B-B14F-4D97-AF65-F5344CB8AC3E}">
        <p14:creationId xmlns:p14="http://schemas.microsoft.com/office/powerpoint/2010/main" val="1767227420"/>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78884" y="762000"/>
            <a:ext cx="8465116"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65 “Guide Me, O Thou Great Jehovah” </a:t>
            </a:r>
            <a:endParaRPr lang="en-US" altLang="en-US" sz="20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39442" y="1905000"/>
            <a:ext cx="8465116" cy="3970318"/>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When I tread the verge of Jordan,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bid my anxious fears subside.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Death of death, and hell's destruction,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land me safe on Canaan's side.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Songs of praises, songs of praises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will ever give to thee;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will ever give to thee.</a:t>
            </a:r>
          </a:p>
        </p:txBody>
      </p:sp>
    </p:spTree>
    <p:extLst>
      <p:ext uri="{BB962C8B-B14F-4D97-AF65-F5344CB8AC3E}">
        <p14:creationId xmlns:p14="http://schemas.microsoft.com/office/powerpoint/2010/main" val="3682013633"/>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914400" y="3810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Responding to the WORD</a:t>
            </a:r>
          </a:p>
          <a:p>
            <a:r>
              <a:rPr lang="en-US" sz="3600" i="1" dirty="0">
                <a:solidFill>
                  <a:srgbClr val="FFFF00"/>
                </a:solidFill>
                <a:effectLst/>
              </a:rPr>
              <a:t>Affirmation of Faith </a:t>
            </a:r>
            <a:r>
              <a:rPr lang="en-US" sz="2400" dirty="0">
                <a:effectLst/>
              </a:rPr>
              <a:t>– </a:t>
            </a:r>
          </a:p>
          <a:p>
            <a:r>
              <a:rPr lang="en-US" sz="2400" i="1" dirty="0">
                <a:effectLst/>
              </a:rPr>
              <a:t>Psalm 111:1-10 (To be read responsively) </a:t>
            </a:r>
            <a:br>
              <a:rPr lang="en-US" altLang="en-US" sz="2400" b="0" i="1" u="sng" dirty="0">
                <a:solidFill>
                  <a:srgbClr val="FF0000"/>
                </a:solidFill>
                <a:effectLst>
                  <a:outerShdw blurRad="38100" dist="38100" dir="2700000" algn="tl">
                    <a:srgbClr val="000000">
                      <a:alpha val="43137"/>
                    </a:srgbClr>
                  </a:outerShdw>
                </a:effectLst>
                <a:cs typeface="Times New Roman" pitchFamily="18" charset="0"/>
              </a:rPr>
            </a:br>
            <a:endParaRPr lang="en-US" sz="2400" i="1" dirty="0">
              <a:solidFill>
                <a:srgbClr val="FFFF00"/>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sp>
        <p:nvSpPr>
          <p:cNvPr id="2" name="Rectangle 1">
            <a:extLst>
              <a:ext uri="{FF2B5EF4-FFF2-40B4-BE49-F238E27FC236}">
                <a16:creationId xmlns:a16="http://schemas.microsoft.com/office/drawing/2014/main" id="{D9357EF0-C34E-441F-BBA3-4B33D2CCA327}"/>
              </a:ext>
            </a:extLst>
          </p:cNvPr>
          <p:cNvSpPr/>
          <p:nvPr/>
        </p:nvSpPr>
        <p:spPr>
          <a:xfrm>
            <a:off x="304800" y="1676400"/>
            <a:ext cx="8868032" cy="5039072"/>
          </a:xfrm>
          <a:prstGeom prst="rect">
            <a:avLst/>
          </a:prstGeom>
        </p:spPr>
        <p:txBody>
          <a:bodyPr wrap="square">
            <a:spAutoFit/>
          </a:bodyPr>
          <a:lstStyle/>
          <a:p>
            <a:pPr marL="0" marR="0">
              <a:lnSpc>
                <a:spcPct val="107000"/>
              </a:lnSpc>
              <a:spcBef>
                <a:spcPts val="0"/>
              </a:spcBef>
              <a:spcAft>
                <a:spcPts val="800"/>
              </a:spcAft>
            </a:pPr>
            <a:r>
              <a:rPr lang="en-US" sz="2800" i="1"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1</a:t>
            </a:r>
            <a:r>
              <a:rPr lang="en-US" sz="2800"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Praise the LORD! </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We will give thanks to the LORD with our whole hearts, </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in the company of the upright, in the congregation. </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i="1" baseline="30000"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2</a:t>
            </a:r>
            <a:r>
              <a:rPr lang="en-US" sz="2800" b="1" i="1"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Great are the works of the LORD, </a:t>
            </a:r>
            <a:endParaRPr lang="en-US" sz="28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i="1"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studied by all who delight in them. </a:t>
            </a:r>
            <a:endParaRPr lang="en-US" sz="28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i="1"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3</a:t>
            </a:r>
            <a:r>
              <a:rPr lang="en-US" sz="2800"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Full of honor and majesty is his work, </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and his righteousness endures forever. </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i="1" baseline="30000"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4</a:t>
            </a:r>
            <a:r>
              <a:rPr lang="en-US" sz="2800" b="1" i="1"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He has gained renown by his wonderful deeds; </a:t>
            </a:r>
            <a:endParaRPr lang="en-US" sz="28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i="1"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the LORD is gracious and merciful. </a:t>
            </a:r>
            <a:endParaRPr lang="en-US" sz="28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642454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914400" y="3810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Responding to the WORD</a:t>
            </a:r>
          </a:p>
          <a:p>
            <a:r>
              <a:rPr lang="en-US" sz="3600" i="1" dirty="0">
                <a:solidFill>
                  <a:srgbClr val="FFFF00"/>
                </a:solidFill>
                <a:effectLst/>
              </a:rPr>
              <a:t>Affirmation of Faith </a:t>
            </a:r>
            <a:r>
              <a:rPr lang="en-US" sz="2400" dirty="0">
                <a:effectLst/>
              </a:rPr>
              <a:t>– </a:t>
            </a:r>
          </a:p>
          <a:p>
            <a:r>
              <a:rPr lang="en-US" sz="2400" i="1" dirty="0">
                <a:effectLst/>
              </a:rPr>
              <a:t>Psalm 111:1-10 (To be read responsively) </a:t>
            </a:r>
            <a:br>
              <a:rPr lang="en-US" altLang="en-US" sz="2400" b="0" i="1" u="sng" dirty="0">
                <a:solidFill>
                  <a:srgbClr val="FF0000"/>
                </a:solidFill>
                <a:effectLst>
                  <a:outerShdw blurRad="38100" dist="38100" dir="2700000" algn="tl">
                    <a:srgbClr val="000000">
                      <a:alpha val="43137"/>
                    </a:srgbClr>
                  </a:outerShdw>
                </a:effectLst>
                <a:cs typeface="Times New Roman" pitchFamily="18" charset="0"/>
              </a:rPr>
            </a:br>
            <a:endParaRPr lang="en-US" sz="2400" i="1" dirty="0">
              <a:solidFill>
                <a:srgbClr val="FFFF00"/>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sp>
        <p:nvSpPr>
          <p:cNvPr id="2" name="Rectangle 1">
            <a:extLst>
              <a:ext uri="{FF2B5EF4-FFF2-40B4-BE49-F238E27FC236}">
                <a16:creationId xmlns:a16="http://schemas.microsoft.com/office/drawing/2014/main" id="{D9357EF0-C34E-441F-BBA3-4B33D2CCA327}"/>
              </a:ext>
            </a:extLst>
          </p:cNvPr>
          <p:cNvSpPr/>
          <p:nvPr/>
        </p:nvSpPr>
        <p:spPr>
          <a:xfrm>
            <a:off x="304800" y="1676400"/>
            <a:ext cx="8868032" cy="4475456"/>
          </a:xfrm>
          <a:prstGeom prst="rect">
            <a:avLst/>
          </a:prstGeom>
        </p:spPr>
        <p:txBody>
          <a:bodyPr wrap="square">
            <a:spAutoFit/>
          </a:bodyPr>
          <a:lstStyle/>
          <a:p>
            <a:pPr marL="0" marR="0">
              <a:lnSpc>
                <a:spcPct val="107000"/>
              </a:lnSpc>
              <a:spcBef>
                <a:spcPts val="0"/>
              </a:spcBef>
              <a:spcAft>
                <a:spcPts val="800"/>
              </a:spcAft>
            </a:pPr>
            <a:r>
              <a:rPr lang="en-US" sz="2800" i="1"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5</a:t>
            </a:r>
            <a:r>
              <a:rPr lang="en-US" sz="2800"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He provides food for those who fear him; </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he is ever mindful of his covenant. </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i="1" baseline="30000"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6</a:t>
            </a:r>
            <a:r>
              <a:rPr lang="en-US" sz="2800" b="1" i="1"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He has shown his people the power of his works, </a:t>
            </a:r>
            <a:endParaRPr lang="en-US" sz="28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i="1"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in giving them the heritage of the nations. </a:t>
            </a:r>
            <a:endParaRPr lang="en-US" sz="28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i="1"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7</a:t>
            </a:r>
            <a:r>
              <a:rPr lang="en-US" sz="2800"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The works of his hands are faithful and just; </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all his precepts are trustworthy. </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i="1" baseline="30000"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8</a:t>
            </a:r>
            <a:r>
              <a:rPr lang="en-US" sz="2800" b="1" i="1"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They are established forever and ever, </a:t>
            </a:r>
            <a:endParaRPr lang="en-US" sz="28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i="1"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to be performed with faithfulness and uprightness. </a:t>
            </a:r>
            <a:endParaRPr lang="en-US" sz="28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025011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914400" y="3810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Responding to the WORD</a:t>
            </a:r>
          </a:p>
          <a:p>
            <a:r>
              <a:rPr lang="en-US" sz="3600" i="1" dirty="0">
                <a:solidFill>
                  <a:srgbClr val="FFFF00"/>
                </a:solidFill>
                <a:effectLst/>
              </a:rPr>
              <a:t>Affirmation of Faith </a:t>
            </a:r>
            <a:r>
              <a:rPr lang="en-US" sz="2400" dirty="0">
                <a:effectLst/>
              </a:rPr>
              <a:t>– </a:t>
            </a:r>
          </a:p>
          <a:p>
            <a:r>
              <a:rPr lang="en-US" sz="2400" i="1" dirty="0">
                <a:effectLst/>
              </a:rPr>
              <a:t>Psalm 111:1-10 (To be read responsively) </a:t>
            </a:r>
            <a:br>
              <a:rPr lang="en-US" altLang="en-US" sz="2400" b="0" i="1" u="sng" dirty="0">
                <a:solidFill>
                  <a:srgbClr val="FF0000"/>
                </a:solidFill>
                <a:effectLst>
                  <a:outerShdw blurRad="38100" dist="38100" dir="2700000" algn="tl">
                    <a:srgbClr val="000000">
                      <a:alpha val="43137"/>
                    </a:srgbClr>
                  </a:outerShdw>
                </a:effectLst>
                <a:cs typeface="Times New Roman" pitchFamily="18" charset="0"/>
              </a:rPr>
            </a:br>
            <a:endParaRPr lang="en-US" sz="2400" i="1" dirty="0">
              <a:solidFill>
                <a:srgbClr val="FFFF00"/>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sp>
        <p:nvSpPr>
          <p:cNvPr id="2" name="Rectangle 1">
            <a:extLst>
              <a:ext uri="{FF2B5EF4-FFF2-40B4-BE49-F238E27FC236}">
                <a16:creationId xmlns:a16="http://schemas.microsoft.com/office/drawing/2014/main" id="{D9357EF0-C34E-441F-BBA3-4B33D2CCA327}"/>
              </a:ext>
            </a:extLst>
          </p:cNvPr>
          <p:cNvSpPr/>
          <p:nvPr/>
        </p:nvSpPr>
        <p:spPr>
          <a:xfrm>
            <a:off x="304800" y="1676400"/>
            <a:ext cx="8868032" cy="3809248"/>
          </a:xfrm>
          <a:prstGeom prst="rect">
            <a:avLst/>
          </a:prstGeom>
        </p:spPr>
        <p:txBody>
          <a:bodyPr wrap="square">
            <a:spAutoFit/>
          </a:bodyPr>
          <a:lstStyle/>
          <a:p>
            <a:pPr marL="0" marR="0">
              <a:lnSpc>
                <a:spcPct val="107000"/>
              </a:lnSpc>
              <a:spcBef>
                <a:spcPts val="0"/>
              </a:spcBef>
              <a:spcAft>
                <a:spcPts val="800"/>
              </a:spcAft>
            </a:pPr>
            <a:r>
              <a:rPr lang="en-US" sz="2800" i="1"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9</a:t>
            </a:r>
            <a:r>
              <a:rPr lang="en-US" sz="2800"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He sent redemption to his people; </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he has commanded his covenant forever. </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Holy and awesome is his name. </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i="1" baseline="30000"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10</a:t>
            </a:r>
            <a:r>
              <a:rPr lang="en-US" sz="2800" b="1" i="1"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The fear of the LORD is the beginning of wisdom; </a:t>
            </a:r>
            <a:endParaRPr lang="en-US" sz="28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i="1"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all those who practice it have a good understanding. </a:t>
            </a:r>
            <a:endParaRPr lang="en-US" sz="28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i="1"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His praise endures forever. </a:t>
            </a:r>
            <a:endParaRPr lang="en-US" sz="28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645403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457200" y="2499468"/>
            <a:ext cx="8915400" cy="1384995"/>
          </a:xfrm>
          <a:prstGeom prst="rect">
            <a:avLst/>
          </a:prstGeom>
        </p:spPr>
        <p:txBody>
          <a:bodyPr wrap="square">
            <a:spAutoFit/>
          </a:bodyPr>
          <a:lstStyle/>
          <a:p>
            <a:pPr marL="457200" lvl="0" indent="-457200">
              <a:buFont typeface="Arial" panose="020B0604020202020204" pitchFamily="34" charset="0"/>
              <a:buChar char="•"/>
            </a:pPr>
            <a:r>
              <a:rPr lang="en-US" sz="2800" dirty="0"/>
              <a:t>The Sunday afternoon </a:t>
            </a:r>
            <a:r>
              <a:rPr lang="en-US" sz="2800" b="1" i="1" dirty="0">
                <a:solidFill>
                  <a:srgbClr val="FFFF00"/>
                </a:solidFill>
              </a:rPr>
              <a:t>Bible Study</a:t>
            </a:r>
            <a:r>
              <a:rPr lang="en-US" sz="2800" i="1" dirty="0">
                <a:solidFill>
                  <a:srgbClr val="FFFF00"/>
                </a:solidFill>
              </a:rPr>
              <a:t> </a:t>
            </a:r>
            <a:r>
              <a:rPr lang="en-US" sz="2800" dirty="0"/>
              <a:t>and the </a:t>
            </a:r>
            <a:r>
              <a:rPr lang="en-US" sz="2800" b="1" i="1" dirty="0">
                <a:solidFill>
                  <a:srgbClr val="FFFF00"/>
                </a:solidFill>
              </a:rPr>
              <a:t>Women's Group</a:t>
            </a:r>
            <a:r>
              <a:rPr lang="en-US" sz="2800" i="1" dirty="0">
                <a:solidFill>
                  <a:srgbClr val="FFFF00"/>
                </a:solidFill>
              </a:rPr>
              <a:t> </a:t>
            </a:r>
            <a:r>
              <a:rPr lang="en-US" sz="2800" dirty="0"/>
              <a:t>are on summer break. They will resume in September.</a:t>
            </a:r>
            <a:endParaRPr lang="en-US" sz="2600" dirty="0"/>
          </a:p>
        </p:txBody>
      </p:sp>
    </p:spTree>
    <p:extLst>
      <p:ext uri="{BB962C8B-B14F-4D97-AF65-F5344CB8AC3E}">
        <p14:creationId xmlns:p14="http://schemas.microsoft.com/office/powerpoint/2010/main" val="3454461101"/>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495300" y="2286000"/>
            <a:ext cx="7886700" cy="4401205"/>
          </a:xfrm>
          <a:prstGeom prst="rect">
            <a:avLst/>
          </a:prstGeom>
        </p:spPr>
        <p:txBody>
          <a:bodyPr wrap="square">
            <a:spAutoFit/>
          </a:bodyPr>
          <a:lstStyle/>
          <a:p>
            <a:pPr marL="457200" indent="-457200">
              <a:buFont typeface="Arial" panose="020B0604020202020204" pitchFamily="34" charset="0"/>
              <a:buChar char="•"/>
            </a:pPr>
            <a:r>
              <a:rPr lang="en-US" sz="2800" dirty="0"/>
              <a:t>Our neighboring church – </a:t>
            </a:r>
            <a:r>
              <a:rPr lang="en-US" sz="2800" b="1" i="1" dirty="0">
                <a:solidFill>
                  <a:srgbClr val="FFFF00"/>
                </a:solidFill>
              </a:rPr>
              <a:t>King’s Chapel</a:t>
            </a:r>
            <a:r>
              <a:rPr lang="en-US" sz="2800" dirty="0">
                <a:solidFill>
                  <a:srgbClr val="FFFF00"/>
                </a:solidFill>
              </a:rPr>
              <a:t> </a:t>
            </a:r>
            <a:r>
              <a:rPr lang="en-US" sz="2800" dirty="0"/>
              <a:t>will be hosting a special one-day event for the women of the church on how to study, pray and practice God’s Word more effectively on </a:t>
            </a:r>
            <a:r>
              <a:rPr lang="en-US" sz="2800" b="1" i="1" dirty="0">
                <a:solidFill>
                  <a:srgbClr val="FFFF00"/>
                </a:solidFill>
              </a:rPr>
              <a:t>Saturday, September 29</a:t>
            </a:r>
            <a:r>
              <a:rPr lang="en-US" sz="2800" b="1" i="1" baseline="30000" dirty="0">
                <a:solidFill>
                  <a:srgbClr val="FFFF00"/>
                </a:solidFill>
              </a:rPr>
              <a:t>th</a:t>
            </a:r>
            <a:r>
              <a:rPr lang="en-US" sz="2800" b="1" i="1" dirty="0">
                <a:solidFill>
                  <a:srgbClr val="FFFF00"/>
                </a:solidFill>
              </a:rPr>
              <a:t> (10am-3pm).  </a:t>
            </a:r>
            <a:r>
              <a:rPr lang="en-US" sz="2800" dirty="0"/>
              <a:t>This is also a great opportunity to connect and to fellowship with other Christian women in this area.  The cost of registration and lunch is $15.  For more information, please pick up on of the flyers on the back table.  </a:t>
            </a:r>
          </a:p>
        </p:txBody>
      </p:sp>
    </p:spTree>
    <p:extLst>
      <p:ext uri="{BB962C8B-B14F-4D97-AF65-F5344CB8AC3E}">
        <p14:creationId xmlns:p14="http://schemas.microsoft.com/office/powerpoint/2010/main" val="1641851497"/>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9372600" cy="5187027"/>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spTree>
    <p:extLst>
      <p:ext uri="{BB962C8B-B14F-4D97-AF65-F5344CB8AC3E}">
        <p14:creationId xmlns:p14="http://schemas.microsoft.com/office/powerpoint/2010/main" val="4269254007"/>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2E9D3B-853C-4F9E-9F85-9DBEBFFF9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2031" y="0"/>
            <a:ext cx="14128066" cy="6857999"/>
          </a:xfrm>
          <a:prstGeom prst="rect">
            <a:avLst/>
          </a:prstGeom>
        </p:spPr>
      </p:pic>
      <p:sp>
        <p:nvSpPr>
          <p:cNvPr id="111618" name="Rectangle 2"/>
          <p:cNvSpPr>
            <a:spLocks noGrp="1" noChangeArrowheads="1"/>
          </p:cNvSpPr>
          <p:nvPr>
            <p:ph type="ctrTitle"/>
          </p:nvPr>
        </p:nvSpPr>
        <p:spPr>
          <a:xfrm>
            <a:off x="567539" y="304800"/>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00FFFF"/>
                </a:solidFill>
                <a:effectLst>
                  <a:outerShdw blurRad="38100" dist="38100" dir="2700000" algn="tl">
                    <a:srgbClr val="000000">
                      <a:alpha val="43137"/>
                    </a:srgbClr>
                  </a:outerShdw>
                </a:effectLst>
                <a:latin typeface="+mn-lt"/>
              </a:rPr>
              <a:t># 772 “Live Into Hope”</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2057400"/>
            <a:ext cx="9411008"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Live into hope of captives freed,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of sight regained, the end of greed.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oppressed shall be the first to see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year of God's own jubilee!</a:t>
            </a:r>
            <a:endParaRPr lang="en-US" sz="3600" b="1" i="1" dirty="0">
              <a:solidFill>
                <a:srgbClr val="000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D1F6E5-E84D-4F9A-8DA8-15F3758BB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10591800" cy="7086600"/>
          </a:xfrm>
          <a:prstGeom prst="rect">
            <a:avLst/>
          </a:prstGeom>
        </p:spPr>
      </p:pic>
      <p:sp>
        <p:nvSpPr>
          <p:cNvPr id="32770" name="Rectangle 2"/>
          <p:cNvSpPr>
            <a:spLocks noGrp="1" noChangeArrowheads="1"/>
          </p:cNvSpPr>
          <p:nvPr>
            <p:ph type="ctrTitle"/>
          </p:nvPr>
        </p:nvSpPr>
        <p:spPr>
          <a:xfrm>
            <a:off x="22654" y="809626"/>
            <a:ext cx="9227116"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Sending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800" b="0" i="1" dirty="0">
                <a:solidFill>
                  <a:srgbClr val="FFFF00"/>
                </a:solidFill>
                <a:effectLst>
                  <a:outerShdw blurRad="38100" dist="38100" dir="2700000" algn="tl">
                    <a:srgbClr val="000000">
                      <a:alpha val="43137"/>
                    </a:srgbClr>
                  </a:outerShdw>
                </a:effectLst>
              </a:rPr>
              <a:t># 761 “Called as Partners in Christ’s Service”</a:t>
            </a:r>
            <a:endParaRPr lang="en-US" altLang="en-US" sz="28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23996" y="2057400"/>
            <a:ext cx="8624432"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Called as partners in Christ’s service,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called to ministries of grace,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we respond with deep commitment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fresh new lines of faith to trace.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May we learn the art of sharing,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side by side and friend with friend,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equal partners in our caring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fulfill God’s chosen end.</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3551750"/>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D1F6E5-E84D-4F9A-8DA8-15F3758BB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10591800" cy="7086600"/>
          </a:xfrm>
          <a:prstGeom prst="rect">
            <a:avLst/>
          </a:prstGeom>
        </p:spPr>
      </p:pic>
      <p:sp>
        <p:nvSpPr>
          <p:cNvPr id="32770" name="Rectangle 2"/>
          <p:cNvSpPr>
            <a:spLocks noGrp="1" noChangeArrowheads="1"/>
          </p:cNvSpPr>
          <p:nvPr>
            <p:ph type="ctrTitle"/>
          </p:nvPr>
        </p:nvSpPr>
        <p:spPr>
          <a:xfrm>
            <a:off x="22654" y="809626"/>
            <a:ext cx="9227116"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Sending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800" b="0" i="1" dirty="0">
                <a:solidFill>
                  <a:srgbClr val="FFFF00"/>
                </a:solidFill>
                <a:effectLst>
                  <a:outerShdw blurRad="38100" dist="38100" dir="2700000" algn="tl">
                    <a:srgbClr val="000000">
                      <a:alpha val="43137"/>
                    </a:srgbClr>
                  </a:outerShdw>
                </a:effectLst>
              </a:rPr>
              <a:t># 761 “Called as Partners in Christ’s Service”</a:t>
            </a:r>
            <a:endParaRPr lang="en-US" altLang="en-US" sz="28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23996" y="2057400"/>
            <a:ext cx="8624432"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Christ’s example, Christ’s inspiring,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Christ’s clear call to work and worth,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us follow, never faltering,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reconciling folk on earth.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Men and women, richer, poorer,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God’s people, young and old,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blending human skills together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gracious gifts from God unfold.</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2028123"/>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D1F6E5-E84D-4F9A-8DA8-15F3758BB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10591800" cy="7086600"/>
          </a:xfrm>
          <a:prstGeom prst="rect">
            <a:avLst/>
          </a:prstGeom>
        </p:spPr>
      </p:pic>
      <p:sp>
        <p:nvSpPr>
          <p:cNvPr id="32770" name="Rectangle 2"/>
          <p:cNvSpPr>
            <a:spLocks noGrp="1" noChangeArrowheads="1"/>
          </p:cNvSpPr>
          <p:nvPr>
            <p:ph type="ctrTitle"/>
          </p:nvPr>
        </p:nvSpPr>
        <p:spPr>
          <a:xfrm>
            <a:off x="22654" y="809626"/>
            <a:ext cx="9227116"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Sending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800" b="0" i="1" dirty="0">
                <a:solidFill>
                  <a:srgbClr val="FFFF00"/>
                </a:solidFill>
                <a:effectLst>
                  <a:outerShdw blurRad="38100" dist="38100" dir="2700000" algn="tl">
                    <a:srgbClr val="000000">
                      <a:alpha val="43137"/>
                    </a:srgbClr>
                  </a:outerShdw>
                </a:effectLst>
              </a:rPr>
              <a:t># 761 “Called as Partners in Christ’s Service”</a:t>
            </a:r>
            <a:endParaRPr lang="en-US" altLang="en-US" sz="28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199107" y="2039064"/>
            <a:ext cx="9048604" cy="5047536"/>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Thus new patterns for Christ’s mission,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a small or global sense,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help us bear each other’s burdens,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breaking down each wall or fence.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Words of comfort, words of vision,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words of challenge, said with care,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bring new power and strength for action,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make us colleagues, free and fair.</a:t>
            </a: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2526394"/>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D1F6E5-E84D-4F9A-8DA8-15F3758BB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10591800" cy="7086600"/>
          </a:xfrm>
          <a:prstGeom prst="rect">
            <a:avLst/>
          </a:prstGeom>
        </p:spPr>
      </p:pic>
      <p:sp>
        <p:nvSpPr>
          <p:cNvPr id="32770" name="Rectangle 2"/>
          <p:cNvSpPr>
            <a:spLocks noGrp="1" noChangeArrowheads="1"/>
          </p:cNvSpPr>
          <p:nvPr>
            <p:ph type="ctrTitle"/>
          </p:nvPr>
        </p:nvSpPr>
        <p:spPr>
          <a:xfrm>
            <a:off x="22654" y="809626"/>
            <a:ext cx="9227116"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Sending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800" b="0" i="1" dirty="0">
                <a:solidFill>
                  <a:srgbClr val="FFFF00"/>
                </a:solidFill>
                <a:effectLst>
                  <a:outerShdw blurRad="38100" dist="38100" dir="2700000" algn="tl">
                    <a:srgbClr val="000000">
                      <a:alpha val="43137"/>
                    </a:srgbClr>
                  </a:outerShdw>
                </a:effectLst>
              </a:rPr>
              <a:t># 761 “Called as Partners in Christ’s Service”</a:t>
            </a:r>
            <a:endParaRPr lang="en-US" altLang="en-US" sz="28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23996" y="2057400"/>
            <a:ext cx="8624432"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So God grant us for tomorrow</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ways to order human life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that surround each person’s sorrow</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a calm that conquers strife.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Make us partners in our living,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our compassion to increase,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messengers of faith, thus giving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hope and confidence and peace.</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7608537"/>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39945" name="Picture 9" descr="TheRisenL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40957"/>
            <a:ext cx="3886200" cy="4696962"/>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p:cNvSpPr>
            <a:spLocks noGrp="1" noChangeArrowheads="1"/>
          </p:cNvSpPr>
          <p:nvPr>
            <p:ph type="ctrTitle"/>
          </p:nvPr>
        </p:nvSpPr>
        <p:spPr>
          <a:xfrm>
            <a:off x="762000" y="304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990498-14B7-41B1-B674-0D651E78D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53600" cy="6858000"/>
          </a:xfrm>
          <a:prstGeom prst="rect">
            <a:avLst/>
          </a:prstGeom>
        </p:spPr>
      </p:pic>
      <p:sp>
        <p:nvSpPr>
          <p:cNvPr id="39938" name="Rectangle 2"/>
          <p:cNvSpPr>
            <a:spLocks noGrp="1" noChangeArrowheads="1"/>
          </p:cNvSpPr>
          <p:nvPr>
            <p:ph type="ctrTitle"/>
          </p:nvPr>
        </p:nvSpPr>
        <p:spPr>
          <a:xfrm>
            <a:off x="1369541" y="762794"/>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859870" y="2133600"/>
            <a:ext cx="803386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endParaRPr lang="en-US" altLang="en-US" sz="2800" b="1" i="1" kern="0" dirty="0">
              <a:solidFill>
                <a:srgbClr val="00FFFF"/>
              </a:solidFill>
              <a:effectLst>
                <a:outerShdw blurRad="38100" dist="38100" dir="2700000" algn="tl">
                  <a:srgbClr val="000000">
                    <a:alpha val="43137"/>
                  </a:srgbClr>
                </a:outerShdw>
              </a:effectLst>
            </a:endParaRPr>
          </a:p>
          <a:p>
            <a:pPr algn="ctr">
              <a:lnSpc>
                <a:spcPct val="80000"/>
              </a:lnSpc>
            </a:pPr>
            <a:r>
              <a:rPr lang="en-US" altLang="en-US" sz="2800" b="1" i="1" kern="0" dirty="0">
                <a:solidFill>
                  <a:srgbClr val="00FFFF"/>
                </a:solidFill>
                <a:effectLst>
                  <a:outerShdw blurRad="38100" dist="38100" dir="2700000" algn="tl">
                    <a:srgbClr val="000000">
                      <a:alpha val="43137"/>
                    </a:srgbClr>
                  </a:outerShdw>
                </a:effectLst>
              </a:rPr>
              <a:t># </a:t>
            </a:r>
            <a:r>
              <a:rPr lang="en-US" sz="2800" b="1" i="1" dirty="0">
                <a:solidFill>
                  <a:srgbClr val="00FFFF"/>
                </a:solidFill>
                <a:effectLst>
                  <a:outerShdw blurRad="38100" dist="38100" dir="2700000" algn="tl">
                    <a:srgbClr val="000000">
                      <a:alpha val="43137"/>
                    </a:srgbClr>
                  </a:outerShdw>
                </a:effectLst>
              </a:rPr>
              <a:t>546 “Lord, Dismiss Us with Your Blessing” (Stanza 1)</a:t>
            </a:r>
          </a:p>
          <a:p>
            <a:pPr algn="ctr"/>
            <a:r>
              <a:rPr lang="en-US" b="1" i="1" dirty="0">
                <a:solidFill>
                  <a:srgbClr val="FFFF00"/>
                </a:solidFill>
                <a:effectLst/>
              </a:rPr>
              <a:t>Lord, dismiss us with your blessing; </a:t>
            </a:r>
          </a:p>
          <a:p>
            <a:pPr algn="ctr"/>
            <a:r>
              <a:rPr lang="en-US" b="1" i="1" dirty="0">
                <a:solidFill>
                  <a:srgbClr val="FFFF00"/>
                </a:solidFill>
                <a:effectLst/>
              </a:rPr>
              <a:t>fill our hearts with joy and peace;</a:t>
            </a:r>
            <a:br>
              <a:rPr lang="en-US" b="1" i="1" dirty="0">
                <a:solidFill>
                  <a:srgbClr val="FFFF00"/>
                </a:solidFill>
                <a:effectLst/>
              </a:rPr>
            </a:br>
            <a:r>
              <a:rPr lang="en-US" b="1" i="1" dirty="0">
                <a:solidFill>
                  <a:srgbClr val="FFFF00"/>
                </a:solidFill>
                <a:effectLst/>
              </a:rPr>
              <a:t>let us each, your love possessing, triumph in redeeming grace.</a:t>
            </a:r>
            <a:br>
              <a:rPr lang="en-US" b="1" i="1" dirty="0">
                <a:solidFill>
                  <a:srgbClr val="FFFF00"/>
                </a:solidFill>
                <a:effectLst/>
              </a:rPr>
            </a:br>
            <a:r>
              <a:rPr lang="en-US" b="1" i="1" dirty="0">
                <a:solidFill>
                  <a:srgbClr val="FFFF00"/>
                </a:solidFill>
                <a:effectLst/>
              </a:rPr>
              <a:t>O refresh us, O refresh us, traveling through this wilderness.</a:t>
            </a:r>
            <a:endParaRPr lang="en-US" dirty="0">
              <a:solidFill>
                <a:srgbClr val="FFFF00"/>
              </a:solidFill>
              <a:effectLst/>
            </a:endParaRPr>
          </a:p>
          <a:p>
            <a:pPr algn="ctr"/>
            <a:r>
              <a:rPr lang="en-US" b="1" i="1" dirty="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a:p>
            <a:r>
              <a:rPr lang="en-US" b="1" i="1" dirty="0">
                <a:effectLst/>
              </a:rPr>
              <a:t> </a:t>
            </a:r>
            <a:endParaRPr lang="en-US" dirty="0">
              <a:effectLst/>
            </a:endParaRPr>
          </a:p>
          <a:p>
            <a:pPr algn="ctr"/>
            <a:endParaRPr lang="en-US"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pPr algn="ctr"/>
            <a:r>
              <a:rPr lang="en-US" sz="3600" b="1" i="1" dirty="0">
                <a:solidFill>
                  <a:srgbClr val="FF0000"/>
                </a:solidFill>
                <a:effectLst>
                  <a:outerShdw blurRad="38100" dist="38100" dir="2700000" algn="tl">
                    <a:srgbClr val="000000">
                      <a:alpha val="43137"/>
                    </a:srgbClr>
                  </a:outerShdw>
                </a:effectLst>
              </a:rPr>
              <a:t>            </a:t>
            </a:r>
          </a:p>
          <a:p>
            <a:pPr algn="ctr"/>
            <a:endParaRPr lang="en-US" sz="3600"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2A86A3-8B5C-4126-9C07-0812C58CF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011" y="-76200"/>
            <a:ext cx="14285045" cy="6934199"/>
          </a:xfrm>
          <a:prstGeom prst="rect">
            <a:avLst/>
          </a:prstGeom>
        </p:spPr>
      </p:pic>
      <p:sp>
        <p:nvSpPr>
          <p:cNvPr id="4098" name="Rectangle 2"/>
          <p:cNvSpPr>
            <a:spLocks noGrp="1" noChangeArrowheads="1"/>
          </p:cNvSpPr>
          <p:nvPr>
            <p:ph type="ctrTitle"/>
          </p:nvPr>
        </p:nvSpPr>
        <p:spPr>
          <a:xfrm>
            <a:off x="381000" y="1066800"/>
            <a:ext cx="7696200" cy="679511"/>
          </a:xfrm>
          <a:noFill/>
        </p:spPr>
        <p:txBody>
          <a:bodyPr/>
          <a:lstStyle/>
          <a:p>
            <a:pPr algn="r"/>
            <a:r>
              <a:rPr lang="en-US" altLang="en-US" sz="3600" i="1" dirty="0" err="1">
                <a:solidFill>
                  <a:srgbClr val="FF0000"/>
                </a:solidFill>
                <a:latin typeface="+mn-lt"/>
              </a:rPr>
              <a:t>Homecrest</a:t>
            </a:r>
            <a:r>
              <a:rPr lang="en-US" altLang="en-US" sz="3600" i="1"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400" i="1" dirty="0">
                <a:solidFill>
                  <a:srgbClr val="FFFF00"/>
                </a:solidFill>
                <a:latin typeface="Arial" charset="0"/>
              </a:rPr>
            </a:br>
            <a:br>
              <a:rPr lang="en-US" altLang="en-US" sz="3400" i="1" dirty="0">
                <a:solidFill>
                  <a:srgbClr val="FFFF00"/>
                </a:solidFill>
                <a:latin typeface="Arial" charset="0"/>
              </a:rPr>
            </a:br>
            <a:r>
              <a:rPr lang="en-US" altLang="en-US" sz="3200" i="1" dirty="0">
                <a:latin typeface="Arial" charset="0"/>
              </a:rPr>
              <a:t>August 19th, 2018</a:t>
            </a:r>
            <a:br>
              <a:rPr lang="en-US" altLang="en-US" sz="3200" i="1" dirty="0">
                <a:latin typeface="Arial" charset="0"/>
              </a:rPr>
            </a:br>
            <a:r>
              <a:rPr lang="en-US" altLang="en-US" sz="3200" i="1" dirty="0">
                <a:solidFill>
                  <a:schemeClr val="tx1"/>
                </a:solidFill>
                <a:effectLst>
                  <a:outerShdw blurRad="38100" dist="38100" dir="2700000" algn="tl">
                    <a:srgbClr val="000000">
                      <a:alpha val="43137"/>
                    </a:srgbClr>
                  </a:outerShdw>
                </a:effectLst>
                <a:latin typeface="Arial" charset="0"/>
              </a:rPr>
              <a:t>20th Sunday in Ordinary Time</a:t>
            </a:r>
            <a:endParaRPr lang="en-US" altLang="en-US" sz="3200" i="1" dirty="0">
              <a:solidFill>
                <a:srgbClr val="000000"/>
              </a:solidFill>
              <a:effectLst/>
              <a:latin typeface="Arial" charset="0"/>
            </a:endParaRPr>
          </a:p>
        </p:txBody>
      </p:sp>
      <p:pic>
        <p:nvPicPr>
          <p:cNvPr id="4" name="Picture 3">
            <a:extLst>
              <a:ext uri="{FF2B5EF4-FFF2-40B4-BE49-F238E27FC236}">
                <a16:creationId xmlns:a16="http://schemas.microsoft.com/office/drawing/2014/main" id="{0BD5167A-BC67-4DBB-913B-52EC4AAD67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0559" y="4648200"/>
            <a:ext cx="1849341" cy="1852782"/>
          </a:xfrm>
          <a:prstGeom prst="rect">
            <a:avLst/>
          </a:prstGeom>
        </p:spPr>
      </p:pic>
    </p:spTree>
    <p:extLst>
      <p:ext uri="{BB962C8B-B14F-4D97-AF65-F5344CB8AC3E}">
        <p14:creationId xmlns:p14="http://schemas.microsoft.com/office/powerpoint/2010/main" val="1367114393"/>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F54A-5DED-4B51-9474-CACC1254B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2031" y="0"/>
            <a:ext cx="14128066" cy="6857999"/>
          </a:xfrm>
          <a:prstGeom prst="rect">
            <a:avLst/>
          </a:prstGeom>
        </p:spPr>
      </p:pic>
      <p:sp>
        <p:nvSpPr>
          <p:cNvPr id="111618" name="Rectangle 2"/>
          <p:cNvSpPr>
            <a:spLocks noGrp="1" noChangeArrowheads="1"/>
          </p:cNvSpPr>
          <p:nvPr>
            <p:ph type="ctrTitle"/>
          </p:nvPr>
        </p:nvSpPr>
        <p:spPr>
          <a:xfrm>
            <a:off x="567539" y="304800"/>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00FFFF"/>
                </a:solidFill>
                <a:effectLst>
                  <a:outerShdw blurRad="38100" dist="38100" dir="2700000" algn="tl">
                    <a:srgbClr val="000000">
                      <a:alpha val="43137"/>
                    </a:srgbClr>
                  </a:outerShdw>
                </a:effectLst>
                <a:latin typeface="+mn-lt"/>
              </a:rPr>
              <a:t># 772 “Live Into Hope”</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2057400"/>
            <a:ext cx="9411008"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Live into hope! The blind shall see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insight and with clarity,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removing shades of pride and fear,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 vision of our God brought near.</a:t>
            </a:r>
            <a:endParaRPr lang="en-US" sz="3600" b="1" i="1" dirty="0">
              <a:solidFill>
                <a:srgbClr val="000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809057490"/>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05A1C6-3FA0-440E-A71E-2C1A26243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2031" y="0"/>
            <a:ext cx="14128066" cy="6857999"/>
          </a:xfrm>
          <a:prstGeom prst="rect">
            <a:avLst/>
          </a:prstGeom>
        </p:spPr>
      </p:pic>
      <p:sp>
        <p:nvSpPr>
          <p:cNvPr id="111618" name="Rectangle 2"/>
          <p:cNvSpPr>
            <a:spLocks noGrp="1" noChangeArrowheads="1"/>
          </p:cNvSpPr>
          <p:nvPr>
            <p:ph type="ctrTitle"/>
          </p:nvPr>
        </p:nvSpPr>
        <p:spPr>
          <a:xfrm>
            <a:off x="567539" y="304800"/>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00FFFF"/>
                </a:solidFill>
                <a:effectLst>
                  <a:outerShdw blurRad="38100" dist="38100" dir="2700000" algn="tl">
                    <a:srgbClr val="000000">
                      <a:alpha val="43137"/>
                    </a:srgbClr>
                  </a:outerShdw>
                </a:effectLst>
                <a:latin typeface="+mn-lt"/>
              </a:rPr>
              <a:t># 772 “Live Into Hope”</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2057400"/>
            <a:ext cx="9411008"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Live into hope of liberty,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right to speak, the right to be,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right to have one's daily bread,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hear God's word and thus be fed.</a:t>
            </a:r>
            <a:endParaRPr lang="en-US" sz="3600" b="1" i="1" dirty="0">
              <a:solidFill>
                <a:srgbClr val="000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415488838"/>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D80945-4A64-4535-BD74-0BA7F8EEB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2031" y="0"/>
            <a:ext cx="14128066" cy="6857999"/>
          </a:xfrm>
          <a:prstGeom prst="rect">
            <a:avLst/>
          </a:prstGeom>
        </p:spPr>
      </p:pic>
      <p:sp>
        <p:nvSpPr>
          <p:cNvPr id="111618" name="Rectangle 2"/>
          <p:cNvSpPr>
            <a:spLocks noGrp="1" noChangeArrowheads="1"/>
          </p:cNvSpPr>
          <p:nvPr>
            <p:ph type="ctrTitle"/>
          </p:nvPr>
        </p:nvSpPr>
        <p:spPr>
          <a:xfrm>
            <a:off x="567539" y="304800"/>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00FFFF"/>
                </a:solidFill>
                <a:effectLst>
                  <a:outerShdw blurRad="38100" dist="38100" dir="2700000" algn="tl">
                    <a:srgbClr val="000000">
                      <a:alpha val="43137"/>
                    </a:srgbClr>
                  </a:outerShdw>
                </a:effectLst>
                <a:latin typeface="+mn-lt"/>
              </a:rPr>
              <a:t># 772 “Live Into Hope”</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2057400"/>
            <a:ext cx="9411008"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Live into hope of captives freed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from chains of fear or want or greed.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God now proclaims our full release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faith and hope and joy and peace.</a:t>
            </a:r>
            <a:endParaRPr lang="en-US" sz="3600" b="1" i="1" dirty="0">
              <a:solidFill>
                <a:srgbClr val="000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88512671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r>
              <a:rPr lang="en-US" altLang="en-US" sz="2000" b="0" i="1" dirty="0"/>
              <a:t>(Ephesians 5:15-16)</a:t>
            </a:r>
            <a:br>
              <a:rPr lang="en-US" altLang="en-US" sz="3200" b="0" i="1" dirty="0"/>
            </a:br>
            <a:r>
              <a:rPr lang="en-US" sz="2000" i="1" dirty="0">
                <a:effectLst>
                  <a:outerShdw blurRad="38100" dist="38100" dir="2700000" algn="tl">
                    <a:srgbClr val="000000">
                      <a:alpha val="43137"/>
                    </a:srgbClr>
                  </a:outerShdw>
                </a:effectLst>
                <a:latin typeface="+mn-lt"/>
              </a:rPr>
              <a:t>Seeking the wisdom of the Lord, let us consider how we have lived, confessing our sins and trusting in the mercy of our God.</a:t>
            </a:r>
            <a:br>
              <a:rPr lang="en-US" sz="2000" i="1" dirty="0">
                <a:effectLst/>
                <a:latin typeface="+mn-lt"/>
              </a:rPr>
            </a:br>
            <a:endParaRPr lang="en-US" altLang="en-US" sz="2000" b="0" i="1" dirty="0">
              <a:solidFill>
                <a:schemeClr val="tx1"/>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3" y="0"/>
            <a:ext cx="10278968" cy="6857999"/>
          </a:xfrm>
          <a:prstGeom prst="rect">
            <a:avLst/>
          </a:prstGeom>
        </p:spPr>
      </p:pic>
      <p:sp>
        <p:nvSpPr>
          <p:cNvPr id="841730" name="Rectangle 2"/>
          <p:cNvSpPr>
            <a:spLocks noGrp="1" noChangeArrowheads="1"/>
          </p:cNvSpPr>
          <p:nvPr>
            <p:ph type="ctrTitle"/>
          </p:nvPr>
        </p:nvSpPr>
        <p:spPr>
          <a:xfrm>
            <a:off x="947803" y="304800"/>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latin typeface="+mn-lt"/>
              </a:rPr>
              <a:t>(in Unison) </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936321" y="1600200"/>
            <a:ext cx="6683679" cy="4632037"/>
          </a:xfrm>
          <a:prstGeom prst="rect">
            <a:avLst/>
          </a:prstGeom>
        </p:spPr>
        <p:txBody>
          <a:bodyPr wrap="square">
            <a:spAutoFit/>
          </a:bodyPr>
          <a:lstStyle/>
          <a:p>
            <a:r>
              <a:rPr lang="en-US" sz="2400" b="1" i="1" dirty="0">
                <a:solidFill>
                  <a:srgbClr val="FF0000"/>
                </a:solidFill>
              </a:rPr>
              <a:t>Merciful God, we confess that we have not been faithful children.  We have not lived by your law; we have remained silent in the face of evil; we have not refrained from deceit; we have not followed in the way of peace; and we have not honored all that is true and good.   We have been foolish and immature people who resist the holy wisdom you graciously offer.  Forgive us our sin, O God, and lead us to sincere repentance through Jesus Christ our Lord, Amen.</a:t>
            </a:r>
            <a:endParaRPr lang="en-US" sz="2400" dirty="0">
              <a:solidFill>
                <a:srgbClr val="FF0000"/>
              </a:solidFill>
            </a:endParaRPr>
          </a:p>
          <a:p>
            <a:endParaRPr lang="en-US" sz="3100" b="1" dirty="0">
              <a:solidFill>
                <a:srgbClr val="FF0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84379626"/>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B6D4F-57F0-43E2-B30E-81F1736F2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868" y="-152400"/>
            <a:ext cx="11122068" cy="11476190"/>
          </a:xfrm>
          <a:prstGeom prst="rect">
            <a:avLst/>
          </a:prstGeom>
        </p:spPr>
      </p:pic>
      <p:sp>
        <p:nvSpPr>
          <p:cNvPr id="841730" name="Rectangle 2"/>
          <p:cNvSpPr>
            <a:spLocks noGrp="1" noChangeArrowheads="1"/>
          </p:cNvSpPr>
          <p:nvPr>
            <p:ph type="ctrTitle"/>
          </p:nvPr>
        </p:nvSpPr>
        <p:spPr>
          <a:xfrm>
            <a:off x="783579" y="533400"/>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rgbClr val="0664BA"/>
                </a:solidFill>
                <a:effectLst/>
              </a:rPr>
              <a:t>Declaration of Forgiveness</a:t>
            </a:r>
            <a:r>
              <a:rPr lang="en-US" altLang="en-US" sz="2000" i="1" dirty="0">
                <a:solidFill>
                  <a:srgbClr val="0664BA"/>
                </a:solidFill>
                <a:effectLst/>
                <a:latin typeface="+mn-lt"/>
              </a:rPr>
              <a:t> </a:t>
            </a:r>
            <a:endParaRPr lang="en-US" altLang="en-US" sz="2400" b="0" i="1" dirty="0">
              <a:solidFill>
                <a:srgbClr val="0664BA"/>
              </a:solidFill>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783579" y="1600200"/>
            <a:ext cx="6912621" cy="4031873"/>
          </a:xfrm>
          <a:prstGeom prst="rect">
            <a:avLst/>
          </a:prstGeom>
        </p:spPr>
        <p:txBody>
          <a:bodyPr wrap="square">
            <a:spAutoFit/>
          </a:bodyPr>
          <a:lstStyle/>
          <a:p>
            <a:r>
              <a:rPr lang="en-US" sz="3200" b="1" i="1" dirty="0">
                <a:effectLst>
                  <a:outerShdw blurRad="38100" dist="38100" dir="2700000" algn="tl">
                    <a:srgbClr val="000000">
                      <a:alpha val="43137"/>
                    </a:srgbClr>
                  </a:outerShdw>
                </a:effectLst>
              </a:rPr>
              <a:t>The Lord is gracious and merciful!  God shows great and steadfast love to us through Jesus Christ, our bread of life.  By his flesh and blood our sins are forgiven and we have been given an eternal life. </a:t>
            </a:r>
          </a:p>
          <a:p>
            <a:r>
              <a:rPr lang="en-US" sz="3200" b="1" i="1" dirty="0">
                <a:solidFill>
                  <a:srgbClr val="FFFF00"/>
                </a:solidFill>
                <a:effectLst>
                  <a:outerShdw blurRad="38100" dist="38100" dir="2700000" algn="tl">
                    <a:srgbClr val="000000">
                      <a:alpha val="43137"/>
                    </a:srgbClr>
                  </a:outerShdw>
                </a:effectLst>
              </a:rPr>
              <a:t>In Jesus’s name, we are forgiven sinners.  Thanks be God, Amen. </a:t>
            </a:r>
            <a:endParaRPr lang="en-US" sz="3200" b="1" i="1" dirty="0">
              <a:solidFill>
                <a:srgbClr val="FFFF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4480136"/>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41332</TotalTime>
  <Words>1069</Words>
  <Application>Microsoft Office PowerPoint</Application>
  <PresentationFormat>On-screen Show (4:3)</PresentationFormat>
  <Paragraphs>147</Paragraphs>
  <Slides>36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 Black</vt:lpstr>
      <vt:lpstr>Calibri</vt:lpstr>
      <vt:lpstr>Helvetica</vt:lpstr>
      <vt:lpstr>Times New Roman</vt:lpstr>
      <vt:lpstr>Wingdings</vt:lpstr>
      <vt:lpstr>Glass Layers</vt:lpstr>
      <vt:lpstr>Homecrest Presbyterian Church Worship of the Lord’s Day  August 19th, 2018 20th Sunday in Ordinary Time</vt:lpstr>
      <vt:lpstr>Gathering Around the WORD Call to Worship (Based on Matthew 11:28-30)</vt:lpstr>
      <vt:lpstr>Gathering Around the WORD Gathering Hymn   # 772 “Live Into Hope”</vt:lpstr>
      <vt:lpstr>Gathering Around the WORD Gathering Hymn   # 772 “Live Into Hope”</vt:lpstr>
      <vt:lpstr>Gathering Around the WORD Gathering Hymn   # 772 “Live Into Hope”</vt:lpstr>
      <vt:lpstr>Gathering Around the WORD Gathering Hymn   # 772 “Live Into Hope”</vt:lpstr>
      <vt:lpstr>Gathering Around the WORD Call to Confession (Ephesians 5:15-16) Seeking the wisdom of the Lord, let us consider how we have lived, confessing our sins and trusting in the mercy of our God. </vt:lpstr>
      <vt:lpstr>Gathering Around the WORD Prayer of Confession (in Unison) </vt:lpstr>
      <vt:lpstr>Gathering Around the WORD Declaration of Forgiveness </vt:lpstr>
      <vt:lpstr>Gathering Around the WORD Gloria Patri</vt:lpstr>
      <vt:lpstr>Gathering Around the WORD Passing of the Peace of Christ</vt:lpstr>
      <vt:lpstr>Proclaiming the WORD Message to the Youth/ Prayer of Illumination</vt:lpstr>
      <vt:lpstr>Proclaiming the WORD  Scripture Reading (1 Kings 3:3-14)</vt:lpstr>
      <vt:lpstr>Proclaiming the WORD  Scripture Reading (1 Kings 3:3-14)</vt:lpstr>
      <vt:lpstr>Proclaiming the WORD  Scripture Reading (1 Kings 3:3-14)</vt:lpstr>
      <vt:lpstr>Proclaiming the WORD  Scripture Reading (1 Kings 3:3-14)</vt:lpstr>
      <vt:lpstr>Proclaiming the WORD  Scripture Reading (Ephesians 5:15-20)</vt:lpstr>
      <vt:lpstr>PowerPoint Presentation</vt:lpstr>
      <vt:lpstr>Responding Hymn # 65 “Guide Me, O Thou Great Jehovah” </vt:lpstr>
      <vt:lpstr>Responding Hymn # 65 “Guide Me, O Thou Great Jehovah” </vt:lpstr>
      <vt:lpstr>Responding Hymn # 65 “Guide Me, O Thou Great Jehovah”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Hymn # 761 “Called as Partners in Christ’s Service”</vt:lpstr>
      <vt:lpstr>Sending Hymn # 761 “Called as Partners in Christ’s Service”</vt:lpstr>
      <vt:lpstr>Sending Hymn # 761 “Called as Partners in Christ’s Service”</vt:lpstr>
      <vt:lpstr>Sending Hymn # 761 “Called as Partners in Christ’s Service”</vt:lpstr>
      <vt:lpstr>Bearing and Following  the WORD into the World The Charge and Benediction </vt:lpstr>
      <vt:lpstr>Bearing and Following  the WORD into the World Benediction Response </vt:lpstr>
      <vt:lpstr>Homecrest Presbyterian Church Worship of the Lord’s Day  August 19th, 2018 20th Sunday in Ordinary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1126</cp:revision>
  <cp:lastPrinted>2016-01-30T20:52:10Z</cp:lastPrinted>
  <dcterms:created xsi:type="dcterms:W3CDTF">1601-01-01T00:00:00Z</dcterms:created>
  <dcterms:modified xsi:type="dcterms:W3CDTF">2018-08-11T18:54:03Z</dcterms:modified>
</cp:coreProperties>
</file>