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3.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2"/>
  </p:notesMasterIdLst>
  <p:handoutMasterIdLst>
    <p:handoutMasterId r:id="rId33"/>
  </p:handoutMasterIdLst>
  <p:sldIdLst>
    <p:sldId id="1097" r:id="rId2"/>
    <p:sldId id="1588" r:id="rId3"/>
    <p:sldId id="1299" r:id="rId4"/>
    <p:sldId id="1796" r:id="rId5"/>
    <p:sldId id="1795" r:id="rId6"/>
    <p:sldId id="805" r:id="rId7"/>
    <p:sldId id="1039" r:id="rId8"/>
    <p:sldId id="1781" r:id="rId9"/>
    <p:sldId id="696" r:id="rId10"/>
    <p:sldId id="806" r:id="rId11"/>
    <p:sldId id="1059" r:id="rId12"/>
    <p:sldId id="1800" r:id="rId13"/>
    <p:sldId id="1838" r:id="rId14"/>
    <p:sldId id="1837" r:id="rId15"/>
    <p:sldId id="1773" r:id="rId16"/>
    <p:sldId id="1845" r:id="rId17"/>
    <p:sldId id="905" r:id="rId18"/>
    <p:sldId id="1843" r:id="rId19"/>
    <p:sldId id="1844" r:id="rId20"/>
    <p:sldId id="1846" r:id="rId21"/>
    <p:sldId id="1752" r:id="rId22"/>
    <p:sldId id="975" r:id="rId23"/>
    <p:sldId id="818" r:id="rId24"/>
    <p:sldId id="819" r:id="rId25"/>
    <p:sldId id="1839" r:id="rId26"/>
    <p:sldId id="1840" r:id="rId27"/>
    <p:sldId id="1841" r:id="rId28"/>
    <p:sldId id="284" r:id="rId29"/>
    <p:sldId id="1067" r:id="rId30"/>
    <p:sldId id="1842" r:id="rId31"/>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00"/>
    <a:srgbClr val="FFFF00"/>
    <a:srgbClr val="0664BA"/>
    <a:srgbClr val="000000"/>
    <a:srgbClr val="CC0099"/>
    <a:srgbClr val="800000"/>
    <a:srgbClr val="00FFFF"/>
    <a:srgbClr val="009900"/>
    <a:srgbClr val="4A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9002" autoAdjust="0"/>
  </p:normalViewPr>
  <p:slideViewPr>
    <p:cSldViewPr>
      <p:cViewPr varScale="1">
        <p:scale>
          <a:sx n="78" d="100"/>
          <a:sy n="78" d="100"/>
        </p:scale>
        <p:origin x="1182" y="5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30</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53700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4F4978-C293-4673-9E5A-6DFBB5062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0"/>
            <a:ext cx="9906000" cy="7010400"/>
          </a:xfrm>
          <a:prstGeom prst="rect">
            <a:avLst/>
          </a:prstGeom>
        </p:spPr>
      </p:pic>
      <p:sp>
        <p:nvSpPr>
          <p:cNvPr id="4098" name="Rectangle 2"/>
          <p:cNvSpPr>
            <a:spLocks noGrp="1" noChangeArrowheads="1"/>
          </p:cNvSpPr>
          <p:nvPr>
            <p:ph type="ctrTitle"/>
          </p:nvPr>
        </p:nvSpPr>
        <p:spPr>
          <a:xfrm>
            <a:off x="381000" y="1066800"/>
            <a:ext cx="7696200" cy="679511"/>
          </a:xfrm>
          <a:noFill/>
        </p:spPr>
        <p:txBody>
          <a:bodyPr/>
          <a:lstStyle/>
          <a:p>
            <a:pPr algn="r"/>
            <a:r>
              <a:rPr lang="en-US" altLang="en-US" sz="3600" i="1" dirty="0" err="1">
                <a:solidFill>
                  <a:srgbClr val="FF0000"/>
                </a:solidFill>
                <a:latin typeface="+mn-lt"/>
              </a:rPr>
              <a:t>Homecrest</a:t>
            </a:r>
            <a:r>
              <a:rPr lang="en-US" altLang="en-US" sz="3600" i="1"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400" i="1" dirty="0">
                <a:solidFill>
                  <a:srgbClr val="FFFF00"/>
                </a:solidFill>
                <a:latin typeface="Arial" charset="0"/>
              </a:rPr>
            </a:br>
            <a:br>
              <a:rPr lang="en-US" altLang="en-US" sz="3400" i="1" dirty="0">
                <a:solidFill>
                  <a:srgbClr val="FFFF00"/>
                </a:solidFill>
                <a:latin typeface="Arial" charset="0"/>
              </a:rPr>
            </a:br>
            <a:r>
              <a:rPr lang="en-US" altLang="en-US" sz="3200" i="1" dirty="0">
                <a:latin typeface="Arial" charset="0"/>
              </a:rPr>
              <a:t>July 29th, 2018</a:t>
            </a:r>
            <a:br>
              <a:rPr lang="en-US" altLang="en-US" sz="3200" i="1" dirty="0">
                <a:latin typeface="Arial" charset="0"/>
              </a:rPr>
            </a:br>
            <a:r>
              <a:rPr lang="en-US" altLang="en-US" sz="3200" i="1" dirty="0">
                <a:solidFill>
                  <a:schemeClr val="tx1"/>
                </a:solidFill>
                <a:effectLst>
                  <a:outerShdw blurRad="38100" dist="38100" dir="2700000" algn="tl">
                    <a:srgbClr val="000000">
                      <a:alpha val="43137"/>
                    </a:srgbClr>
                  </a:outerShdw>
                </a:effectLst>
                <a:latin typeface="Arial" charset="0"/>
              </a:rPr>
              <a:t>17th Sunday in Ordinary Time</a:t>
            </a:r>
            <a:endParaRPr lang="en-US" altLang="en-US" sz="3200" i="1" dirty="0">
              <a:solidFill>
                <a:srgbClr val="000000"/>
              </a:solidFill>
              <a:effectLst/>
              <a:latin typeface="Arial" charset="0"/>
            </a:endParaRPr>
          </a:p>
        </p:txBody>
      </p:sp>
      <p:pic>
        <p:nvPicPr>
          <p:cNvPr id="4" name="Picture 3">
            <a:extLst>
              <a:ext uri="{FF2B5EF4-FFF2-40B4-BE49-F238E27FC236}">
                <a16:creationId xmlns:a16="http://schemas.microsoft.com/office/drawing/2014/main" id="{0BD5167A-BC67-4DBB-913B-52EC4AAD67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4343400"/>
            <a:ext cx="2229633" cy="2233782"/>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1D0CC-DB13-4061-98A5-CDA79B90C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536853" cy="5029200"/>
          </a:xfrm>
          <a:prstGeom prst="rect">
            <a:avLst/>
          </a:prstGeom>
        </p:spPr>
      </p:pic>
      <p:sp>
        <p:nvSpPr>
          <p:cNvPr id="755714" name="Rectangle 2"/>
          <p:cNvSpPr>
            <a:spLocks noGrp="1" noChangeArrowheads="1"/>
          </p:cNvSpPr>
          <p:nvPr>
            <p:ph type="ctrTitle"/>
          </p:nvPr>
        </p:nvSpPr>
        <p:spPr>
          <a:xfrm>
            <a:off x="381000" y="900113"/>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450BA5-9B6F-4FDE-BD8E-716B4333E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4" name="Rectangle 2"/>
          <p:cNvSpPr>
            <a:spLocks noGrp="1" noChangeArrowheads="1"/>
          </p:cNvSpPr>
          <p:nvPr>
            <p:ph type="ctrTitle"/>
          </p:nvPr>
        </p:nvSpPr>
        <p:spPr>
          <a:xfrm>
            <a:off x="2209800" y="12954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26035" y="0"/>
            <a:ext cx="593003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(John 6:1-14)</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704335" y="990600"/>
            <a:ext cx="8115300" cy="5693866"/>
          </a:xfrm>
          <a:prstGeom prst="rect">
            <a:avLst/>
          </a:prstGeom>
        </p:spPr>
        <p:txBody>
          <a:bodyPr wrap="square">
            <a:spAutoFit/>
          </a:bodyPr>
          <a:lstStyle/>
          <a:p>
            <a:r>
              <a:rPr lang="en-US" i="1" baseline="30000" dirty="0"/>
              <a:t>	</a:t>
            </a:r>
            <a:r>
              <a:rPr lang="en-US" sz="2800" i="1" baseline="30000" dirty="0">
                <a:effectLst>
                  <a:outerShdw blurRad="38100" dist="38100" dir="2700000" algn="tl">
                    <a:srgbClr val="000000">
                      <a:alpha val="43137"/>
                    </a:srgbClr>
                  </a:outerShdw>
                </a:effectLst>
              </a:rPr>
              <a:t>1</a:t>
            </a:r>
            <a:r>
              <a:rPr lang="en-US" sz="2800" i="1" dirty="0">
                <a:effectLst>
                  <a:outerShdw blurRad="38100" dist="38100" dir="2700000" algn="tl">
                    <a:srgbClr val="000000">
                      <a:alpha val="43137"/>
                    </a:srgbClr>
                  </a:outerShdw>
                </a:effectLst>
              </a:rPr>
              <a:t>After this Jesus went to the other side of the Sea of Galilee, also called the Sea of Tiberias. </a:t>
            </a:r>
            <a:r>
              <a:rPr lang="en-US" sz="2800" i="1" baseline="30000" dirty="0">
                <a:effectLst>
                  <a:outerShdw blurRad="38100" dist="38100" dir="2700000" algn="tl">
                    <a:srgbClr val="000000">
                      <a:alpha val="43137"/>
                    </a:srgbClr>
                  </a:outerShdw>
                </a:effectLst>
              </a:rPr>
              <a:t>2</a:t>
            </a:r>
            <a:r>
              <a:rPr lang="en-US" sz="2800" i="1" dirty="0">
                <a:effectLst>
                  <a:outerShdw blurRad="38100" dist="38100" dir="2700000" algn="tl">
                    <a:srgbClr val="000000">
                      <a:alpha val="43137"/>
                    </a:srgbClr>
                  </a:outerShdw>
                </a:effectLst>
              </a:rPr>
              <a:t>A large crowd kept following him, because they saw the signs that he was doing for the sick. </a:t>
            </a:r>
            <a:r>
              <a:rPr lang="en-US" sz="2800" i="1" baseline="30000" dirty="0">
                <a:effectLst>
                  <a:outerShdw blurRad="38100" dist="38100" dir="2700000" algn="tl">
                    <a:srgbClr val="000000">
                      <a:alpha val="43137"/>
                    </a:srgbClr>
                  </a:outerShdw>
                </a:effectLst>
              </a:rPr>
              <a:t>3</a:t>
            </a:r>
            <a:r>
              <a:rPr lang="en-US" sz="2800" i="1" dirty="0">
                <a:effectLst>
                  <a:outerShdw blurRad="38100" dist="38100" dir="2700000" algn="tl">
                    <a:srgbClr val="000000">
                      <a:alpha val="43137"/>
                    </a:srgbClr>
                  </a:outerShdw>
                </a:effectLst>
              </a:rPr>
              <a:t>Jesus went up the mountain and sat down there with his disciples. </a:t>
            </a:r>
            <a:r>
              <a:rPr lang="en-US" sz="2800" i="1" baseline="30000" dirty="0">
                <a:effectLst>
                  <a:outerShdw blurRad="38100" dist="38100" dir="2700000" algn="tl">
                    <a:srgbClr val="000000">
                      <a:alpha val="43137"/>
                    </a:srgbClr>
                  </a:outerShdw>
                </a:effectLst>
              </a:rPr>
              <a:t>4</a:t>
            </a:r>
            <a:r>
              <a:rPr lang="en-US" sz="2800" i="1" dirty="0">
                <a:effectLst>
                  <a:outerShdw blurRad="38100" dist="38100" dir="2700000" algn="tl">
                    <a:srgbClr val="000000">
                      <a:alpha val="43137"/>
                    </a:srgbClr>
                  </a:outerShdw>
                </a:effectLst>
              </a:rPr>
              <a:t>Now the Passover, the festival of the Jews, was near. </a:t>
            </a:r>
            <a:r>
              <a:rPr lang="en-US" sz="2800" i="1" baseline="30000" dirty="0">
                <a:effectLst>
                  <a:outerShdw blurRad="38100" dist="38100" dir="2700000" algn="tl">
                    <a:srgbClr val="000000">
                      <a:alpha val="43137"/>
                    </a:srgbClr>
                  </a:outerShdw>
                </a:effectLst>
              </a:rPr>
              <a:t>5</a:t>
            </a:r>
            <a:r>
              <a:rPr lang="en-US" sz="2800" i="1" dirty="0">
                <a:effectLst>
                  <a:outerShdw blurRad="38100" dist="38100" dir="2700000" algn="tl">
                    <a:srgbClr val="000000">
                      <a:alpha val="43137"/>
                    </a:srgbClr>
                  </a:outerShdw>
                </a:effectLst>
              </a:rPr>
              <a:t>When he looked up and saw a large crowd coming towards him, Jesus said to Philip, "Where are we to buy bread for these people to eat?" </a:t>
            </a:r>
            <a:r>
              <a:rPr lang="en-US" sz="2800" i="1" baseline="30000" dirty="0">
                <a:effectLst>
                  <a:outerShdw blurRad="38100" dist="38100" dir="2700000" algn="tl">
                    <a:srgbClr val="000000">
                      <a:alpha val="43137"/>
                    </a:srgbClr>
                  </a:outerShdw>
                </a:effectLst>
              </a:rPr>
              <a:t>6</a:t>
            </a:r>
            <a:r>
              <a:rPr lang="en-US" sz="2800" i="1" dirty="0">
                <a:effectLst>
                  <a:outerShdw blurRad="38100" dist="38100" dir="2700000" algn="tl">
                    <a:srgbClr val="000000">
                      <a:alpha val="43137"/>
                    </a:srgbClr>
                  </a:outerShdw>
                </a:effectLst>
              </a:rPr>
              <a:t>He said this to test him, for he himself knew what he was going to do. </a:t>
            </a:r>
            <a:r>
              <a:rPr lang="en-US" sz="2800" i="1" baseline="30000" dirty="0">
                <a:effectLst>
                  <a:outerShdw blurRad="38100" dist="38100" dir="2700000" algn="tl">
                    <a:srgbClr val="000000">
                      <a:alpha val="43137"/>
                    </a:srgbClr>
                  </a:outerShdw>
                </a:effectLst>
              </a:rPr>
              <a:t>7</a:t>
            </a:r>
            <a:r>
              <a:rPr lang="en-US" sz="2800" i="1" dirty="0">
                <a:effectLst>
                  <a:outerShdw blurRad="38100" dist="38100" dir="2700000" algn="tl">
                    <a:srgbClr val="000000">
                      <a:alpha val="43137"/>
                    </a:srgbClr>
                  </a:outerShdw>
                </a:effectLst>
              </a:rPr>
              <a:t>Philip answered him, "Six months' wages would not buy enough bread for each of them to get a little."</a:t>
            </a:r>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98617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26035" y="0"/>
            <a:ext cx="593003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(John 6:1-14)</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800100" y="990600"/>
            <a:ext cx="7581900" cy="5693866"/>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	8</a:t>
            </a:r>
            <a:r>
              <a:rPr lang="en-US" sz="2800" i="1" dirty="0">
                <a:effectLst>
                  <a:outerShdw blurRad="38100" dist="38100" dir="2700000" algn="tl">
                    <a:srgbClr val="000000">
                      <a:alpha val="43137"/>
                    </a:srgbClr>
                  </a:outerShdw>
                </a:effectLst>
              </a:rPr>
              <a:t>One of his disciples, Andrew, Simon Peter's brother, said to him, </a:t>
            </a:r>
            <a:r>
              <a:rPr lang="en-US" sz="2800" i="1" baseline="30000" dirty="0">
                <a:effectLst>
                  <a:outerShdw blurRad="38100" dist="38100" dir="2700000" algn="tl">
                    <a:srgbClr val="000000">
                      <a:alpha val="43137"/>
                    </a:srgbClr>
                  </a:outerShdw>
                </a:effectLst>
              </a:rPr>
              <a:t>9</a:t>
            </a:r>
            <a:r>
              <a:rPr lang="en-US" sz="2800" i="1" dirty="0">
                <a:effectLst>
                  <a:outerShdw blurRad="38100" dist="38100" dir="2700000" algn="tl">
                    <a:srgbClr val="000000">
                      <a:alpha val="43137"/>
                    </a:srgbClr>
                  </a:outerShdw>
                </a:effectLst>
              </a:rPr>
              <a:t>"There is a boy here who has five barley loaves and two fish. But what are they among so many people?" </a:t>
            </a:r>
            <a:r>
              <a:rPr lang="en-US" sz="2800" i="1" baseline="30000" dirty="0">
                <a:effectLst>
                  <a:outerShdw blurRad="38100" dist="38100" dir="2700000" algn="tl">
                    <a:srgbClr val="000000">
                      <a:alpha val="43137"/>
                    </a:srgbClr>
                  </a:outerShdw>
                </a:effectLst>
              </a:rPr>
              <a:t>10</a:t>
            </a:r>
            <a:r>
              <a:rPr lang="en-US" sz="2800" i="1" dirty="0">
                <a:effectLst>
                  <a:outerShdw blurRad="38100" dist="38100" dir="2700000" algn="tl">
                    <a:srgbClr val="000000">
                      <a:alpha val="43137"/>
                    </a:srgbClr>
                  </a:outerShdw>
                </a:effectLst>
              </a:rPr>
              <a:t>Jesus said, "Make the people sit down." Now there was a great deal of grass in the place; so they sat down, about five thousand in all. </a:t>
            </a:r>
            <a:r>
              <a:rPr lang="en-US" sz="2800" i="1" baseline="30000" dirty="0">
                <a:effectLst>
                  <a:outerShdw blurRad="38100" dist="38100" dir="2700000" algn="tl">
                    <a:srgbClr val="000000">
                      <a:alpha val="43137"/>
                    </a:srgbClr>
                  </a:outerShdw>
                </a:effectLst>
              </a:rPr>
              <a:t>11</a:t>
            </a:r>
            <a:r>
              <a:rPr lang="en-US" sz="2800" i="1" dirty="0">
                <a:effectLst>
                  <a:outerShdw blurRad="38100" dist="38100" dir="2700000" algn="tl">
                    <a:srgbClr val="000000">
                      <a:alpha val="43137"/>
                    </a:srgbClr>
                  </a:outerShdw>
                </a:effectLst>
              </a:rPr>
              <a:t>Then Jesus took the loaves, and when he had given thanks, he distributed them to those who were seated; so also the fish, as much as they wanted. </a:t>
            </a:r>
            <a:r>
              <a:rPr lang="en-US" sz="2800" i="1" baseline="30000" dirty="0">
                <a:effectLst>
                  <a:outerShdw blurRad="38100" dist="38100" dir="2700000" algn="tl">
                    <a:srgbClr val="000000">
                      <a:alpha val="43137"/>
                    </a:srgbClr>
                  </a:outerShdw>
                </a:effectLst>
              </a:rPr>
              <a:t>12</a:t>
            </a:r>
            <a:r>
              <a:rPr lang="en-US" sz="2800" i="1" dirty="0">
                <a:effectLst>
                  <a:outerShdw blurRad="38100" dist="38100" dir="2700000" algn="tl">
                    <a:srgbClr val="000000">
                      <a:alpha val="43137"/>
                    </a:srgbClr>
                  </a:outerShdw>
                </a:effectLst>
              </a:rPr>
              <a:t>When they were satisfied, he told his disciples, "Gather up the fragments left over, so that nothing may be lost."</a:t>
            </a:r>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06220"/>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1626035" y="0"/>
            <a:ext cx="593003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solidFill>
                  <a:srgbClr val="FFFF00"/>
                </a:solidFill>
                <a:effectLst>
                  <a:outerShdw blurRad="38100" dist="38100" dir="2700000" algn="tl">
                    <a:srgbClr val="000000">
                      <a:alpha val="43137"/>
                    </a:srgbClr>
                  </a:outerShdw>
                </a:effectLst>
                <a:latin typeface="+mn-lt"/>
              </a:rPr>
              <a:t> Scripture Reading </a:t>
            </a:r>
            <a:r>
              <a:rPr lang="en-US" altLang="en-US" sz="2400" b="0" i="1" dirty="0">
                <a:solidFill>
                  <a:srgbClr val="00FFFF"/>
                </a:solidFill>
                <a:effectLst>
                  <a:outerShdw blurRad="38100" dist="38100" dir="2700000" algn="tl">
                    <a:srgbClr val="000000">
                      <a:alpha val="43137"/>
                    </a:srgbClr>
                  </a:outerShdw>
                </a:effectLst>
              </a:rPr>
              <a:t>(John 6:1-14)</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95A77C7-55DF-4878-AE7B-354D017A8516}"/>
              </a:ext>
            </a:extLst>
          </p:cNvPr>
          <p:cNvSpPr/>
          <p:nvPr/>
        </p:nvSpPr>
        <p:spPr>
          <a:xfrm>
            <a:off x="1125403" y="1219200"/>
            <a:ext cx="6438900" cy="3108543"/>
          </a:xfrm>
          <a:prstGeom prst="rect">
            <a:avLst/>
          </a:prstGeom>
        </p:spPr>
        <p:txBody>
          <a:bodyPr wrap="square">
            <a:spAutoFit/>
          </a:bodyPr>
          <a:lstStyle/>
          <a:p>
            <a:r>
              <a:rPr lang="en-US" sz="2800" i="1" baseline="30000" dirty="0">
                <a:effectLst>
                  <a:outerShdw blurRad="38100" dist="38100" dir="2700000" algn="tl">
                    <a:srgbClr val="000000">
                      <a:alpha val="43137"/>
                    </a:srgbClr>
                  </a:outerShdw>
                </a:effectLst>
              </a:rPr>
              <a:t>	13</a:t>
            </a:r>
            <a:r>
              <a:rPr lang="en-US" sz="2800" i="1" dirty="0">
                <a:effectLst>
                  <a:outerShdw blurRad="38100" dist="38100" dir="2700000" algn="tl">
                    <a:srgbClr val="000000">
                      <a:alpha val="43137"/>
                    </a:srgbClr>
                  </a:outerShdw>
                </a:effectLst>
              </a:rPr>
              <a:t>So they gathered them up, and from the fragments of the five barley loaves, left by those who had eaten, they filled twelve baskets. </a:t>
            </a:r>
            <a:r>
              <a:rPr lang="en-US" sz="2800" i="1" baseline="30000" dirty="0">
                <a:effectLst>
                  <a:outerShdw blurRad="38100" dist="38100" dir="2700000" algn="tl">
                    <a:srgbClr val="000000">
                      <a:alpha val="43137"/>
                    </a:srgbClr>
                  </a:outerShdw>
                </a:effectLst>
              </a:rPr>
              <a:t>14</a:t>
            </a:r>
            <a:r>
              <a:rPr lang="en-US" sz="2800" i="1" dirty="0">
                <a:effectLst>
                  <a:outerShdw blurRad="38100" dist="38100" dir="2700000" algn="tl">
                    <a:srgbClr val="000000">
                      <a:alpha val="43137"/>
                    </a:srgbClr>
                  </a:outerShdw>
                </a:effectLst>
              </a:rPr>
              <a:t>When the people saw the sign that he had done, they began to say, "This is indeed the prophet who is to come into the world."</a:t>
            </a:r>
            <a:endParaRPr lang="en-US"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5407338"/>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2CD71D-EC1F-466D-983C-B9FF1C785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9050"/>
            <a:ext cx="12344400" cy="7715250"/>
          </a:xfrm>
          <a:prstGeom prst="rect">
            <a:avLst/>
          </a:prstGeom>
        </p:spPr>
      </p:pic>
      <p:sp>
        <p:nvSpPr>
          <p:cNvPr id="801794" name="Rectangle 2"/>
          <p:cNvSpPr>
            <a:spLocks noChangeArrowheads="1"/>
          </p:cNvSpPr>
          <p:nvPr/>
        </p:nvSpPr>
        <p:spPr bwMode="auto">
          <a:xfrm>
            <a:off x="962024" y="1027558"/>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(John 6:1-14)</a:t>
            </a:r>
          </a:p>
          <a:p>
            <a:r>
              <a:rPr lang="en-US" sz="2800" i="1" dirty="0">
                <a:solidFill>
                  <a:schemeClr val="tx1"/>
                </a:solidFill>
                <a:effectLst>
                  <a:outerShdw blurRad="38100" dist="38100" dir="2700000" algn="tl">
                    <a:srgbClr val="000000">
                      <a:alpha val="43137"/>
                    </a:srgbClr>
                  </a:outerShdw>
                </a:effectLst>
              </a:rPr>
              <a:t>Offering of a Child</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185947774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FCC0DA-CE03-4E9C-B807-9B2BCFC47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72849"/>
            <a:ext cx="10829705" cy="7207049"/>
          </a:xfrm>
          <a:prstGeom prst="rect">
            <a:avLst/>
          </a:prstGeom>
        </p:spPr>
      </p:pic>
      <p:sp>
        <p:nvSpPr>
          <p:cNvPr id="801794" name="Rectangle 2"/>
          <p:cNvSpPr>
            <a:spLocks noChangeArrowheads="1"/>
          </p:cNvSpPr>
          <p:nvPr/>
        </p:nvSpPr>
        <p:spPr bwMode="auto">
          <a:xfrm>
            <a:off x="962796" y="8382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FF00"/>
                </a:solidFill>
                <a:effectLst>
                  <a:outerShdw blurRad="38100" dist="38100" dir="2700000" algn="tl">
                    <a:srgbClr val="000000">
                      <a:alpha val="43137"/>
                    </a:srgbClr>
                  </a:outerShdw>
                </a:effectLst>
              </a:rPr>
              <a:t>(John 6:1-14)</a:t>
            </a:r>
          </a:p>
          <a:p>
            <a:r>
              <a:rPr lang="en-US" sz="2800" i="1" dirty="0">
                <a:solidFill>
                  <a:srgbClr val="FF0000"/>
                </a:solidFill>
                <a:effectLst>
                  <a:outerShdw blurRad="38100" dist="38100" dir="2700000" algn="tl">
                    <a:srgbClr val="000000">
                      <a:alpha val="43137"/>
                    </a:srgbClr>
                  </a:outerShdw>
                </a:effectLst>
              </a:rPr>
              <a:t>Offering of a Child</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28580782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78884" y="762000"/>
            <a:ext cx="8465116"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481 “I Believe In God the Father” </a:t>
            </a:r>
            <a:r>
              <a:rPr lang="en-US" altLang="en-US" sz="2000" b="0" i="1" dirty="0">
                <a:solidFill>
                  <a:schemeClr val="tx1"/>
                </a:solidFill>
                <a:effectLst>
                  <a:outerShdw blurRad="38100" dist="38100" dir="2700000" algn="tl">
                    <a:srgbClr val="000000">
                      <a:alpha val="43137"/>
                    </a:srgbClr>
                  </a:outerShdw>
                </a:effectLst>
              </a:rPr>
              <a:t>(Apostles’ Creed)</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43368" y="1905000"/>
            <a:ext cx="8257262"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 believe in God the Father, </a:t>
            </a:r>
          </a:p>
          <a:p>
            <a:pPr algn="ctr"/>
            <a:r>
              <a:rPr lang="en-US" sz="3600" b="1" i="1" dirty="0">
                <a:effectLst>
                  <a:outerShdw blurRad="38100" dist="38100" dir="2700000" algn="tl">
                    <a:srgbClr val="000000">
                      <a:alpha val="43137"/>
                    </a:srgbClr>
                  </a:outerShdw>
                </a:effectLst>
              </a:rPr>
              <a:t>merciful and mighty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maker of the earth and heavens, </a:t>
            </a:r>
          </a:p>
          <a:p>
            <a:pPr algn="ctr"/>
            <a:r>
              <a:rPr lang="en-US" sz="3600" b="1" i="1" dirty="0">
                <a:effectLst>
                  <a:outerShdw blurRad="38100" dist="38100" dir="2700000" algn="tl">
                    <a:srgbClr val="000000">
                      <a:alpha val="43137"/>
                    </a:srgbClr>
                  </a:outerShdw>
                </a:effectLst>
              </a:rPr>
              <a:t>whom we worship and adore;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in Jesus Christ the Son, </a:t>
            </a:r>
          </a:p>
          <a:p>
            <a:pPr algn="ctr"/>
            <a:r>
              <a:rPr lang="en-US" sz="3600" b="1" i="1" dirty="0">
                <a:effectLst>
                  <a:outerShdw blurRad="38100" dist="38100" dir="2700000" algn="tl">
                    <a:srgbClr val="000000">
                      <a:alpha val="43137"/>
                    </a:srgbClr>
                  </a:outerShdw>
                </a:effectLst>
              </a:rPr>
              <a:t>only Savior, sovereign one,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by the Holy Spirit given, </a:t>
            </a:r>
          </a:p>
          <a:p>
            <a:pPr algn="ctr"/>
            <a:r>
              <a:rPr lang="en-US" sz="3600" b="1" i="1" dirty="0">
                <a:effectLst>
                  <a:outerShdw blurRad="38100" dist="38100" dir="2700000" algn="tl">
                    <a:srgbClr val="000000">
                      <a:alpha val="43137"/>
                    </a:srgbClr>
                  </a:outerShdw>
                </a:effectLst>
              </a:rPr>
              <a:t>born of Mary, blessed virgin.</a:t>
            </a:r>
          </a:p>
        </p:txBody>
      </p:sp>
    </p:spTree>
    <p:extLst>
      <p:ext uri="{BB962C8B-B14F-4D97-AF65-F5344CB8AC3E}">
        <p14:creationId xmlns:p14="http://schemas.microsoft.com/office/powerpoint/2010/main" val="2249516238"/>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78884" y="762000"/>
            <a:ext cx="8465116"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481 “I Believe In God the Father” </a:t>
            </a:r>
            <a:r>
              <a:rPr lang="en-US" altLang="en-US" sz="2000" b="0" i="1" dirty="0">
                <a:solidFill>
                  <a:schemeClr val="tx1"/>
                </a:solidFill>
                <a:effectLst>
                  <a:outerShdw blurRad="38100" dist="38100" dir="2700000" algn="tl">
                    <a:srgbClr val="000000">
                      <a:alpha val="43137"/>
                    </a:srgbClr>
                  </a:outerShdw>
                </a:effectLst>
              </a:rPr>
              <a:t>(Apostles’ Creed)</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43368" y="1905000"/>
            <a:ext cx="8257262"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Under Pilate, Jesus suffered, </a:t>
            </a:r>
          </a:p>
          <a:p>
            <a:pPr algn="ctr"/>
            <a:r>
              <a:rPr lang="en-US" sz="3600" b="1" i="1" dirty="0">
                <a:effectLst>
                  <a:outerShdw blurRad="38100" dist="38100" dir="2700000" algn="tl">
                    <a:srgbClr val="000000">
                      <a:alpha val="43137"/>
                    </a:srgbClr>
                  </a:outerShdw>
                </a:effectLst>
              </a:rPr>
              <a:t>faithful to his final breath.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 was crucified and buried, </a:t>
            </a:r>
          </a:p>
          <a:p>
            <a:pPr algn="ctr"/>
            <a:r>
              <a:rPr lang="en-US" sz="3600" b="1" i="1" dirty="0">
                <a:effectLst>
                  <a:outerShdw blurRad="38100" dist="38100" dir="2700000" algn="tl">
                    <a:srgbClr val="000000">
                      <a:alpha val="43137"/>
                    </a:srgbClr>
                  </a:outerShdw>
                </a:effectLst>
              </a:rPr>
              <a:t>and descended into death.</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From the grave he did arise; </a:t>
            </a:r>
          </a:p>
          <a:p>
            <a:pPr algn="ctr"/>
            <a:r>
              <a:rPr lang="en-US" sz="3600" b="1" i="1" dirty="0">
                <a:effectLst>
                  <a:outerShdw blurRad="38100" dist="38100" dir="2700000" algn="tl">
                    <a:srgbClr val="000000">
                      <a:alpha val="43137"/>
                    </a:srgbClr>
                  </a:outerShdw>
                </a:effectLst>
              </a:rPr>
              <a:t>and ascended through the skies;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now enthroned with God in heaven, he will judge the dead and living.</a:t>
            </a:r>
          </a:p>
        </p:txBody>
      </p:sp>
    </p:spTree>
    <p:extLst>
      <p:ext uri="{BB962C8B-B14F-4D97-AF65-F5344CB8AC3E}">
        <p14:creationId xmlns:p14="http://schemas.microsoft.com/office/powerpoint/2010/main" val="1497842949"/>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78884" y="762000"/>
            <a:ext cx="8465116"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481 “I Believe In God the Father” </a:t>
            </a:r>
            <a:r>
              <a:rPr lang="en-US" altLang="en-US" sz="2000" b="0" i="1" dirty="0">
                <a:solidFill>
                  <a:schemeClr val="tx1"/>
                </a:solidFill>
                <a:effectLst>
                  <a:outerShdw blurRad="38100" dist="38100" dir="2700000" algn="tl">
                    <a:srgbClr val="000000">
                      <a:alpha val="43137"/>
                    </a:srgbClr>
                  </a:outerShdw>
                </a:effectLst>
              </a:rPr>
              <a:t>(Apostles’ Creed)</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43368" y="1905000"/>
            <a:ext cx="8257262"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 believe in God the Spirit, </a:t>
            </a:r>
          </a:p>
          <a:p>
            <a:pPr algn="ctr"/>
            <a:r>
              <a:rPr lang="en-US" sz="3600" b="1" i="1" dirty="0">
                <a:effectLst>
                  <a:outerShdw blurRad="38100" dist="38100" dir="2700000" algn="tl">
                    <a:srgbClr val="000000">
                      <a:alpha val="43137"/>
                    </a:srgbClr>
                  </a:outerShdw>
                </a:effectLst>
              </a:rPr>
              <a:t>and the church in every place;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saints in glorious communion, </a:t>
            </a:r>
          </a:p>
          <a:p>
            <a:pPr algn="ctr"/>
            <a:r>
              <a:rPr lang="en-US" sz="3600" b="1" i="1" dirty="0">
                <a:effectLst>
                  <a:outerShdw blurRad="38100" dist="38100" dir="2700000" algn="tl">
                    <a:srgbClr val="000000">
                      <a:alpha val="43137"/>
                    </a:srgbClr>
                  </a:outerShdw>
                </a:effectLst>
              </a:rPr>
              <a:t>all forgiven, full of grace;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flesh and blood will live again; </a:t>
            </a:r>
          </a:p>
          <a:p>
            <a:pPr algn="ctr"/>
            <a:r>
              <a:rPr lang="en-US" sz="3600" b="1" i="1" dirty="0">
                <a:effectLst>
                  <a:outerShdw blurRad="38100" dist="38100" dir="2700000" algn="tl">
                    <a:srgbClr val="000000">
                      <a:alpha val="43137"/>
                    </a:srgbClr>
                  </a:outerShdw>
                </a:effectLst>
              </a:rPr>
              <a:t>life in Christ will never end.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Holy Spirit, Son and Father: </a:t>
            </a:r>
          </a:p>
          <a:p>
            <a:pPr algn="ctr"/>
            <a:r>
              <a:rPr lang="en-US" sz="3600" b="1" i="1" dirty="0">
                <a:effectLst>
                  <a:outerShdw blurRad="38100" dist="38100" dir="2700000" algn="tl">
                    <a:srgbClr val="000000">
                      <a:alpha val="43137"/>
                    </a:srgbClr>
                  </a:outerShdw>
                </a:effectLst>
              </a:rPr>
              <a:t>I will praise your name forever.</a:t>
            </a:r>
          </a:p>
        </p:txBody>
      </p:sp>
    </p:spTree>
    <p:extLst>
      <p:ext uri="{BB962C8B-B14F-4D97-AF65-F5344CB8AC3E}">
        <p14:creationId xmlns:p14="http://schemas.microsoft.com/office/powerpoint/2010/main" val="2034489778"/>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609600" y="609600"/>
            <a:ext cx="82296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effectLst>
                  <a:outerShdw blurRad="38100" dist="38100" dir="2700000" algn="tl">
                    <a:srgbClr val="000000">
                      <a:alpha val="43137"/>
                    </a:srgbClr>
                  </a:outerShdw>
                </a:effectLst>
                <a:cs typeface="Times New Roman" pitchFamily="18" charset="0"/>
              </a:rPr>
              <a:t>Call to Worship </a:t>
            </a:r>
            <a:r>
              <a:rPr lang="en-US" altLang="en-US" sz="1600" b="0" i="1" dirty="0">
                <a:solidFill>
                  <a:schemeClr val="tx1"/>
                </a:solidFill>
                <a:effectLst>
                  <a:outerShdw blurRad="38100" dist="38100" dir="2700000" algn="tl">
                    <a:srgbClr val="000000">
                      <a:alpha val="43137"/>
                    </a:srgbClr>
                  </a:outerShdw>
                </a:effectLst>
                <a:cs typeface="Times New Roman" pitchFamily="18" charset="0"/>
              </a:rPr>
              <a:t>(Based on Genesis 1:1-2, Mark 1:1, 9-11)</a:t>
            </a:r>
            <a:endParaRPr lang="en-US" altLang="en-US" sz="1600" i="1" dirty="0">
              <a:solidFill>
                <a:schemeClr val="tx1"/>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AutoShape 2" descr="Image result for peace">
            <a:extLst>
              <a:ext uri="{FF2B5EF4-FFF2-40B4-BE49-F238E27FC236}">
                <a16:creationId xmlns:a16="http://schemas.microsoft.com/office/drawing/2014/main" id="{D8655AED-D26E-4209-8CB5-209EE81D13CD}"/>
              </a:ext>
            </a:extLst>
          </p:cNvPr>
          <p:cNvSpPr>
            <a:spLocks noChangeAspect="1" noChangeArrowheads="1"/>
          </p:cNvSpPr>
          <p:nvPr/>
        </p:nvSpPr>
        <p:spPr bwMode="auto">
          <a:xfrm>
            <a:off x="3262313" y="2447925"/>
            <a:ext cx="2619375" cy="1962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739755-B164-4D5E-AC8F-090669BC3B5E}"/>
              </a:ext>
            </a:extLst>
          </p:cNvPr>
          <p:cNvSpPr/>
          <p:nvPr/>
        </p:nvSpPr>
        <p:spPr>
          <a:xfrm>
            <a:off x="571500" y="1914118"/>
            <a:ext cx="8077200" cy="4832092"/>
          </a:xfrm>
          <a:prstGeom prst="rect">
            <a:avLst/>
          </a:prstGeom>
        </p:spPr>
        <p:txBody>
          <a:bodyPr wrap="square">
            <a:spAutoFit/>
          </a:bodyPr>
          <a:lstStyle/>
          <a:p>
            <a:pPr marL="0" marR="0">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800" i="1" dirty="0">
                <a:latin typeface="Arial" panose="020B0604020202020204" pitchFamily="34" charset="0"/>
                <a:ea typeface="Times New Roman" panose="02020603050405020304" pitchFamily="18" charset="0"/>
              </a:rPr>
              <a:t>In the beginning, God created the heavens and the earth.  The Spirit of God swept over the face of the waters; then God said: </a:t>
            </a:r>
            <a:r>
              <a:rPr lang="en-US" sz="2800" b="1" i="1" dirty="0">
                <a:solidFill>
                  <a:srgbClr val="FFFF00"/>
                </a:solidFill>
                <a:latin typeface="Arial" panose="020B0604020202020204" pitchFamily="34" charset="0"/>
                <a:ea typeface="Times New Roman" panose="02020603050405020304" pitchFamily="18" charset="0"/>
              </a:rPr>
              <a:t>Let there be light, and God saw that it was good.</a:t>
            </a:r>
            <a:r>
              <a:rPr lang="en-US" sz="2800" i="1" dirty="0">
                <a:solidFill>
                  <a:srgbClr val="FFFF00"/>
                </a:solidFill>
                <a:latin typeface="Arial" panose="020B0604020202020204" pitchFamily="34" charset="0"/>
                <a:ea typeface="Times New Roman" panose="02020603050405020304" pitchFamily="18" charset="0"/>
              </a:rPr>
              <a:t>  </a:t>
            </a:r>
            <a:endParaRPr lang="en-US" sz="2800" dirty="0">
              <a:solidFill>
                <a:srgbClr val="FFFF00"/>
              </a:solidFill>
              <a:latin typeface="Helvetica" panose="020B0604020202020204" pitchFamily="34" charset="0"/>
              <a:ea typeface="Times New Roman" panose="02020603050405020304" pitchFamily="18" charset="0"/>
            </a:endParaRPr>
          </a:p>
          <a:p>
            <a:pPr marL="0" marR="0">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800" i="1" dirty="0">
                <a:solidFill>
                  <a:srgbClr val="FFFF00"/>
                </a:solidFill>
                <a:latin typeface="Arial" panose="020B0604020202020204" pitchFamily="34" charset="0"/>
                <a:ea typeface="Times New Roman" panose="02020603050405020304" pitchFamily="18" charset="0"/>
              </a:rPr>
              <a:t> </a:t>
            </a:r>
            <a:endParaRPr lang="en-US" sz="2800" dirty="0">
              <a:solidFill>
                <a:srgbClr val="FFFF00"/>
              </a:solidFill>
              <a:latin typeface="Helvetica" panose="020B0604020202020204" pitchFamily="34" charset="0"/>
              <a:ea typeface="Times New Roman" panose="02020603050405020304" pitchFamily="18" charset="0"/>
            </a:endParaRPr>
          </a:p>
          <a:p>
            <a:pPr marL="0" marR="0">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800" i="1" dirty="0">
                <a:latin typeface="Arial" panose="020B0604020202020204" pitchFamily="34" charset="0"/>
                <a:ea typeface="Times New Roman" panose="02020603050405020304" pitchFamily="18" charset="0"/>
              </a:rPr>
              <a:t>At the beginning of his ministry, Jesus was baptized by John.  The heavens opened, and the Spirit descended like a dove; then God said: </a:t>
            </a:r>
          </a:p>
          <a:p>
            <a:pPr marL="0" marR="0">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Lst>
            </a:pPr>
            <a:r>
              <a:rPr lang="en-US" sz="2800" b="1" i="1" dirty="0">
                <a:solidFill>
                  <a:srgbClr val="FFFF00"/>
                </a:solidFill>
                <a:latin typeface="Arial" panose="020B0604020202020204" pitchFamily="34" charset="0"/>
                <a:ea typeface="Times New Roman" panose="02020603050405020304" pitchFamily="18" charset="0"/>
              </a:rPr>
              <a:t>This is my beloved Son, in whom I am well pleased.  We have gathered to bear witness to these happenings.</a:t>
            </a:r>
            <a:r>
              <a:rPr lang="en-US" sz="2800" i="1" dirty="0">
                <a:solidFill>
                  <a:srgbClr val="FFFF00"/>
                </a:solidFill>
                <a:latin typeface="Arial" panose="020B0604020202020204" pitchFamily="34" charset="0"/>
                <a:ea typeface="Times New Roman" panose="02020603050405020304" pitchFamily="18" charset="0"/>
              </a:rPr>
              <a:t> </a:t>
            </a:r>
            <a:r>
              <a:rPr lang="en-US" sz="2800" b="1" i="1" dirty="0">
                <a:solidFill>
                  <a:srgbClr val="FFFF00"/>
                </a:solidFill>
                <a:latin typeface="Arial" panose="020B0604020202020204" pitchFamily="34" charset="0"/>
                <a:ea typeface="Times New Roman" panose="02020603050405020304" pitchFamily="18" charset="0"/>
              </a:rPr>
              <a:t>Let us worship God.</a:t>
            </a:r>
            <a:endParaRPr lang="en-US" sz="2800" dirty="0">
              <a:solidFill>
                <a:srgbClr val="FFFF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778935-19DD-4363-9C0D-8B64043A1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178"/>
            <a:ext cx="11887200" cy="7074837"/>
          </a:xfrm>
          <a:prstGeom prst="rect">
            <a:avLst/>
          </a:prstGeom>
        </p:spPr>
      </p:pic>
      <p:sp>
        <p:nvSpPr>
          <p:cNvPr id="801794" name="Rectangle 2"/>
          <p:cNvSpPr>
            <a:spLocks noChangeArrowheads="1"/>
          </p:cNvSpPr>
          <p:nvPr/>
        </p:nvSpPr>
        <p:spPr bwMode="auto">
          <a:xfrm>
            <a:off x="766761" y="1143000"/>
            <a:ext cx="760095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Responding to the WORD</a:t>
            </a:r>
          </a:p>
          <a:p>
            <a:endParaRPr lang="en-US" altLang="en-US" sz="3600" b="0" i="1" u="sng" dirty="0">
              <a:solidFill>
                <a:srgbClr val="FF0000"/>
              </a:solidFill>
              <a:effectLst>
                <a:outerShdw blurRad="38100" dist="38100" dir="2700000" algn="tl">
                  <a:srgbClr val="000000">
                    <a:alpha val="43137"/>
                  </a:srgbClr>
                </a:outerShdw>
              </a:effectLst>
              <a:cs typeface="Times New Roman" pitchFamily="18" charset="0"/>
            </a:endParaRPr>
          </a:p>
          <a:p>
            <a:r>
              <a:rPr lang="en-US" altLang="en-US" sz="3600" b="0" i="1" dirty="0">
                <a:solidFill>
                  <a:srgbClr val="FF3399"/>
                </a:solidFill>
                <a:effectLst>
                  <a:outerShdw blurRad="38100" dist="38100" dir="2700000" algn="tl">
                    <a:srgbClr val="000000">
                      <a:alpha val="43137"/>
                    </a:srgbClr>
                  </a:outerShdw>
                </a:effectLst>
                <a:cs typeface="Times New Roman" pitchFamily="18" charset="0"/>
              </a:rPr>
              <a:t>Isabel </a:t>
            </a:r>
            <a:r>
              <a:rPr lang="en-US" altLang="en-US" sz="3600" b="0" i="1" dirty="0" err="1">
                <a:solidFill>
                  <a:srgbClr val="FF3399"/>
                </a:solidFill>
                <a:effectLst>
                  <a:outerShdw blurRad="38100" dist="38100" dir="2700000" algn="tl">
                    <a:srgbClr val="000000">
                      <a:alpha val="43137"/>
                    </a:srgbClr>
                  </a:outerShdw>
                </a:effectLst>
                <a:cs typeface="Times New Roman" pitchFamily="18" charset="0"/>
              </a:rPr>
              <a:t>Siyue</a:t>
            </a:r>
            <a:r>
              <a:rPr lang="en-US" altLang="en-US" sz="3600" b="0" i="1" dirty="0">
                <a:solidFill>
                  <a:srgbClr val="FF3399"/>
                </a:solidFill>
                <a:effectLst>
                  <a:outerShdw blurRad="38100" dist="38100" dir="2700000" algn="tl">
                    <a:srgbClr val="000000">
                      <a:alpha val="43137"/>
                    </a:srgbClr>
                  </a:outerShdw>
                </a:effectLst>
                <a:cs typeface="Times New Roman" pitchFamily="18" charset="0"/>
              </a:rPr>
              <a:t> Dai</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endParaRPr lang="en-US" sz="2400" i="1" dirty="0">
              <a:solidFill>
                <a:srgbClr val="FFFF00"/>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365642454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a:extLst>
              <a:ext uri="{FF2B5EF4-FFF2-40B4-BE49-F238E27FC236}">
                <a16:creationId xmlns:a16="http://schemas.microsoft.com/office/drawing/2014/main" id="{C1673A4D-564B-4105-8E0D-40F21966CACB}"/>
              </a:ext>
            </a:extLst>
          </p:cNvPr>
          <p:cNvSpPr/>
          <p:nvPr/>
        </p:nvSpPr>
        <p:spPr>
          <a:xfrm>
            <a:off x="457200" y="2499468"/>
            <a:ext cx="8915400" cy="4647426"/>
          </a:xfrm>
          <a:prstGeom prst="rect">
            <a:avLst/>
          </a:prstGeom>
        </p:spPr>
        <p:txBody>
          <a:bodyPr wrap="square">
            <a:spAutoFit/>
          </a:bodyPr>
          <a:lstStyle/>
          <a:p>
            <a:pPr marL="457200" lvl="0" indent="-457200">
              <a:buFont typeface="Arial" panose="020B0604020202020204" pitchFamily="34" charset="0"/>
              <a:buChar char="•"/>
            </a:pPr>
            <a:r>
              <a:rPr lang="en-US" sz="2800" dirty="0"/>
              <a:t>The Sunday afternoon </a:t>
            </a:r>
            <a:r>
              <a:rPr lang="en-US" sz="2800" b="1" i="1" dirty="0">
                <a:solidFill>
                  <a:srgbClr val="FFFF00"/>
                </a:solidFill>
              </a:rPr>
              <a:t>Bible Study</a:t>
            </a:r>
            <a:r>
              <a:rPr lang="en-US" sz="2800" i="1" dirty="0">
                <a:solidFill>
                  <a:srgbClr val="FFFF00"/>
                </a:solidFill>
              </a:rPr>
              <a:t> </a:t>
            </a:r>
            <a:r>
              <a:rPr lang="en-US" sz="2800" dirty="0"/>
              <a:t>and the </a:t>
            </a:r>
            <a:r>
              <a:rPr lang="en-US" sz="2800" b="1" i="1" dirty="0">
                <a:solidFill>
                  <a:srgbClr val="FFFF00"/>
                </a:solidFill>
              </a:rPr>
              <a:t>Women's Group</a:t>
            </a:r>
            <a:r>
              <a:rPr lang="en-US" sz="2800" i="1" dirty="0">
                <a:solidFill>
                  <a:srgbClr val="FFFF00"/>
                </a:solidFill>
              </a:rPr>
              <a:t> </a:t>
            </a:r>
            <a:r>
              <a:rPr lang="en-US" sz="2800" dirty="0"/>
              <a:t>are on summer break. They will resume in September.</a:t>
            </a:r>
          </a:p>
          <a:p>
            <a:r>
              <a:rPr lang="en-US" sz="2800" b="1" dirty="0"/>
              <a:t> </a:t>
            </a:r>
            <a:endParaRPr lang="en-US" sz="2800" dirty="0"/>
          </a:p>
          <a:p>
            <a:pPr marL="457200" lvl="0" indent="-457200">
              <a:buFont typeface="Arial" panose="020B0604020202020204" pitchFamily="34" charset="0"/>
              <a:buChar char="•"/>
            </a:pPr>
            <a:r>
              <a:rPr lang="en-US" sz="2800" dirty="0"/>
              <a:t>Pastor Samson will be on vacation the next couple of weeks.  </a:t>
            </a:r>
            <a:r>
              <a:rPr lang="en-US" sz="2800" b="1" i="1" dirty="0">
                <a:solidFill>
                  <a:srgbClr val="FFFF00"/>
                </a:solidFill>
              </a:rPr>
              <a:t>Rev. Grace Bowen </a:t>
            </a:r>
            <a:r>
              <a:rPr lang="en-US" sz="2800" dirty="0"/>
              <a:t>and </a:t>
            </a:r>
            <a:r>
              <a:rPr lang="en-US" sz="2800" b="1" i="1" dirty="0">
                <a:solidFill>
                  <a:srgbClr val="FFFF00"/>
                </a:solidFill>
              </a:rPr>
              <a:t>Rev. </a:t>
            </a:r>
            <a:r>
              <a:rPr lang="en-US" sz="2800" b="1" i="1" dirty="0" err="1">
                <a:solidFill>
                  <a:srgbClr val="FFFF00"/>
                </a:solidFill>
              </a:rPr>
              <a:t>Cheni</a:t>
            </a:r>
            <a:r>
              <a:rPr lang="en-US" sz="2800" b="1" i="1" dirty="0">
                <a:solidFill>
                  <a:srgbClr val="FFFF00"/>
                </a:solidFill>
              </a:rPr>
              <a:t> </a:t>
            </a:r>
            <a:r>
              <a:rPr lang="en-US" sz="2800" b="1" i="1" dirty="0" err="1">
                <a:solidFill>
                  <a:srgbClr val="FFFF00"/>
                </a:solidFill>
              </a:rPr>
              <a:t>Khnoje</a:t>
            </a:r>
            <a:r>
              <a:rPr lang="en-US" sz="2800" i="1" dirty="0">
                <a:solidFill>
                  <a:srgbClr val="FFFF00"/>
                </a:solidFill>
              </a:rPr>
              <a:t> </a:t>
            </a:r>
            <a:r>
              <a:rPr lang="en-US" sz="2800" dirty="0"/>
              <a:t>will be our guest speakers for 8/5 and 8/12 respectively.  They have been with us before.  Please extend our warmest welcome to them.  </a:t>
            </a:r>
          </a:p>
          <a:p>
            <a:r>
              <a:rPr lang="en-US" b="1" dirty="0"/>
              <a:t> </a:t>
            </a:r>
            <a:endParaRPr lang="en-US" dirty="0"/>
          </a:p>
          <a:p>
            <a:pPr marL="342900" lvl="0"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3454461101"/>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D1F6E5-E84D-4F9A-8DA8-15F3758BB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0591800" cy="7086600"/>
          </a:xfrm>
          <a:prstGeom prst="rect">
            <a:avLst/>
          </a:prstGeom>
        </p:spPr>
      </p:pic>
      <p:sp>
        <p:nvSpPr>
          <p:cNvPr id="32770" name="Rectangle 2"/>
          <p:cNvSpPr>
            <a:spLocks noGrp="1" noChangeArrowheads="1"/>
          </p:cNvSpPr>
          <p:nvPr>
            <p:ph type="ctrTitle"/>
          </p:nvPr>
        </p:nvSpPr>
        <p:spPr>
          <a:xfrm>
            <a:off x="678884" y="762000"/>
            <a:ext cx="8465116"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Sending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475 “Come, Thou Fount of Every Blessing”</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43368" y="1905000"/>
            <a:ext cx="8257262"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Come, thou Fount of every blessing;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tune my heart to sing thy grace;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streams of mercy, never ceasing,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call for songs of loudest praise.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Teach me some melodious sonnet,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sung by flaming tongues above;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praise the mount! I’m fixed upon 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mount of God’s unchanging love!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3551750"/>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E1CE9B-76C1-4995-ADD2-C8A2415F8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0591800" cy="7086600"/>
          </a:xfrm>
          <a:prstGeom prst="rect">
            <a:avLst/>
          </a:prstGeom>
        </p:spPr>
      </p:pic>
      <p:sp>
        <p:nvSpPr>
          <p:cNvPr id="32770" name="Rectangle 2"/>
          <p:cNvSpPr>
            <a:spLocks noGrp="1" noChangeArrowheads="1"/>
          </p:cNvSpPr>
          <p:nvPr>
            <p:ph type="ctrTitle"/>
          </p:nvPr>
        </p:nvSpPr>
        <p:spPr>
          <a:xfrm>
            <a:off x="678884" y="762000"/>
            <a:ext cx="7786231"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Sending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475 “Come, Thou Fount of Every Blessing”</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43368" y="1905000"/>
            <a:ext cx="8257262"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Here I raise my Ebenezer;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hither by thy help I’m come;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I hope, by thy good pleasure,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safely to arrive at home.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Jesus sought me when a stranger,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wandering from the fold of God;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 to rescue me from danger,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interposed his precious blood.</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5462232"/>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5FE9E5-F561-44A3-A927-0758C2CE0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0"/>
            <a:ext cx="10591800" cy="7086600"/>
          </a:xfrm>
          <a:prstGeom prst="rect">
            <a:avLst/>
          </a:prstGeom>
        </p:spPr>
      </p:pic>
      <p:sp>
        <p:nvSpPr>
          <p:cNvPr id="32770" name="Rectangle 2"/>
          <p:cNvSpPr>
            <a:spLocks noGrp="1" noChangeArrowheads="1"/>
          </p:cNvSpPr>
          <p:nvPr>
            <p:ph type="ctrTitle"/>
          </p:nvPr>
        </p:nvSpPr>
        <p:spPr>
          <a:xfrm>
            <a:off x="678884" y="762000"/>
            <a:ext cx="7786231"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Sending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475 “Come, Thou Fount of Every Blessing”</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443368" y="1905000"/>
            <a:ext cx="8257262"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O to grace how great a debtor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daily I’m constrained to be!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Let that grace now, like a fetter,</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bind my wandering heart to thee.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Prone to wander, Lord, I feel 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prone to leave the God I love;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here’s my heart; O take and seal it;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seal it for thy courts above.</a:t>
            </a:r>
            <a:endParaRPr lang="en-US" sz="3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4648627"/>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6858000"/>
          </a:xfrm>
          <a:prstGeom prst="rect">
            <a:avLst/>
          </a:prstGeom>
        </p:spPr>
      </p:pic>
      <p:sp>
        <p:nvSpPr>
          <p:cNvPr id="39938" name="Rectangle 2"/>
          <p:cNvSpPr>
            <a:spLocks noGrp="1" noChangeArrowheads="1"/>
          </p:cNvSpPr>
          <p:nvPr>
            <p:ph type="ctrTitle"/>
          </p:nvPr>
        </p:nvSpPr>
        <p:spPr>
          <a:xfrm>
            <a:off x="1426130" y="4572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1110140" y="1752600"/>
            <a:ext cx="753331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endParaRPr lang="en-US" altLang="en-US" sz="2800" b="1" i="1" kern="0" dirty="0">
              <a:solidFill>
                <a:srgbClr val="00FFFF"/>
              </a:solidFill>
              <a:effectLst>
                <a:outerShdw blurRad="38100" dist="38100" dir="2700000" algn="tl">
                  <a:srgbClr val="000000">
                    <a:alpha val="43137"/>
                  </a:srgbClr>
                </a:outerShdw>
              </a:effectLst>
            </a:endParaRPr>
          </a:p>
          <a:p>
            <a:pPr algn="ctr">
              <a:lnSpc>
                <a:spcPct val="80000"/>
              </a:lnSpc>
            </a:pPr>
            <a:r>
              <a:rPr lang="en-US" altLang="en-US" sz="2800" b="1" i="1" kern="0" dirty="0">
                <a:solidFill>
                  <a:srgbClr val="00FFFF"/>
                </a:solidFill>
                <a:effectLst>
                  <a:outerShdw blurRad="38100" dist="38100" dir="2700000" algn="tl">
                    <a:srgbClr val="000000">
                      <a:alpha val="43137"/>
                    </a:srgbClr>
                  </a:outerShdw>
                </a:effectLst>
              </a:rPr>
              <a:t># </a:t>
            </a:r>
            <a:r>
              <a:rPr lang="en-US" sz="2800" b="1" i="1" dirty="0">
                <a:solidFill>
                  <a:srgbClr val="00FFFF"/>
                </a:solidFill>
                <a:effectLst>
                  <a:outerShdw blurRad="38100" dist="38100" dir="2700000" algn="tl">
                    <a:srgbClr val="000000">
                      <a:alpha val="43137"/>
                    </a:srgbClr>
                  </a:outerShdw>
                </a:effectLst>
              </a:rPr>
              <a:t>542 “Go, My Children, With My Blessing” </a:t>
            </a:r>
            <a:r>
              <a:rPr lang="en-US" sz="2400" b="1" i="1" dirty="0">
                <a:solidFill>
                  <a:srgbClr val="00FFFF"/>
                </a:solidFill>
                <a:effectLst>
                  <a:outerShdw blurRad="38100" dist="38100" dir="2700000" algn="tl">
                    <a:srgbClr val="000000">
                      <a:alpha val="43137"/>
                    </a:srgbClr>
                  </a:outerShdw>
                </a:effectLst>
              </a:rPr>
              <a:t>(Stanza 2)</a:t>
            </a:r>
            <a:endParaRPr lang="en-US" sz="2400" dirty="0">
              <a:effectLst/>
            </a:endParaRPr>
          </a:p>
          <a:p>
            <a:pPr algn="ctr"/>
            <a:r>
              <a:rPr lang="en-US" b="1" i="1" dirty="0">
                <a:effectLst>
                  <a:outerShdw blurRad="38100" dist="38100" dir="2700000" algn="tl">
                    <a:srgbClr val="000000">
                      <a:alpha val="43137"/>
                    </a:srgbClr>
                  </a:outerShdw>
                </a:effectLst>
              </a:rPr>
              <a:t>God be with you till we meet again; unseen wings protecting hide you,</a:t>
            </a:r>
            <a:br>
              <a:rPr lang="en-US" b="1" i="1" dirty="0">
                <a:effectLst>
                  <a:outerShdw blurRad="38100" dist="38100" dir="2700000" algn="tl">
                    <a:srgbClr val="000000">
                      <a:alpha val="43137"/>
                    </a:srgbClr>
                  </a:outerShdw>
                </a:effectLst>
              </a:rPr>
            </a:br>
            <a:r>
              <a:rPr lang="en-US" b="1" i="1" dirty="0">
                <a:effectLst>
                  <a:outerShdw blurRad="38100" dist="38100" dir="2700000" algn="tl">
                    <a:srgbClr val="000000">
                      <a:alpha val="43137"/>
                    </a:srgbClr>
                  </a:outerShdw>
                </a:effectLst>
              </a:rPr>
              <a:t>daily manna still provide you: </a:t>
            </a:r>
          </a:p>
          <a:p>
            <a:pPr algn="ctr"/>
            <a:r>
              <a:rPr lang="en-US" b="1" i="1" dirty="0">
                <a:effectLst>
                  <a:outerShdw blurRad="38100" dist="38100" dir="2700000" algn="tl">
                    <a:srgbClr val="000000">
                      <a:alpha val="43137"/>
                    </a:srgbClr>
                  </a:outerShdw>
                </a:effectLst>
              </a:rPr>
              <a:t>God be with you till we meet again. </a:t>
            </a:r>
            <a:endParaRPr lang="en-US" dirty="0">
              <a:effectLst>
                <a:outerShdw blurRad="38100" dist="38100" dir="2700000" algn="tl">
                  <a:srgbClr val="000000">
                    <a:alpha val="43137"/>
                  </a:srgbClr>
                </a:outerShdw>
              </a:effectLst>
            </a:endParaRPr>
          </a:p>
          <a:p>
            <a:r>
              <a:rPr lang="en-US" b="1" i="1" dirty="0">
                <a:effectLst/>
              </a:rPr>
              <a:t> </a:t>
            </a:r>
            <a:endParaRPr lang="en-US" dirty="0">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algn="ct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39 “Great is Thy Faithfulness”</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4708981"/>
          </a:xfrm>
          <a:prstGeom prst="rect">
            <a:avLst/>
          </a:prstGeom>
        </p:spPr>
        <p:txBody>
          <a:bodyPr wrap="square">
            <a:spAutoFit/>
          </a:bodyPr>
          <a:lstStyle/>
          <a:p>
            <a:pPr algn="ctr"/>
            <a:r>
              <a:rPr lang="en-US" sz="3000" b="1" i="1" dirty="0">
                <a:effectLst>
                  <a:outerShdw blurRad="38100" dist="38100" dir="2700000" algn="tl">
                    <a:srgbClr val="000000">
                      <a:alpha val="43137"/>
                    </a:srgbClr>
                  </a:outerShdw>
                </a:effectLst>
              </a:rPr>
              <a:t>Great is thy faithfulness, O God my Father;</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there is no shadow of turning with thee.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Thou </a:t>
            </a:r>
            <a:r>
              <a:rPr lang="en-US" sz="3000" b="1" i="1" dirty="0" err="1">
                <a:effectLst>
                  <a:outerShdw blurRad="38100" dist="38100" dir="2700000" algn="tl">
                    <a:srgbClr val="000000">
                      <a:alpha val="43137"/>
                    </a:srgbClr>
                  </a:outerShdw>
                </a:effectLst>
              </a:rPr>
              <a:t>changest</a:t>
            </a:r>
            <a:r>
              <a:rPr lang="en-US" sz="3000" b="1" i="1" dirty="0">
                <a:effectLst>
                  <a:outerShdw blurRad="38100" dist="38100" dir="2700000" algn="tl">
                    <a:srgbClr val="000000">
                      <a:alpha val="43137"/>
                    </a:srgbClr>
                  </a:outerShdw>
                </a:effectLst>
              </a:rPr>
              <a:t> not; thy compassions they fail not. </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As thou hast been thou forever wilt be.</a:t>
            </a:r>
            <a:br>
              <a:rPr lang="en-US" sz="3000" b="1" i="1" dirty="0">
                <a:effectLst>
                  <a:outerShdw blurRad="38100" dist="38100" dir="2700000" algn="tl">
                    <a:srgbClr val="000000">
                      <a:alpha val="43137"/>
                    </a:srgbClr>
                  </a:outerShdw>
                </a:effectLst>
              </a:rPr>
            </a:b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Morning by morning, new mercies I see.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All I have needed thy hand hath provided.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 Lord unto me!</a:t>
            </a:r>
            <a:endParaRPr lang="en-US" sz="3000" b="1" i="1" dirty="0">
              <a:solidFill>
                <a:srgbClr val="00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4F4978-C293-4673-9E5A-6DFBB5062D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0"/>
            <a:ext cx="9906000" cy="7010400"/>
          </a:xfrm>
          <a:prstGeom prst="rect">
            <a:avLst/>
          </a:prstGeom>
        </p:spPr>
      </p:pic>
      <p:sp>
        <p:nvSpPr>
          <p:cNvPr id="4098" name="Rectangle 2"/>
          <p:cNvSpPr>
            <a:spLocks noGrp="1" noChangeArrowheads="1"/>
          </p:cNvSpPr>
          <p:nvPr>
            <p:ph type="ctrTitle"/>
          </p:nvPr>
        </p:nvSpPr>
        <p:spPr>
          <a:xfrm>
            <a:off x="381000" y="1066800"/>
            <a:ext cx="7696200" cy="679511"/>
          </a:xfrm>
          <a:noFill/>
        </p:spPr>
        <p:txBody>
          <a:bodyPr/>
          <a:lstStyle/>
          <a:p>
            <a:pPr algn="r"/>
            <a:r>
              <a:rPr lang="en-US" altLang="en-US" sz="3600" i="1" dirty="0" err="1">
                <a:solidFill>
                  <a:srgbClr val="FF0000"/>
                </a:solidFill>
                <a:latin typeface="+mn-lt"/>
              </a:rPr>
              <a:t>Homecrest</a:t>
            </a:r>
            <a:r>
              <a:rPr lang="en-US" altLang="en-US" sz="3600" i="1"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400" i="1" dirty="0">
                <a:solidFill>
                  <a:srgbClr val="FFFF00"/>
                </a:solidFill>
                <a:latin typeface="Arial" charset="0"/>
              </a:rPr>
            </a:br>
            <a:br>
              <a:rPr lang="en-US" altLang="en-US" sz="3400" i="1" dirty="0">
                <a:solidFill>
                  <a:srgbClr val="FFFF00"/>
                </a:solidFill>
                <a:latin typeface="Arial" charset="0"/>
              </a:rPr>
            </a:br>
            <a:r>
              <a:rPr lang="en-US" altLang="en-US" sz="3200" i="1" dirty="0">
                <a:latin typeface="Arial" charset="0"/>
              </a:rPr>
              <a:t>July 29th, 2018</a:t>
            </a:r>
            <a:br>
              <a:rPr lang="en-US" altLang="en-US" sz="3200" i="1" dirty="0">
                <a:latin typeface="Arial" charset="0"/>
              </a:rPr>
            </a:br>
            <a:r>
              <a:rPr lang="en-US" altLang="en-US" sz="3200" i="1" dirty="0">
                <a:solidFill>
                  <a:schemeClr val="tx1"/>
                </a:solidFill>
                <a:effectLst>
                  <a:outerShdw blurRad="38100" dist="38100" dir="2700000" algn="tl">
                    <a:srgbClr val="000000">
                      <a:alpha val="43137"/>
                    </a:srgbClr>
                  </a:outerShdw>
                </a:effectLst>
                <a:latin typeface="Arial" charset="0"/>
              </a:rPr>
              <a:t>17th Sunday in Ordinary Time</a:t>
            </a:r>
            <a:endParaRPr lang="en-US" altLang="en-US" sz="3200" i="1" dirty="0">
              <a:solidFill>
                <a:srgbClr val="000000"/>
              </a:solidFill>
              <a:effectLst/>
              <a:latin typeface="Arial" charset="0"/>
            </a:endParaRPr>
          </a:p>
        </p:txBody>
      </p:sp>
      <p:pic>
        <p:nvPicPr>
          <p:cNvPr id="4" name="Picture 3">
            <a:extLst>
              <a:ext uri="{FF2B5EF4-FFF2-40B4-BE49-F238E27FC236}">
                <a16:creationId xmlns:a16="http://schemas.microsoft.com/office/drawing/2014/main" id="{0BD5167A-BC67-4DBB-913B-52EC4AAD67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4343400"/>
            <a:ext cx="2229633" cy="2233782"/>
          </a:xfrm>
          <a:prstGeom prst="rect">
            <a:avLst/>
          </a:prstGeom>
        </p:spPr>
      </p:pic>
    </p:spTree>
    <p:extLst>
      <p:ext uri="{BB962C8B-B14F-4D97-AF65-F5344CB8AC3E}">
        <p14:creationId xmlns:p14="http://schemas.microsoft.com/office/powerpoint/2010/main" val="215596877"/>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39 “Great is Thy Faithfulness”</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4832092"/>
          </a:xfrm>
          <a:prstGeom prst="rect">
            <a:avLst/>
          </a:prstGeom>
        </p:spPr>
        <p:txBody>
          <a:bodyPr wrap="square">
            <a:spAutoFit/>
          </a:bodyPr>
          <a:lstStyle/>
          <a:p>
            <a:pPr algn="ctr"/>
            <a:r>
              <a:rPr lang="en-US" sz="3000" b="1" i="1" dirty="0"/>
              <a:t>Summer and winter, and springtime and harvest,</a:t>
            </a:r>
            <a:br>
              <a:rPr lang="en-US" sz="3000" b="1" i="1" dirty="0"/>
            </a:br>
            <a:r>
              <a:rPr lang="en-US" sz="3000" b="1" i="1" dirty="0"/>
              <a:t>sun, moon, and stars in their courses above</a:t>
            </a:r>
            <a:br>
              <a:rPr lang="en-US" sz="3000" b="1" i="1" dirty="0"/>
            </a:br>
            <a:r>
              <a:rPr lang="en-US" sz="3000" b="1" i="1" dirty="0"/>
              <a:t>join with all nature in manifold witness</a:t>
            </a:r>
            <a:br>
              <a:rPr lang="en-US" sz="3000" b="1" i="1" dirty="0"/>
            </a:br>
            <a:r>
              <a:rPr lang="en-US" sz="3000" b="1" i="1" dirty="0"/>
              <a:t>to thy great faithfulness, mercy, and love.</a:t>
            </a:r>
            <a:br>
              <a:rPr lang="en-US" sz="3000" b="1" i="1" dirty="0">
                <a:effectLst>
                  <a:outerShdw blurRad="38100" dist="38100" dir="2700000" algn="tl">
                    <a:srgbClr val="000000">
                      <a:alpha val="43137"/>
                    </a:srgbClr>
                  </a:outerShdw>
                </a:effectLst>
              </a:rPr>
            </a:b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Morning by morning, new mercies I see.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All I have needed thy hand hath provided.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 Lord unto me!</a:t>
            </a:r>
            <a:endParaRPr lang="en-US" sz="3000" b="1" i="1" dirty="0">
              <a:solidFill>
                <a:srgbClr val="00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410632387"/>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567539" y="304800"/>
            <a:ext cx="808512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00FFFF"/>
                </a:solidFill>
                <a:effectLst>
                  <a:outerShdw blurRad="38100" dist="38100" dir="2700000" algn="tl">
                    <a:srgbClr val="000000">
                      <a:alpha val="43137"/>
                    </a:srgbClr>
                  </a:outerShdw>
                </a:effectLst>
                <a:latin typeface="+mn-lt"/>
              </a:rPr>
              <a:t># 39 “Great is Thy Faithfulness”</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133504" y="2057400"/>
            <a:ext cx="9411008" cy="4708981"/>
          </a:xfrm>
          <a:prstGeom prst="rect">
            <a:avLst/>
          </a:prstGeom>
        </p:spPr>
        <p:txBody>
          <a:bodyPr wrap="square">
            <a:spAutoFit/>
          </a:bodyPr>
          <a:lstStyle/>
          <a:p>
            <a:pPr algn="ctr"/>
            <a:r>
              <a:rPr lang="en-US" sz="3000" b="1" i="1" dirty="0"/>
              <a:t>Pardon for sin and a peace that </a:t>
            </a:r>
            <a:r>
              <a:rPr lang="en-US" sz="3000" b="1" i="1" dirty="0" err="1"/>
              <a:t>endureth</a:t>
            </a:r>
            <a:r>
              <a:rPr lang="en-US" sz="3000" b="1" i="1" dirty="0"/>
              <a:t>,</a:t>
            </a:r>
            <a:br>
              <a:rPr lang="en-US" sz="3000" b="1" i="1" dirty="0"/>
            </a:br>
            <a:r>
              <a:rPr lang="en-US" sz="3000" b="1" i="1" dirty="0"/>
              <a:t>thine own dear presence to cheer and to guide,</a:t>
            </a:r>
            <a:br>
              <a:rPr lang="en-US" sz="3000" b="1" i="1" dirty="0"/>
            </a:br>
            <a:r>
              <a:rPr lang="en-US" sz="3000" b="1" i="1" dirty="0"/>
              <a:t>strength for today and bright hope for tomorrow:</a:t>
            </a:r>
            <a:br>
              <a:rPr lang="en-US" sz="3000" b="1" i="1" dirty="0"/>
            </a:br>
            <a:r>
              <a:rPr lang="en-US" sz="3000" b="1" i="1" dirty="0"/>
              <a:t>blessings all mine, with ten thousand beside!</a:t>
            </a:r>
            <a:br>
              <a:rPr lang="en-US" sz="3000" b="1" i="1" dirty="0">
                <a:effectLst>
                  <a:outerShdw blurRad="38100" dist="38100" dir="2700000" algn="tl">
                    <a:srgbClr val="000000">
                      <a:alpha val="43137"/>
                    </a:srgbClr>
                  </a:outerShdw>
                </a:effectLst>
              </a:rPr>
            </a:b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Morning by morning, new mercies I see.</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All I have needed thy hand hath provided.</a:t>
            </a:r>
            <a:br>
              <a:rPr lang="en-US" sz="3000" b="1" i="1" dirty="0">
                <a:effectLst>
                  <a:outerShdw blurRad="38100" dist="38100" dir="2700000" algn="tl">
                    <a:srgbClr val="000000">
                      <a:alpha val="43137"/>
                    </a:srgbClr>
                  </a:outerShdw>
                </a:effectLst>
              </a:rPr>
            </a:br>
            <a:r>
              <a:rPr lang="en-US" sz="3000" b="1" i="1" dirty="0">
                <a:effectLst>
                  <a:outerShdw blurRad="38100" dist="38100" dir="2700000" algn="tl">
                    <a:srgbClr val="000000">
                      <a:alpha val="43137"/>
                    </a:srgbClr>
                  </a:outerShdw>
                </a:effectLst>
              </a:rPr>
              <a:t>Great is thy faithfulness, Lord unto me!</a:t>
            </a:r>
            <a:endParaRPr lang="en-US" sz="3000" b="1" i="1" dirty="0">
              <a:solidFill>
                <a:srgbClr val="00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507185788"/>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3200" b="0" i="1" dirty="0"/>
            </a:br>
            <a:r>
              <a:rPr lang="en-US" sz="2000" i="1" dirty="0">
                <a:solidFill>
                  <a:schemeClr val="tx1"/>
                </a:solidFill>
                <a:effectLst>
                  <a:outerShdw blurRad="38100" dist="38100" dir="2700000" algn="tl">
                    <a:srgbClr val="000000">
                      <a:alpha val="43137"/>
                    </a:srgbClr>
                  </a:outerShdw>
                </a:effectLst>
                <a:latin typeface="+mn-lt"/>
              </a:rPr>
              <a:t>Through our baptism, Christ has drawn us out of the water and cleanse us of our sins.  Christ has offered us this new hope, new life, and a new beginning.  In humility and faith, let us come before God and our neighbors, confessing our sins and seeking God’s mercy and grace.</a:t>
            </a:r>
            <a:endParaRPr lang="en-US" altLang="en-US" sz="2000" b="0" i="1" dirty="0">
              <a:solidFill>
                <a:schemeClr val="tx1"/>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947803" y="3048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936321" y="1600200"/>
            <a:ext cx="6596679" cy="3970318"/>
          </a:xfrm>
          <a:prstGeom prst="rect">
            <a:avLst/>
          </a:prstGeom>
        </p:spPr>
        <p:txBody>
          <a:bodyPr wrap="square">
            <a:spAutoFit/>
          </a:bodyPr>
          <a:lstStyle/>
          <a:p>
            <a:r>
              <a:rPr lang="en-US" sz="2800" b="1" dirty="0">
                <a:solidFill>
                  <a:srgbClr val="000000"/>
                </a:solidFill>
              </a:rPr>
              <a:t>(</a:t>
            </a:r>
            <a:r>
              <a:rPr lang="en-US" sz="2800" b="1" i="1" dirty="0">
                <a:solidFill>
                  <a:srgbClr val="000000"/>
                </a:solidFill>
              </a:rPr>
              <a:t>Psalm 51:10-12</a:t>
            </a:r>
            <a:r>
              <a:rPr lang="en-US" sz="2800" b="1" dirty="0">
                <a:solidFill>
                  <a:srgbClr val="000000"/>
                </a:solidFill>
              </a:rPr>
              <a:t>)</a:t>
            </a:r>
          </a:p>
          <a:p>
            <a:r>
              <a:rPr lang="en-US" sz="2800" b="1" i="1" dirty="0">
                <a:solidFill>
                  <a:srgbClr val="FF0000"/>
                </a:solidFill>
                <a:effectLst>
                  <a:outerShdw blurRad="38100" dist="38100" dir="2700000" algn="tl">
                    <a:srgbClr val="000000">
                      <a:alpha val="43137"/>
                    </a:srgbClr>
                  </a:outerShdw>
                </a:effectLst>
              </a:rPr>
              <a:t>Create in us a clean heart, O God, and put a new and right spirit within us.  Do not cast us away from your presence, and do not take your holy spirit from us.  Restore to us the joy of your salvation, and sustain in us a willing spirit.  Lord, hear our prayers we pray.  Amen.</a:t>
            </a:r>
            <a:endParaRPr lang="en-US" sz="3100" b="1" dirty="0">
              <a:solidFill>
                <a:srgbClr val="FF00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AB6D4F-57F0-43E2-B30E-81F1736F2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9868" y="-152400"/>
            <a:ext cx="11122068" cy="11476190"/>
          </a:xfrm>
          <a:prstGeom prst="rect">
            <a:avLst/>
          </a:prstGeom>
        </p:spPr>
      </p:pic>
      <p:sp>
        <p:nvSpPr>
          <p:cNvPr id="841730" name="Rectangle 2"/>
          <p:cNvSpPr>
            <a:spLocks noGrp="1" noChangeArrowheads="1"/>
          </p:cNvSpPr>
          <p:nvPr>
            <p:ph type="ctrTitle"/>
          </p:nvPr>
        </p:nvSpPr>
        <p:spPr>
          <a:xfrm>
            <a:off x="783579" y="533400"/>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solidFill>
                  <a:srgbClr val="0664BA"/>
                </a:solidFill>
                <a:effectLst/>
              </a:rPr>
              <a:t>Declaration of Forgiveness</a:t>
            </a:r>
            <a:r>
              <a:rPr lang="en-US" altLang="en-US" sz="2000" i="1" dirty="0">
                <a:solidFill>
                  <a:srgbClr val="0664BA"/>
                </a:solidFill>
                <a:effectLst/>
                <a:latin typeface="+mn-lt"/>
              </a:rPr>
              <a:t> </a:t>
            </a:r>
            <a:endParaRPr lang="en-US" altLang="en-US" sz="2400" b="0" i="1" dirty="0">
              <a:solidFill>
                <a:srgbClr val="0664BA"/>
              </a:solidFill>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783579" y="1591383"/>
            <a:ext cx="6912621" cy="4247317"/>
          </a:xfrm>
          <a:prstGeom prst="rect">
            <a:avLst/>
          </a:prstGeom>
        </p:spPr>
        <p:txBody>
          <a:bodyPr wrap="square">
            <a:spAutoFit/>
          </a:bodyPr>
          <a:lstStyle/>
          <a:p>
            <a:r>
              <a:rPr lang="en-US" b="1" dirty="0">
                <a:solidFill>
                  <a:srgbClr val="000000"/>
                </a:solidFill>
              </a:rPr>
              <a:t>(Isaiah 42:6 and 9)</a:t>
            </a:r>
            <a:r>
              <a:rPr lang="en-US" b="1" i="1" dirty="0">
                <a:solidFill>
                  <a:srgbClr val="000000"/>
                </a:solidFill>
              </a:rPr>
              <a:t>  </a:t>
            </a:r>
          </a:p>
          <a:p>
            <a:r>
              <a:rPr lang="en-US" sz="2800" b="1" i="1" dirty="0">
                <a:effectLst>
                  <a:outerShdw blurRad="38100" dist="38100" dir="2700000" algn="tl">
                    <a:srgbClr val="000000">
                      <a:alpha val="43137"/>
                    </a:srgbClr>
                  </a:outerShdw>
                </a:effectLst>
              </a:rPr>
              <a:t>The Lord declares, “I have called you in righteousness, I have taken you by the hand and kept you; I have given you as a covenant to the people, a light to the nations.  See, the former things have come to pass, and new things I have now declared.”  </a:t>
            </a:r>
            <a:r>
              <a:rPr lang="en-US" sz="2800" b="1" i="1" dirty="0">
                <a:solidFill>
                  <a:srgbClr val="FFFF00"/>
                </a:solidFill>
                <a:effectLst>
                  <a:outerShdw blurRad="38100" dist="38100" dir="2700000" algn="tl">
                    <a:srgbClr val="000000">
                      <a:alpha val="43137"/>
                    </a:srgbClr>
                  </a:outerShdw>
                </a:effectLst>
              </a:rPr>
              <a:t>Through Christ, God has given us a new life.  We have been forgiven. Thanks be to God, Amen.  </a:t>
            </a:r>
            <a:endParaRPr lang="en-US" sz="2800" b="1" dirty="0">
              <a:solidFill>
                <a:srgbClr val="FFFF00"/>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448013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41242</TotalTime>
  <Words>479</Words>
  <Application>Microsoft Office PowerPoint</Application>
  <PresentationFormat>On-screen Show (4:3)</PresentationFormat>
  <Paragraphs>119</Paragraphs>
  <Slides>30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Black</vt:lpstr>
      <vt:lpstr>Calibri</vt:lpstr>
      <vt:lpstr>Helvetica</vt:lpstr>
      <vt:lpstr>Times New Roman</vt:lpstr>
      <vt:lpstr>Wingdings</vt:lpstr>
      <vt:lpstr>Glass Layers</vt:lpstr>
      <vt:lpstr>Homecrest Presbyterian Church Worship of the Lord’s Day  July 29th, 2018 17th Sunday in Ordinary Time</vt:lpstr>
      <vt:lpstr>Gathering Around the WORD Call to Worship (Based on Genesis 1:1-2, Mark 1:1, 9-11)</vt:lpstr>
      <vt:lpstr>Gathering Around the WORD Gathering Hymn   # 39 “Great is Thy Faithfulness”</vt:lpstr>
      <vt:lpstr>Gathering Around the WORD Gathering Hymn   # 39 “Great is Thy Faithfulness”</vt:lpstr>
      <vt:lpstr>Gathering Around the WORD Gathering Hymn   # 39 “Great is Thy Faithfulness”</vt:lpstr>
      <vt:lpstr>Gathering Around the WORD Call to Confession  Through our baptism, Christ has drawn us out of the water and cleanse us of our sins.  Christ has offered us this new hope, new life, and a new beginning.  In humility and faith, let us come before God and our neighbors, confessing our sins and seeking God’s mercy and grace.</vt:lpstr>
      <vt:lpstr>Gathering Around the WORD Prayer of Confession (in Unison) </vt:lpstr>
      <vt:lpstr>Gathering Around the WORD Declaration of Forgiveness </vt:lpstr>
      <vt:lpstr>Gathering Around the WORD Gloria Patri</vt:lpstr>
      <vt:lpstr>Gathering Around the WORD Passing of the Peace of Christ</vt:lpstr>
      <vt:lpstr>Proclaiming the WORD Message to the Youth/ Prayer of Illumination</vt:lpstr>
      <vt:lpstr>Proclaiming the WORD  Scripture Reading (John 6:1-14)</vt:lpstr>
      <vt:lpstr>Proclaiming the WORD  Scripture Reading (John 6:1-14)</vt:lpstr>
      <vt:lpstr>Proclaiming the WORD  Scripture Reading (John 6:1-14)</vt:lpstr>
      <vt:lpstr>PowerPoint Presentation</vt:lpstr>
      <vt:lpstr>PowerPoint Presentation</vt:lpstr>
      <vt:lpstr>Responding Hymn # 481 “I Believe In God the Father” (Apostles’ Creed)</vt:lpstr>
      <vt:lpstr>Responding Hymn # 481 “I Believe In God the Father” (Apostles’ Creed)</vt:lpstr>
      <vt:lpstr>Responding Hymn # 481 “I Believe In God the Father” (Apostles’ Creed)</vt:lpstr>
      <vt:lpstr>PowerPoint Presentation</vt:lpstr>
      <vt:lpstr>PowerPoint Presentation</vt:lpstr>
      <vt:lpstr>PowerPoint Presentation</vt:lpstr>
      <vt:lpstr>PowerPoint Presentation</vt:lpstr>
      <vt:lpstr>PowerPoint Presentation</vt:lpstr>
      <vt:lpstr>Sending Hymn # 475 “Come, Thou Fount of Every Blessing”</vt:lpstr>
      <vt:lpstr>Sending Hymn # 475 “Come, Thou Fount of Every Blessing”</vt:lpstr>
      <vt:lpstr>Sending Hymn # 475 “Come, Thou Fount of Every Blessing”</vt:lpstr>
      <vt:lpstr>Bearing and Following  the WORD into the World The Charge and Benediction </vt:lpstr>
      <vt:lpstr>Bearing and Following  the WORD into the World Benediction Response </vt:lpstr>
      <vt:lpstr>Homecrest Presbyterian Church Worship of the Lord’s Day  July 29th, 2018 17th Sunday in Ordinary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1119</cp:revision>
  <cp:lastPrinted>2016-01-30T20:52:10Z</cp:lastPrinted>
  <dcterms:created xsi:type="dcterms:W3CDTF">1601-01-01T00:00:00Z</dcterms:created>
  <dcterms:modified xsi:type="dcterms:W3CDTF">2018-07-25T18:34:32Z</dcterms:modified>
</cp:coreProperties>
</file>