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0"/>
  </p:notesMasterIdLst>
  <p:handoutMasterIdLst>
    <p:handoutMasterId r:id="rId41"/>
  </p:handoutMasterIdLst>
  <p:sldIdLst>
    <p:sldId id="1097" r:id="rId2"/>
    <p:sldId id="1588" r:id="rId3"/>
    <p:sldId id="1299" r:id="rId4"/>
    <p:sldId id="2377" r:id="rId5"/>
    <p:sldId id="2378" r:id="rId6"/>
    <p:sldId id="2379" r:id="rId7"/>
    <p:sldId id="805" r:id="rId8"/>
    <p:sldId id="2325" r:id="rId9"/>
    <p:sldId id="2380" r:id="rId10"/>
    <p:sldId id="1781" r:id="rId11"/>
    <p:sldId id="696" r:id="rId12"/>
    <p:sldId id="806" r:id="rId13"/>
    <p:sldId id="1059" r:id="rId14"/>
    <p:sldId id="2137" r:id="rId15"/>
    <p:sldId id="2382" r:id="rId16"/>
    <p:sldId id="2381" r:id="rId17"/>
    <p:sldId id="2374" r:id="rId18"/>
    <p:sldId id="2393" r:id="rId19"/>
    <p:sldId id="2394" r:id="rId20"/>
    <p:sldId id="2392" r:id="rId21"/>
    <p:sldId id="2192" r:id="rId22"/>
    <p:sldId id="2383" r:id="rId23"/>
    <p:sldId id="2384" r:id="rId24"/>
    <p:sldId id="2386" r:id="rId25"/>
    <p:sldId id="2385" r:id="rId26"/>
    <p:sldId id="2245" r:id="rId27"/>
    <p:sldId id="2387" r:id="rId28"/>
    <p:sldId id="1752" r:id="rId29"/>
    <p:sldId id="975" r:id="rId30"/>
    <p:sldId id="818" r:id="rId31"/>
    <p:sldId id="819" r:id="rId32"/>
    <p:sldId id="2312" r:id="rId33"/>
    <p:sldId id="2388" r:id="rId34"/>
    <p:sldId id="2389" r:id="rId35"/>
    <p:sldId id="2390" r:id="rId36"/>
    <p:sldId id="284" r:id="rId37"/>
    <p:sldId id="1067" r:id="rId38"/>
    <p:sldId id="2391" r:id="rId39"/>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040404"/>
    <a:srgbClr val="CC0099"/>
    <a:srgbClr val="800000"/>
    <a:srgbClr val="00FFFF"/>
    <a:srgbClr val="000000"/>
    <a:srgbClr val="0664BA"/>
    <a:srgbClr val="FF3399"/>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9" autoAdjust="0"/>
    <p:restoredTop sz="94674" autoAdjust="0"/>
  </p:normalViewPr>
  <p:slideViewPr>
    <p:cSldViewPr>
      <p:cViewPr varScale="1">
        <p:scale>
          <a:sx n="78" d="100"/>
          <a:sy n="78" d="100"/>
        </p:scale>
        <p:origin x="1182" y="-22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38</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92279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4.jpg"/><Relationship Id="rId4" Type="http://schemas.openxmlformats.org/officeDocument/2006/relationships/image" Target="../media/image10.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301578-9698-49D8-A83D-6FA5CE7C0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533" y="-838200"/>
            <a:ext cx="14588066" cy="8205787"/>
          </a:xfrm>
          <a:prstGeom prst="rect">
            <a:avLst/>
          </a:prstGeom>
        </p:spPr>
      </p:pic>
      <p:sp>
        <p:nvSpPr>
          <p:cNvPr id="4098" name="Rectangle 2"/>
          <p:cNvSpPr>
            <a:spLocks noGrp="1" noChangeArrowheads="1"/>
          </p:cNvSpPr>
          <p:nvPr>
            <p:ph type="ctrTitle"/>
          </p:nvPr>
        </p:nvSpPr>
        <p:spPr>
          <a:xfrm>
            <a:off x="533400" y="1066800"/>
            <a:ext cx="7696200" cy="679511"/>
          </a:xfrm>
          <a:noFill/>
        </p:spPr>
        <p:txBody>
          <a:bodyPr/>
          <a:lstStyle/>
          <a:p>
            <a:pPr algn="r"/>
            <a:r>
              <a:rPr lang="en-US" altLang="en-US" sz="2800" i="1" dirty="0" err="1">
                <a:solidFill>
                  <a:srgbClr val="FFFF00"/>
                </a:solidFill>
                <a:effectLst>
                  <a:outerShdw blurRad="38100" dist="38100" dir="2700000" algn="tl">
                    <a:srgbClr val="000000">
                      <a:alpha val="43137"/>
                    </a:srgbClr>
                  </a:outerShdw>
                </a:effectLst>
                <a:latin typeface="+mn-lt"/>
              </a:rPr>
              <a:t>Homecrest</a:t>
            </a:r>
            <a:r>
              <a:rPr lang="en-US" altLang="en-US" sz="2800" i="1" dirty="0">
                <a:solidFill>
                  <a:srgbClr val="FFFF00"/>
                </a:solidFill>
                <a:effectLst>
                  <a:outerShdw blurRad="38100" dist="38100" dir="2700000" algn="tl">
                    <a:srgbClr val="000000">
                      <a:alpha val="43137"/>
                    </a:srgbClr>
                  </a:outerShdw>
                </a:effectLst>
                <a:latin typeface="+mn-lt"/>
              </a:rPr>
              <a:t> Presbyterian Church</a:t>
            </a:r>
            <a:br>
              <a:rPr lang="en-US" altLang="en-US" sz="2800" i="1" dirty="0">
                <a:solidFill>
                  <a:schemeClr val="tx1"/>
                </a:solidFill>
                <a:effectLst>
                  <a:outerShdw blurRad="38100" dist="38100" dir="2700000" algn="tl">
                    <a:srgbClr val="000000">
                      <a:alpha val="43137"/>
                    </a:srgbClr>
                  </a:outerShdw>
                </a:effectLst>
                <a:latin typeface="Arial" charset="0"/>
              </a:rPr>
            </a:br>
            <a:r>
              <a:rPr lang="en-US" altLang="en-US" sz="28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2800" i="1" dirty="0">
                <a:solidFill>
                  <a:schemeClr val="tx1"/>
                </a:solidFill>
                <a:effectLst>
                  <a:outerShdw blurRad="38100" dist="38100" dir="2700000" algn="tl">
                    <a:srgbClr val="000000">
                      <a:alpha val="43137"/>
                    </a:srgbClr>
                  </a:outerShdw>
                </a:effectLst>
                <a:latin typeface="Arial" charset="0"/>
              </a:rPr>
            </a:br>
            <a:r>
              <a:rPr lang="en-US" altLang="en-US" sz="2800" i="1" dirty="0">
                <a:solidFill>
                  <a:srgbClr val="FF0000"/>
                </a:solidFill>
                <a:effectLst>
                  <a:outerShdw blurRad="38100" dist="38100" dir="2700000" algn="tl">
                    <a:srgbClr val="000000">
                      <a:alpha val="43137"/>
                    </a:srgbClr>
                  </a:outerShdw>
                </a:effectLst>
                <a:latin typeface="Arial" charset="0"/>
              </a:rPr>
              <a:t>16th Sunday in Ordinary Time</a:t>
            </a:r>
            <a:br>
              <a:rPr lang="en-US" altLang="en-US" sz="2800" i="1" dirty="0">
                <a:solidFill>
                  <a:srgbClr val="FF0000"/>
                </a:solidFill>
                <a:effectLst>
                  <a:outerShdw blurRad="38100" dist="38100" dir="2700000" algn="tl">
                    <a:srgbClr val="000000">
                      <a:alpha val="43137"/>
                    </a:srgbClr>
                  </a:outerShdw>
                </a:effectLst>
                <a:latin typeface="Arial" charset="0"/>
              </a:rPr>
            </a:br>
            <a:r>
              <a:rPr lang="en-US" altLang="en-US" sz="2800" i="1" dirty="0">
                <a:solidFill>
                  <a:srgbClr val="66FF33"/>
                </a:solidFill>
                <a:effectLst>
                  <a:outerShdw blurRad="38100" dist="38100" dir="2700000" algn="tl">
                    <a:srgbClr val="000000">
                      <a:alpha val="43137"/>
                    </a:srgbClr>
                  </a:outerShdw>
                </a:effectLst>
                <a:latin typeface="Arial" charset="0"/>
              </a:rPr>
              <a:t>July 22nd, 2018</a:t>
            </a:r>
            <a:br>
              <a:rPr lang="en-US" altLang="en-US" sz="2800" i="1" dirty="0">
                <a:solidFill>
                  <a:srgbClr val="FF0000"/>
                </a:solidFill>
                <a:effectLst>
                  <a:outerShdw blurRad="38100" dist="38100" dir="2700000" algn="tl">
                    <a:srgbClr val="000000">
                      <a:alpha val="43137"/>
                    </a:srgbClr>
                  </a:outerShdw>
                </a:effectLst>
                <a:latin typeface="Arial" charset="0"/>
              </a:rPr>
            </a:br>
            <a:endParaRPr lang="en-US" altLang="en-US" sz="2800" i="1" dirty="0">
              <a:solidFill>
                <a:srgbClr val="FF00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4724400"/>
            <a:ext cx="1905000" cy="1905000"/>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B6D4F-57F0-43E2-B30E-81F1736F2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2400"/>
            <a:ext cx="11122068" cy="11476190"/>
          </a:xfrm>
          <a:prstGeom prst="rect">
            <a:avLst/>
          </a:prstGeom>
        </p:spPr>
      </p:pic>
      <p:sp>
        <p:nvSpPr>
          <p:cNvPr id="841730" name="Rectangle 2"/>
          <p:cNvSpPr>
            <a:spLocks noGrp="1" noChangeArrowheads="1"/>
          </p:cNvSpPr>
          <p:nvPr>
            <p:ph type="ctrTitle"/>
          </p:nvPr>
        </p:nvSpPr>
        <p:spPr>
          <a:xfrm>
            <a:off x="773671" y="495729"/>
            <a:ext cx="7573511"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rgbClr val="800000"/>
                </a:solidFill>
                <a:effectLst/>
              </a:rPr>
              <a:t>Declaration of Forgiveness</a:t>
            </a:r>
            <a:r>
              <a:rPr lang="en-US" altLang="en-US" sz="2000" i="1" dirty="0">
                <a:solidFill>
                  <a:srgbClr val="800000"/>
                </a:solidFill>
                <a:effectLst/>
                <a:latin typeface="+mn-lt"/>
              </a:rPr>
              <a:t>  </a:t>
            </a:r>
            <a:endParaRPr lang="en-US" altLang="en-US" sz="2400" b="0" i="1" dirty="0">
              <a:solidFill>
                <a:srgbClr val="800000"/>
              </a:solidFill>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796819" y="1772690"/>
            <a:ext cx="6746982" cy="2246769"/>
          </a:xfrm>
          <a:prstGeom prst="rect">
            <a:avLst/>
          </a:prstGeom>
        </p:spPr>
        <p:txBody>
          <a:bodyPr wrap="square">
            <a:spAutoFit/>
          </a:bodyPr>
          <a:lstStyle/>
          <a:p>
            <a:r>
              <a:rPr lang="en-US" sz="2800" i="1" dirty="0">
                <a:solidFill>
                  <a:srgbClr val="040404"/>
                </a:solidFill>
              </a:rPr>
              <a:t>Our Lord Jesus gives us rest and peace.  Our Master’s touch heals us and his shed blood is our salvation.  In Jesus Christ, our sins are forgiven.  </a:t>
            </a:r>
          </a:p>
          <a:p>
            <a:r>
              <a:rPr lang="en-US" sz="2800" b="1" i="1" dirty="0">
                <a:solidFill>
                  <a:srgbClr val="FFFF00"/>
                </a:solidFill>
                <a:effectLst>
                  <a:outerShdw blurRad="38100" dist="38100" dir="2700000" algn="tl">
                    <a:srgbClr val="000000">
                      <a:alpha val="43137"/>
                    </a:srgbClr>
                  </a:outerShdw>
                </a:effectLst>
              </a:rPr>
              <a:t>Thanks be to God, Amen.</a:t>
            </a:r>
            <a:endParaRPr lang="en-US" sz="32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4480136"/>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E581C1-04C4-441B-89D5-F53E85DC3D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
            <a:ext cx="9398000" cy="7048500"/>
          </a:xfrm>
          <a:prstGeom prst="rect">
            <a:avLst/>
          </a:prstGeom>
        </p:spPr>
      </p:pic>
      <p:sp>
        <p:nvSpPr>
          <p:cNvPr id="755714" name="Rectangle 2"/>
          <p:cNvSpPr>
            <a:spLocks noGrp="1" noChangeArrowheads="1"/>
          </p:cNvSpPr>
          <p:nvPr>
            <p:ph type="ctrTitle"/>
          </p:nvPr>
        </p:nvSpPr>
        <p:spPr>
          <a:xfrm>
            <a:off x="846438" y="1181100"/>
            <a:ext cx="7772400" cy="1143000"/>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endParaRPr lang="en-US" altLang="en-US" sz="2400" b="0" i="1" dirty="0">
              <a:solidFill>
                <a:srgbClr val="FF0000"/>
              </a:solidFill>
              <a:latin typeface="+mn-lt"/>
            </a:endParaRP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6" name="Rectangle 2">
            <a:extLst>
              <a:ext uri="{FF2B5EF4-FFF2-40B4-BE49-F238E27FC236}">
                <a16:creationId xmlns:a16="http://schemas.microsoft.com/office/drawing/2014/main" id="{C9D80846-722F-4397-B706-CB86F526E93B}"/>
              </a:ext>
            </a:extLst>
          </p:cNvPr>
          <p:cNvSpPr txBox="1">
            <a:spLocks noChangeArrowheads="1"/>
          </p:cNvSpPr>
          <p:nvPr/>
        </p:nvSpPr>
        <p:spPr bwMode="auto">
          <a:xfrm>
            <a:off x="823784" y="1752600"/>
            <a:ext cx="6643816"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endParaRPr lang="en-US" sz="2400" dirty="0">
              <a:solidFill>
                <a:srgbClr val="FFFF00"/>
              </a:solidFill>
              <a:effectLst>
                <a:outerShdw blurRad="38100" dist="38100" dir="2700000" algn="tl">
                  <a:srgbClr val="000000">
                    <a:alpha val="43137"/>
                  </a:srgbClr>
                </a:outerShdw>
              </a:effectLst>
              <a:latin typeface="+mn-lt"/>
            </a:endParaRPr>
          </a:p>
          <a:p>
            <a:endParaRPr lang="en-US" sz="2400" i="1"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a:p>
            <a:endParaRPr lang="en-US" sz="2400" b="0" i="1"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a:p>
            <a:endParaRPr lang="en-US" sz="2400" b="0"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a:p>
            <a:endParaRPr lang="en-US" sz="2800" dirty="0">
              <a:solidFill>
                <a:srgbClr val="FFFF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4DF2B0-745E-4C9E-B8B5-7B5EE2198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599" y="0"/>
            <a:ext cx="10896600" cy="6958914"/>
          </a:xfrm>
          <a:prstGeom prst="rect">
            <a:avLst/>
          </a:prstGeom>
        </p:spPr>
      </p:pic>
      <p:sp>
        <p:nvSpPr>
          <p:cNvPr id="28674" name="Rectangle 2"/>
          <p:cNvSpPr>
            <a:spLocks noGrp="1" noChangeArrowheads="1"/>
          </p:cNvSpPr>
          <p:nvPr>
            <p:ph type="ctrTitle"/>
          </p:nvPr>
        </p:nvSpPr>
        <p:spPr>
          <a:xfrm>
            <a:off x="1042201" y="990600"/>
            <a:ext cx="5867400" cy="1431925"/>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chemeClr val="tx1"/>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245972" y="97642"/>
            <a:ext cx="7467601"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(Ephesians 2:11-22)</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45757" y="1219200"/>
            <a:ext cx="8165757" cy="4832092"/>
          </a:xfrm>
          <a:prstGeom prst="rect">
            <a:avLst/>
          </a:prstGeom>
        </p:spPr>
        <p:txBody>
          <a:bodyPr wrap="square">
            <a:spAutoFit/>
          </a:bodyPr>
          <a:lstStyle/>
          <a:p>
            <a:r>
              <a:rPr lang="en-US" i="1" baseline="30000" dirty="0"/>
              <a:t>	</a:t>
            </a:r>
            <a:r>
              <a:rPr lang="en-US" sz="2800" i="1" baseline="30000" dirty="0"/>
              <a:t>11</a:t>
            </a:r>
            <a:r>
              <a:rPr lang="en-US" sz="2800" i="1" dirty="0"/>
              <a:t>So then, remember that at one time you Gentiles by birth, called "the uncircumcision" by those who are called "the circumcision" — a physical circumcision made in the flesh by human hands — </a:t>
            </a:r>
            <a:r>
              <a:rPr lang="en-US" sz="2800" i="1" baseline="30000" dirty="0"/>
              <a:t>12</a:t>
            </a:r>
            <a:r>
              <a:rPr lang="en-US" sz="2800" i="1" dirty="0"/>
              <a:t>remember that you were at that time without Christ, being aliens from the commonwealth of Israel, and strangers to the covenants of promise, having no hope and without God in the world. </a:t>
            </a:r>
            <a:r>
              <a:rPr lang="en-US" sz="2800" i="1" baseline="30000" dirty="0"/>
              <a:t>13</a:t>
            </a:r>
            <a:r>
              <a:rPr lang="en-US" sz="2800" i="1" dirty="0"/>
              <a:t>But now in Christ Jesus you who once were far off have been brought near by the blood of Christ. </a:t>
            </a:r>
            <a:endParaRPr lang="en-US" sz="32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2491990"/>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245972" y="97642"/>
            <a:ext cx="7467601"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(Ephesians 2:11-22)</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45757" y="1219200"/>
            <a:ext cx="8167816" cy="10064294"/>
          </a:xfrm>
          <a:prstGeom prst="rect">
            <a:avLst/>
          </a:prstGeom>
        </p:spPr>
        <p:txBody>
          <a:bodyPr wrap="square">
            <a:spAutoFit/>
          </a:bodyPr>
          <a:lstStyle/>
          <a:p>
            <a:r>
              <a:rPr lang="en-US" sz="2800" i="1" baseline="30000" dirty="0">
                <a:solidFill>
                  <a:srgbClr val="FFFF00"/>
                </a:solidFill>
              </a:rPr>
              <a:t>	</a:t>
            </a:r>
            <a:r>
              <a:rPr lang="en-US" sz="2800" b="1" i="1" baseline="30000" dirty="0">
                <a:solidFill>
                  <a:srgbClr val="FFFF00"/>
                </a:solidFill>
              </a:rPr>
              <a:t>14</a:t>
            </a:r>
            <a:r>
              <a:rPr lang="en-US" sz="2800" b="1" i="1" dirty="0">
                <a:solidFill>
                  <a:srgbClr val="FFFF00"/>
                </a:solidFill>
              </a:rPr>
              <a:t>For he is our peace; in his flesh he has made both groups into one and has broken down the dividing wall, that is, the hostility between us.</a:t>
            </a:r>
            <a:r>
              <a:rPr lang="en-US" sz="2800" i="1" dirty="0">
                <a:solidFill>
                  <a:srgbClr val="FFFF00"/>
                </a:solidFill>
              </a:rPr>
              <a:t> </a:t>
            </a:r>
            <a:r>
              <a:rPr lang="en-US" sz="2800" i="1" baseline="30000" dirty="0"/>
              <a:t>15</a:t>
            </a:r>
            <a:r>
              <a:rPr lang="en-US" sz="2800" i="1" dirty="0"/>
              <a:t>He has abolished the law with its commandments and ordinances, so that he might create in himself one new humanity in place of the two, thus making peace, </a:t>
            </a:r>
            <a:r>
              <a:rPr lang="en-US" sz="2800" i="1" baseline="30000" dirty="0"/>
              <a:t>16</a:t>
            </a:r>
            <a:r>
              <a:rPr lang="en-US" sz="2800" i="1" dirty="0"/>
              <a:t>and might reconcile both groups to God in one body through the cross, thus putting to death that hostility through it. </a:t>
            </a:r>
            <a:r>
              <a:rPr lang="en-US" sz="2800" i="1" baseline="30000" dirty="0"/>
              <a:t>17</a:t>
            </a:r>
            <a:r>
              <a:rPr lang="en-US" sz="2800" i="1" dirty="0"/>
              <a:t>So he came and proclaimed peace to you who were far off and peace to those who were near; </a:t>
            </a:r>
            <a:r>
              <a:rPr lang="en-US" sz="2800" i="1" baseline="30000" dirty="0"/>
              <a:t>18</a:t>
            </a:r>
            <a:r>
              <a:rPr lang="en-US" sz="2800" i="1" dirty="0"/>
              <a:t>for through him both of us have access in one Spirit to the Father. </a:t>
            </a:r>
            <a:endParaRPr lang="en-US" sz="2800" dirty="0"/>
          </a:p>
          <a:p>
            <a:r>
              <a:rPr lang="en-US" sz="2800" i="1" baseline="30000" dirty="0"/>
              <a:t>	</a:t>
            </a:r>
            <a:r>
              <a:rPr lang="en-US" sz="2800" b="1" i="1" baseline="30000" dirty="0"/>
              <a:t>19</a:t>
            </a:r>
            <a:r>
              <a:rPr lang="en-US" sz="2800" b="1" i="1" dirty="0"/>
              <a:t>So then you are no longer strangers and aliens, but you are citizens with the saints and also members of the household of God, </a:t>
            </a:r>
            <a:r>
              <a:rPr lang="en-US" sz="2800" b="1" i="1" baseline="30000" dirty="0"/>
              <a:t>20</a:t>
            </a:r>
            <a:r>
              <a:rPr lang="en-US" sz="2800" b="1" i="1" dirty="0"/>
              <a:t>built upon the foundation of the apostles and prophets, with Christ Jesus himself as the cornerstone.</a:t>
            </a:r>
            <a:r>
              <a:rPr lang="en-US" sz="2800" i="1" dirty="0"/>
              <a:t> </a:t>
            </a:r>
            <a:r>
              <a:rPr lang="en-US" sz="2800" i="1" baseline="30000" dirty="0"/>
              <a:t>21</a:t>
            </a:r>
            <a:r>
              <a:rPr lang="en-US" sz="2800" i="1" dirty="0"/>
              <a:t>In him the whole structure is joined together and grows into a holy temple in the Lord; </a:t>
            </a:r>
            <a:r>
              <a:rPr lang="en-US" sz="2800" i="1" baseline="30000" dirty="0"/>
              <a:t>22</a:t>
            </a:r>
            <a:r>
              <a:rPr lang="en-US" sz="2800" i="1" dirty="0"/>
              <a:t>in whom you also are built together spiritually into a dwelling-place for God. </a:t>
            </a:r>
            <a:endParaRPr lang="en-US" sz="2800" dirty="0"/>
          </a:p>
          <a:p>
            <a:endParaRPr lang="en-US" sz="32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089321"/>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245972" y="97642"/>
            <a:ext cx="7467601"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(Ephesians 2:11-22)</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545757" y="1219200"/>
            <a:ext cx="8165757" cy="4462760"/>
          </a:xfrm>
          <a:prstGeom prst="rect">
            <a:avLst/>
          </a:prstGeom>
        </p:spPr>
        <p:txBody>
          <a:bodyPr wrap="square">
            <a:spAutoFit/>
          </a:bodyPr>
          <a:lstStyle/>
          <a:p>
            <a:r>
              <a:rPr lang="en-US" sz="2800" i="1" baseline="30000" dirty="0"/>
              <a:t>	</a:t>
            </a:r>
            <a:r>
              <a:rPr lang="en-US" sz="2800" b="1" i="1" baseline="30000" dirty="0">
                <a:solidFill>
                  <a:srgbClr val="FFFF00"/>
                </a:solidFill>
              </a:rPr>
              <a:t>19</a:t>
            </a:r>
            <a:r>
              <a:rPr lang="en-US" sz="2800" b="1" i="1" dirty="0">
                <a:solidFill>
                  <a:srgbClr val="FFFF00"/>
                </a:solidFill>
              </a:rPr>
              <a:t>So then you are no longer strangers and aliens, but you are citizens with the saints and also members of the household of God, </a:t>
            </a:r>
            <a:r>
              <a:rPr lang="en-US" sz="2800" b="1" i="1" baseline="30000" dirty="0">
                <a:solidFill>
                  <a:srgbClr val="FFFF00"/>
                </a:solidFill>
              </a:rPr>
              <a:t>20</a:t>
            </a:r>
            <a:r>
              <a:rPr lang="en-US" sz="2800" b="1" i="1" dirty="0">
                <a:solidFill>
                  <a:srgbClr val="FFFF00"/>
                </a:solidFill>
              </a:rPr>
              <a:t>built upon the foundation of the apostles and prophets, with Christ Jesus himself as the cornerstone.</a:t>
            </a:r>
            <a:r>
              <a:rPr lang="en-US" sz="2800" i="1" dirty="0">
                <a:solidFill>
                  <a:srgbClr val="FFFF00"/>
                </a:solidFill>
              </a:rPr>
              <a:t> </a:t>
            </a:r>
            <a:r>
              <a:rPr lang="en-US" sz="2800" i="1" baseline="30000" dirty="0"/>
              <a:t>21</a:t>
            </a:r>
            <a:r>
              <a:rPr lang="en-US" sz="2800" i="1" dirty="0"/>
              <a:t>In him the whole structure is joined together and grows into a holy temple in the Lord; </a:t>
            </a:r>
            <a:r>
              <a:rPr lang="en-US" sz="2800" i="1" baseline="30000" dirty="0"/>
              <a:t>22</a:t>
            </a:r>
            <a:r>
              <a:rPr lang="en-US" sz="2800" i="1" dirty="0"/>
              <a:t>in whom you also are built together spiritually into a dwelling-place for God. </a:t>
            </a:r>
            <a:endParaRPr lang="en-US" sz="2800" dirty="0"/>
          </a:p>
          <a:p>
            <a:endParaRPr lang="en-US" sz="32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2039363"/>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F48151-67D6-4885-B603-41E46DA79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838200"/>
            <a:ext cx="14588066" cy="8205787"/>
          </a:xfrm>
          <a:prstGeom prst="rect">
            <a:avLst/>
          </a:prstGeom>
        </p:spPr>
      </p:pic>
      <p:sp>
        <p:nvSpPr>
          <p:cNvPr id="801794" name="Rectangle 2"/>
          <p:cNvSpPr>
            <a:spLocks noChangeArrowheads="1"/>
          </p:cNvSpPr>
          <p:nvPr/>
        </p:nvSpPr>
        <p:spPr bwMode="auto">
          <a:xfrm>
            <a:off x="914400" y="7620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(Ephesians 2:11-22)</a:t>
            </a:r>
            <a:r>
              <a:rPr lang="en-US" i="1" dirty="0">
                <a:solidFill>
                  <a:srgbClr val="00FFFF"/>
                </a:solidFill>
                <a:effectLst>
                  <a:outerShdw blurRad="38100" dist="38100" dir="2700000" algn="tl">
                    <a:srgbClr val="000000">
                      <a:alpha val="43137"/>
                    </a:srgbClr>
                  </a:outerShdw>
                </a:effectLst>
              </a:rPr>
              <a:t> </a:t>
            </a:r>
          </a:p>
          <a:p>
            <a:r>
              <a:rPr lang="en-US" sz="2800" i="1" dirty="0">
                <a:solidFill>
                  <a:schemeClr val="tx1"/>
                </a:solidFill>
                <a:effectLst>
                  <a:outerShdw blurRad="38100" dist="38100" dir="2700000" algn="tl">
                    <a:srgbClr val="000000">
                      <a:alpha val="43137"/>
                    </a:srgbClr>
                  </a:outerShdw>
                </a:effectLst>
              </a:rPr>
              <a:t>No Longer Strangers and Aliens</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3"/>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40126396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D4818AC-8C4C-4E51-BB2B-1CE7067912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838200"/>
            <a:ext cx="14588066" cy="8205787"/>
          </a:xfrm>
          <a:prstGeom prst="rect">
            <a:avLst/>
          </a:prstGeom>
        </p:spPr>
      </p:pic>
      <p:sp>
        <p:nvSpPr>
          <p:cNvPr id="801794" name="Rectangle 2"/>
          <p:cNvSpPr>
            <a:spLocks noChangeArrowheads="1"/>
          </p:cNvSpPr>
          <p:nvPr/>
        </p:nvSpPr>
        <p:spPr bwMode="auto">
          <a:xfrm>
            <a:off x="914400" y="7620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(Ephesians 2:11-22)</a:t>
            </a:r>
            <a:r>
              <a:rPr lang="en-US" i="1" dirty="0">
                <a:solidFill>
                  <a:srgbClr val="00FFFF"/>
                </a:solidFill>
                <a:effectLst>
                  <a:outerShdw blurRad="38100" dist="38100" dir="2700000" algn="tl">
                    <a:srgbClr val="000000">
                      <a:alpha val="43137"/>
                    </a:srgbClr>
                  </a:outerShdw>
                </a:effectLst>
              </a:rPr>
              <a:t> </a:t>
            </a:r>
          </a:p>
          <a:p>
            <a:r>
              <a:rPr lang="en-US" sz="2800" i="1" dirty="0">
                <a:solidFill>
                  <a:schemeClr val="tx1"/>
                </a:solidFill>
                <a:effectLst>
                  <a:outerShdw blurRad="38100" dist="38100" dir="2700000" algn="tl">
                    <a:srgbClr val="000000">
                      <a:alpha val="43137"/>
                    </a:srgbClr>
                  </a:outerShdw>
                </a:effectLst>
              </a:rPr>
              <a:t>No Longer Strangers and Aliens</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3"/>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3"/>
          <a:stretch>
            <a:fillRect/>
          </a:stretch>
        </p:blipFill>
        <p:spPr>
          <a:xfrm>
            <a:off x="4567237" y="3424237"/>
            <a:ext cx="9525" cy="9525"/>
          </a:xfrm>
          <a:prstGeom prst="rect">
            <a:avLst/>
          </a:prstGeom>
        </p:spPr>
      </p:pic>
      <p:pic>
        <p:nvPicPr>
          <p:cNvPr id="4" name="Picture 3">
            <a:extLst>
              <a:ext uri="{FF2B5EF4-FFF2-40B4-BE49-F238E27FC236}">
                <a16:creationId xmlns:a16="http://schemas.microsoft.com/office/drawing/2014/main" id="{9C5BAE33-E9A0-40FA-97C8-F7593EB59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808" y="2406317"/>
            <a:ext cx="7302136" cy="4483768"/>
          </a:xfrm>
          <a:prstGeom prst="rect">
            <a:avLst/>
          </a:prstGeom>
        </p:spPr>
      </p:pic>
    </p:spTree>
    <p:extLst>
      <p:ext uri="{BB962C8B-B14F-4D97-AF65-F5344CB8AC3E}">
        <p14:creationId xmlns:p14="http://schemas.microsoft.com/office/powerpoint/2010/main" val="268475579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F48151-67D6-4885-B603-41E46DA79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838200"/>
            <a:ext cx="14588066" cy="8205787"/>
          </a:xfrm>
          <a:prstGeom prst="rect">
            <a:avLst/>
          </a:prstGeom>
        </p:spPr>
      </p:pic>
      <p:sp>
        <p:nvSpPr>
          <p:cNvPr id="801794" name="Rectangle 2"/>
          <p:cNvSpPr>
            <a:spLocks noChangeArrowheads="1"/>
          </p:cNvSpPr>
          <p:nvPr/>
        </p:nvSpPr>
        <p:spPr bwMode="auto">
          <a:xfrm>
            <a:off x="914400" y="7620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(Ephesians 2:11-22)</a:t>
            </a:r>
            <a:r>
              <a:rPr lang="en-US" i="1" dirty="0">
                <a:solidFill>
                  <a:srgbClr val="00FFFF"/>
                </a:solidFill>
                <a:effectLst>
                  <a:outerShdw blurRad="38100" dist="38100" dir="2700000" algn="tl">
                    <a:srgbClr val="000000">
                      <a:alpha val="43137"/>
                    </a:srgbClr>
                  </a:outerShdw>
                </a:effectLst>
              </a:rPr>
              <a:t> </a:t>
            </a:r>
          </a:p>
          <a:p>
            <a:r>
              <a:rPr lang="en-US" sz="2800" i="1" dirty="0">
                <a:solidFill>
                  <a:schemeClr val="tx1"/>
                </a:solidFill>
                <a:effectLst>
                  <a:outerShdw blurRad="38100" dist="38100" dir="2700000" algn="tl">
                    <a:srgbClr val="000000">
                      <a:alpha val="43137"/>
                    </a:srgbClr>
                  </a:outerShdw>
                </a:effectLst>
              </a:rPr>
              <a:t>No Longer Strangers and Aliens</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3"/>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57243534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536009" y="255588"/>
            <a:ext cx="8071981" cy="1716087"/>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Call to Worship </a:t>
            </a:r>
            <a:endParaRPr lang="en-US" altLang="en-US" sz="2400" i="1" dirty="0">
              <a:solidFill>
                <a:srgbClr val="FF0000"/>
              </a:solidFill>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AutoShape 2" descr="Image result for peace">
            <a:extLst>
              <a:ext uri="{FF2B5EF4-FFF2-40B4-BE49-F238E27FC236}">
                <a16:creationId xmlns:a16="http://schemas.microsoft.com/office/drawing/2014/main" id="{D8655AED-D26E-4209-8CB5-209EE81D13CD}"/>
              </a:ext>
            </a:extLst>
          </p:cNvPr>
          <p:cNvSpPr>
            <a:spLocks noChangeAspect="1" noChangeArrowheads="1"/>
          </p:cNvSpPr>
          <p:nvPr/>
        </p:nvSpPr>
        <p:spPr bwMode="auto">
          <a:xfrm>
            <a:off x="3262313" y="2447925"/>
            <a:ext cx="261937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AC739755-B164-4D5E-AC8F-090669BC3B5E}"/>
              </a:ext>
            </a:extLst>
          </p:cNvPr>
          <p:cNvSpPr/>
          <p:nvPr/>
        </p:nvSpPr>
        <p:spPr>
          <a:xfrm>
            <a:off x="561409" y="1031656"/>
            <a:ext cx="8226991" cy="4278094"/>
          </a:xfrm>
          <a:prstGeom prst="rect">
            <a:avLst/>
          </a:prstGeom>
        </p:spPr>
        <p:txBody>
          <a:bodyPr wrap="square">
            <a:spAutoFit/>
          </a:bodyPr>
          <a:lstStyle/>
          <a:p>
            <a:r>
              <a:rPr lang="en-US" sz="2000" b="1" dirty="0">
                <a:effectLst>
                  <a:outerShdw blurRad="38100" dist="38100" dir="2700000" algn="tl">
                    <a:srgbClr val="000000">
                      <a:alpha val="43137"/>
                    </a:srgbClr>
                  </a:outerShdw>
                </a:effectLst>
              </a:rPr>
              <a:t>				(Based on Ephesians 2:22)</a:t>
            </a:r>
            <a:endParaRPr lang="en-US" sz="2000" dirty="0"/>
          </a:p>
          <a:p>
            <a:endParaRPr lang="en-US" sz="28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Come into the presence of the Most High God with songs of praise and shouts of thanksgiving.  </a:t>
            </a:r>
            <a:endParaRPr lang="en-US" sz="28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For our Savior frees us from slavery; </a:t>
            </a:r>
          </a:p>
          <a:p>
            <a:r>
              <a:rPr lang="en-US" sz="2800" b="1" i="1" dirty="0">
                <a:solidFill>
                  <a:srgbClr val="FFFF00"/>
                </a:solidFill>
                <a:effectLst>
                  <a:outerShdw blurRad="38100" dist="38100" dir="2700000" algn="tl">
                    <a:srgbClr val="000000">
                      <a:alpha val="43137"/>
                    </a:srgbClr>
                  </a:outerShdw>
                </a:effectLst>
              </a:rPr>
              <a:t>	our Savior heals our diseases; </a:t>
            </a:r>
          </a:p>
          <a:p>
            <a:r>
              <a:rPr lang="en-US" sz="2800" b="1" i="1" dirty="0">
                <a:solidFill>
                  <a:srgbClr val="FFFF00"/>
                </a:solidFill>
                <a:effectLst>
                  <a:outerShdw blurRad="38100" dist="38100" dir="2700000" algn="tl">
                    <a:srgbClr val="000000">
                      <a:alpha val="43137"/>
                    </a:srgbClr>
                  </a:outerShdw>
                </a:effectLst>
              </a:rPr>
              <a:t>	our Savior is our peace.</a:t>
            </a:r>
            <a:endParaRPr lang="en-US" sz="2800" dirty="0">
              <a:solidFill>
                <a:srgbClr val="FFFF00"/>
              </a:solidFill>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You are a holy temple in the Lord Jesus Christ.  Come, let us worship God. </a:t>
            </a:r>
            <a:endParaRPr lang="en-US" sz="2800"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D59CAE-7D2B-4121-A15B-020453543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13058"/>
            <a:ext cx="10474286" cy="6987222"/>
          </a:xfrm>
          <a:prstGeom prst="rect">
            <a:avLst/>
          </a:prstGeom>
        </p:spPr>
      </p:pic>
      <p:pic>
        <p:nvPicPr>
          <p:cNvPr id="1026" name="Picture 2" descr="See the source image">
            <a:extLst>
              <a:ext uri="{FF2B5EF4-FFF2-40B4-BE49-F238E27FC236}">
                <a16:creationId xmlns:a16="http://schemas.microsoft.com/office/drawing/2014/main" id="{3DDAF8A5-9C01-4C9F-A06E-D96ACC10C6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276600"/>
            <a:ext cx="5229705" cy="3646659"/>
          </a:xfrm>
          <a:prstGeom prst="rect">
            <a:avLst/>
          </a:prstGeom>
          <a:noFill/>
          <a:extLst>
            <a:ext uri="{909E8E84-426E-40DD-AFC4-6F175D3DCCD1}">
              <a14:hiddenFill xmlns:a14="http://schemas.microsoft.com/office/drawing/2010/main">
                <a:solidFill>
                  <a:srgbClr val="FFFFFF"/>
                </a:solidFill>
              </a14:hiddenFill>
            </a:ext>
          </a:extLst>
        </p:spPr>
      </p:pic>
      <p:sp>
        <p:nvSpPr>
          <p:cNvPr id="801794" name="Rectangle 2"/>
          <p:cNvSpPr>
            <a:spLocks noChangeArrowheads="1"/>
          </p:cNvSpPr>
          <p:nvPr/>
        </p:nvSpPr>
        <p:spPr bwMode="auto">
          <a:xfrm>
            <a:off x="914400" y="7620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00FFFF"/>
                </a:solidFill>
                <a:effectLst>
                  <a:outerShdw blurRad="38100" dist="38100" dir="2700000" algn="tl">
                    <a:srgbClr val="000000">
                      <a:alpha val="43137"/>
                    </a:srgbClr>
                  </a:outerShdw>
                </a:effectLst>
              </a:rPr>
              <a:t>(Ephesians 2:11-22)</a:t>
            </a:r>
            <a:r>
              <a:rPr lang="en-US" i="1" dirty="0">
                <a:solidFill>
                  <a:srgbClr val="00FFFF"/>
                </a:solidFill>
                <a:effectLst>
                  <a:outerShdw blurRad="38100" dist="38100" dir="2700000" algn="tl">
                    <a:srgbClr val="000000">
                      <a:alpha val="43137"/>
                    </a:srgbClr>
                  </a:outerShdw>
                </a:effectLst>
              </a:rPr>
              <a:t> </a:t>
            </a:r>
          </a:p>
          <a:p>
            <a:r>
              <a:rPr lang="en-US" sz="2800" i="1" dirty="0">
                <a:solidFill>
                  <a:schemeClr val="tx1"/>
                </a:solidFill>
                <a:effectLst>
                  <a:outerShdw blurRad="38100" dist="38100" dir="2700000" algn="tl">
                    <a:srgbClr val="000000">
                      <a:alpha val="43137"/>
                    </a:srgbClr>
                  </a:outerShdw>
                </a:effectLst>
              </a:rPr>
              <a:t>No Longer Strangers and Aliens</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4"/>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4"/>
          <a:stretch>
            <a:fillRect/>
          </a:stretch>
        </p:blipFill>
        <p:spPr>
          <a:xfrm>
            <a:off x="4567237" y="3424237"/>
            <a:ext cx="9525" cy="9525"/>
          </a:xfrm>
          <a:prstGeom prst="rect">
            <a:avLst/>
          </a:prstGeom>
        </p:spPr>
      </p:pic>
      <p:pic>
        <p:nvPicPr>
          <p:cNvPr id="3" name="Picture 2">
            <a:extLst>
              <a:ext uri="{FF2B5EF4-FFF2-40B4-BE49-F238E27FC236}">
                <a16:creationId xmlns:a16="http://schemas.microsoft.com/office/drawing/2014/main" id="{F9CB025D-D16F-4632-BC10-C8732ECA0403}"/>
              </a:ext>
            </a:extLst>
          </p:cNvPr>
          <p:cNvPicPr>
            <a:picLocks noChangeAspect="1"/>
          </p:cNvPicPr>
          <p:nvPr/>
        </p:nvPicPr>
        <p:blipFill>
          <a:blip r:embed="rId4"/>
          <a:stretch>
            <a:fillRect/>
          </a:stretch>
        </p:blipFill>
        <p:spPr>
          <a:xfrm>
            <a:off x="4567237" y="3424237"/>
            <a:ext cx="9525" cy="9525"/>
          </a:xfrm>
          <a:prstGeom prst="rect">
            <a:avLst/>
          </a:prstGeom>
        </p:spPr>
      </p:pic>
      <p:pic>
        <p:nvPicPr>
          <p:cNvPr id="6" name="Picture 5">
            <a:extLst>
              <a:ext uri="{FF2B5EF4-FFF2-40B4-BE49-F238E27FC236}">
                <a16:creationId xmlns:a16="http://schemas.microsoft.com/office/drawing/2014/main" id="{E1BA03F5-A3B2-4C40-BEA8-1D6CF55767CB}"/>
              </a:ext>
            </a:extLst>
          </p:cNvPr>
          <p:cNvPicPr>
            <a:picLocks noChangeAspect="1"/>
          </p:cNvPicPr>
          <p:nvPr/>
        </p:nvPicPr>
        <p:blipFill>
          <a:blip r:embed="rId4"/>
          <a:stretch>
            <a:fillRect/>
          </a:stretch>
        </p:blipFill>
        <p:spPr>
          <a:xfrm>
            <a:off x="4567237" y="3424237"/>
            <a:ext cx="9525" cy="9525"/>
          </a:xfrm>
          <a:prstGeom prst="rect">
            <a:avLst/>
          </a:prstGeom>
        </p:spPr>
      </p:pic>
      <p:pic>
        <p:nvPicPr>
          <p:cNvPr id="4" name="Picture 3">
            <a:extLst>
              <a:ext uri="{FF2B5EF4-FFF2-40B4-BE49-F238E27FC236}">
                <a16:creationId xmlns:a16="http://schemas.microsoft.com/office/drawing/2014/main" id="{80433653-3BEE-448A-8060-18028C3600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2731873"/>
            <a:ext cx="4983480" cy="4152900"/>
          </a:xfrm>
          <a:prstGeom prst="rect">
            <a:avLst/>
          </a:prstGeom>
        </p:spPr>
      </p:pic>
    </p:spTree>
    <p:extLst>
      <p:ext uri="{BB962C8B-B14F-4D97-AF65-F5344CB8AC3E}">
        <p14:creationId xmlns:p14="http://schemas.microsoft.com/office/powerpoint/2010/main" val="401405493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381000" y="817605"/>
            <a:ext cx="8572500"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766 “The Church of Christ Cannot be Bound”</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0595" y="2133600"/>
            <a:ext cx="9220200"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The church of Christ cannot be bound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by walls of wood or stone.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Where charity and love are found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there can the church be known.</a:t>
            </a:r>
            <a:endParaRPr lang="en-US" sz="35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9465594"/>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381000" y="817605"/>
            <a:ext cx="8572500"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766 “The Church of Christ Cannot be Bound”</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0595" y="2133600"/>
            <a:ext cx="9220200"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True faith will open up the door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step into the street.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True service will seek out the poor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ask to wash their feet.</a:t>
            </a:r>
            <a:endParaRPr lang="en-US" sz="35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7550518"/>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381000" y="817605"/>
            <a:ext cx="8572500"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766 “The Church of Christ Cannot be Bound”</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0595" y="2133600"/>
            <a:ext cx="9220200"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True love will not sit idly by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when justice is denied.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True mercy hears the homeless cry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welcomes them inside.</a:t>
            </a:r>
            <a:endParaRPr lang="en-US" sz="35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3268399"/>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381000" y="817605"/>
            <a:ext cx="8572500"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766 “The Church of Christ Cannot be Bound”</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0595" y="2133600"/>
            <a:ext cx="9220200" cy="2846933"/>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If what we have we freely share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meet our neighbor's need,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then we extend the Spirit's care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through every selfless deed.</a:t>
            </a:r>
            <a:br>
              <a:rPr lang="en-US" sz="3600" b="1" i="1" dirty="0">
                <a:effectLst>
                  <a:outerShdw blurRad="38100" dist="38100" dir="2700000" algn="tl">
                    <a:srgbClr val="000000">
                      <a:alpha val="43137"/>
                    </a:srgbClr>
                  </a:outerShdw>
                </a:effectLst>
              </a:rPr>
            </a:br>
            <a:endParaRPr lang="en-US" sz="35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2317285"/>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381000" y="817605"/>
            <a:ext cx="8572500" cy="1431925"/>
          </a:xfrm>
        </p:spPr>
        <p:txBody>
          <a:bodyPr/>
          <a:lstStyle/>
          <a:p>
            <a: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4AE8E8"/>
                </a:solidFill>
                <a:effectLst>
                  <a:outerShdw blurRad="38100" dist="38100" dir="2700000" algn="tl">
                    <a:srgbClr val="000000">
                      <a:alpha val="43137"/>
                    </a:srgbClr>
                  </a:outerShdw>
                </a:effectLst>
                <a:cs typeface="Times New Roman" pitchFamily="18" charset="0"/>
              </a:rPr>
            </a:br>
            <a:r>
              <a:rPr lang="en-US" altLang="en-US" sz="2600" b="0" i="1" dirty="0">
                <a:solidFill>
                  <a:srgbClr val="FFFF00"/>
                </a:solidFill>
                <a:effectLst>
                  <a:outerShdw blurRad="38100" dist="38100" dir="2700000" algn="tl">
                    <a:srgbClr val="000000">
                      <a:alpha val="43137"/>
                    </a:srgbClr>
                  </a:outerShdw>
                </a:effectLst>
              </a:rPr>
              <a:t># 766 “The Church of Christ Cannot be Bound”</a:t>
            </a:r>
            <a:endParaRPr lang="en-US" altLang="en-US" sz="2600" b="0" i="1" dirty="0">
              <a:solidFill>
                <a:srgbClr val="FFFF00"/>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20595" y="2133600"/>
            <a:ext cx="9220200"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The church of Christ cannot be bound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by walls of wood or stone.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Where charity and love are found,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there can the church be known.</a:t>
            </a:r>
            <a:endParaRPr lang="en-US" sz="35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2117970"/>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228600" y="67962"/>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Affirmation of Faith – </a:t>
            </a:r>
            <a:r>
              <a:rPr lang="en-US" altLang="en-US" sz="2000" b="0" i="1" dirty="0"/>
              <a:t>Exodus 20:1-17 (in unison)</a:t>
            </a:r>
          </a:p>
        </p:txBody>
      </p:sp>
      <p:sp>
        <p:nvSpPr>
          <p:cNvPr id="5" name="Rectangle 4">
            <a:extLst>
              <a:ext uri="{FF2B5EF4-FFF2-40B4-BE49-F238E27FC236}">
                <a16:creationId xmlns:a16="http://schemas.microsoft.com/office/drawing/2014/main" id="{2E3F41B3-0D5B-4D8D-ACC8-CCFD629F72D9}"/>
              </a:ext>
            </a:extLst>
          </p:cNvPr>
          <p:cNvSpPr/>
          <p:nvPr/>
        </p:nvSpPr>
        <p:spPr>
          <a:xfrm>
            <a:off x="457200" y="1691313"/>
            <a:ext cx="8458200" cy="3539430"/>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	God spoke all these words, saying,  I am the LORD your God.  You shall have no other gods before me.  You shall not make for yourself an idol, whether in the form of anything that is in heaven above, or that is on the earth beneath, </a:t>
            </a:r>
          </a:p>
          <a:p>
            <a:r>
              <a:rPr lang="en-US" sz="2800" b="1" i="1" dirty="0">
                <a:solidFill>
                  <a:srgbClr val="FFFF00"/>
                </a:solidFill>
                <a:effectLst>
                  <a:outerShdw blurRad="38100" dist="38100" dir="2700000" algn="tl">
                    <a:srgbClr val="000000">
                      <a:alpha val="43137"/>
                    </a:srgbClr>
                  </a:outerShdw>
                </a:effectLst>
              </a:rPr>
              <a:t>or that is in the water under the earth.  You shall not bow down to them or worship them.</a:t>
            </a:r>
          </a:p>
          <a:p>
            <a:r>
              <a:rPr lang="en-US" sz="2800" b="1" i="1"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151986386"/>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228600" y="67962"/>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Affirmation of Faith – </a:t>
            </a:r>
            <a:r>
              <a:rPr lang="en-US" altLang="en-US" sz="2000" b="0" i="1" dirty="0"/>
              <a:t>Exodus 20:1-17 (in unison)</a:t>
            </a:r>
          </a:p>
        </p:txBody>
      </p:sp>
      <p:sp>
        <p:nvSpPr>
          <p:cNvPr id="5" name="Rectangle 4">
            <a:extLst>
              <a:ext uri="{FF2B5EF4-FFF2-40B4-BE49-F238E27FC236}">
                <a16:creationId xmlns:a16="http://schemas.microsoft.com/office/drawing/2014/main" id="{2E3F41B3-0D5B-4D8D-ACC8-CCFD629F72D9}"/>
              </a:ext>
            </a:extLst>
          </p:cNvPr>
          <p:cNvSpPr/>
          <p:nvPr/>
        </p:nvSpPr>
        <p:spPr>
          <a:xfrm>
            <a:off x="457200" y="1691313"/>
            <a:ext cx="8458200" cy="3970318"/>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	You shall not make wrongful use of the name of the LORD your God.</a:t>
            </a:r>
            <a:r>
              <a:rPr lang="en-US" sz="2800" b="1" i="1" baseline="30000" dirty="0">
                <a:solidFill>
                  <a:srgbClr val="FFFF00"/>
                </a:solidFill>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Remember the sabbath day, and keep it holy.  Honor your father and your mother.  You shall not murder.  You shall not commit adultery.  You shall not steal.  You shall not bear false witness against your neighbor.  You shall not covet your neighbor's house; you shall not covet your neighbor's wife, or anything that belongs to your neighbor. </a:t>
            </a:r>
          </a:p>
        </p:txBody>
      </p:sp>
    </p:spTree>
    <p:extLst>
      <p:ext uri="{BB962C8B-B14F-4D97-AF65-F5344CB8AC3E}">
        <p14:creationId xmlns:p14="http://schemas.microsoft.com/office/powerpoint/2010/main" val="1960325825"/>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8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975311" y="-39734"/>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228600" y="2004383"/>
            <a:ext cx="9144000" cy="1200329"/>
          </a:xfrm>
          <a:prstGeom prst="rect">
            <a:avLst/>
          </a:prstGeom>
        </p:spPr>
        <p:txBody>
          <a:bodyPr wrap="square">
            <a:spAutoFit/>
          </a:bodyPr>
          <a:lstStyle/>
          <a:p>
            <a:pPr marL="342900" lvl="0" indent="-342900">
              <a:buFont typeface="Arial" panose="020B0604020202020204" pitchFamily="34" charset="0"/>
              <a:buChar char="•"/>
            </a:pPr>
            <a:r>
              <a:rPr lang="en-US" sz="2400" dirty="0">
                <a:effectLst>
                  <a:outerShdw blurRad="38100" dist="38100" dir="2700000" algn="tl">
                    <a:srgbClr val="000000">
                      <a:alpha val="43137"/>
                    </a:srgbClr>
                  </a:outerShdw>
                </a:effectLst>
              </a:rPr>
              <a:t>The Sunday afternoon </a:t>
            </a:r>
            <a:r>
              <a:rPr lang="en-US" sz="2400" b="1" dirty="0">
                <a:solidFill>
                  <a:srgbClr val="FFFF00"/>
                </a:solidFill>
                <a:effectLst>
                  <a:outerShdw blurRad="38100" dist="38100" dir="2700000" algn="tl">
                    <a:srgbClr val="000000">
                      <a:alpha val="43137"/>
                    </a:srgbClr>
                  </a:outerShdw>
                </a:effectLst>
              </a:rPr>
              <a:t>Bible Study</a:t>
            </a:r>
            <a:r>
              <a:rPr lang="en-US" sz="2400" dirty="0">
                <a:solidFill>
                  <a:srgbClr val="FFFF00"/>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and the </a:t>
            </a:r>
            <a:r>
              <a:rPr lang="en-US" sz="2400" b="1" dirty="0">
                <a:solidFill>
                  <a:srgbClr val="FFFF00"/>
                </a:solidFill>
                <a:effectLst>
                  <a:outerShdw blurRad="38100" dist="38100" dir="2700000" algn="tl">
                    <a:srgbClr val="000000">
                      <a:alpha val="43137"/>
                    </a:srgbClr>
                  </a:outerShdw>
                </a:effectLst>
              </a:rPr>
              <a:t>Women's Group</a:t>
            </a:r>
            <a:r>
              <a:rPr lang="en-US" sz="2400" dirty="0">
                <a:solidFill>
                  <a:srgbClr val="FFFF00"/>
                </a:solidFill>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are on summer break. They will resume in September.</a:t>
            </a:r>
          </a:p>
          <a:p>
            <a:pPr marL="342900" lvl="0" indent="-342900">
              <a:buFont typeface="Arial" panose="020B0604020202020204" pitchFamily="34" charset="0"/>
              <a:buChar char="•"/>
            </a:pPr>
            <a:r>
              <a:rPr lang="en-US" sz="2400" b="1" dirty="0">
                <a:solidFill>
                  <a:srgbClr val="FFFF00"/>
                </a:solidFill>
                <a:effectLst>
                  <a:outerShdw blurRad="38100" dist="38100" dir="2700000" algn="tl">
                    <a:srgbClr val="000000">
                      <a:alpha val="43137"/>
                    </a:srgbClr>
                  </a:outerShdw>
                </a:effectLst>
              </a:rPr>
              <a:t>Jayne Mia Sizemore </a:t>
            </a:r>
            <a:r>
              <a:rPr lang="en-US" sz="2400" dirty="0">
                <a:effectLst>
                  <a:outerShdw blurRad="38100" dist="38100" dir="2700000" algn="tl">
                    <a:srgbClr val="000000">
                      <a:alpha val="43137"/>
                    </a:srgbClr>
                  </a:outerShdw>
                </a:effectLst>
              </a:rPr>
              <a:t>Born: 7/9/18, 7lb. 9oz, 19 ½”</a:t>
            </a:r>
            <a:endParaRPr lang="en-US" sz="275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2CEF62EC-7466-495F-9BB7-2C9A35C11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9667" y="3325540"/>
            <a:ext cx="3392036" cy="4065859"/>
          </a:xfrm>
          <a:prstGeom prst="rect">
            <a:avLst/>
          </a:prstGeom>
        </p:spPr>
      </p:pic>
      <p:pic>
        <p:nvPicPr>
          <p:cNvPr id="8" name="Picture 7">
            <a:extLst>
              <a:ext uri="{FF2B5EF4-FFF2-40B4-BE49-F238E27FC236}">
                <a16:creationId xmlns:a16="http://schemas.microsoft.com/office/drawing/2014/main" id="{8B2F538C-66F3-4915-8839-D38C8FE06C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07" y="3325541"/>
            <a:ext cx="2712623" cy="4822441"/>
          </a:xfrm>
          <a:prstGeom prst="rect">
            <a:avLst/>
          </a:prstGeom>
        </p:spPr>
      </p:pic>
      <p:pic>
        <p:nvPicPr>
          <p:cNvPr id="4" name="Picture 3">
            <a:extLst>
              <a:ext uri="{FF2B5EF4-FFF2-40B4-BE49-F238E27FC236}">
                <a16:creationId xmlns:a16="http://schemas.microsoft.com/office/drawing/2014/main" id="{2250A9C7-A487-4B96-8F32-1FC0AB04E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3325540"/>
            <a:ext cx="3200400" cy="4105590"/>
          </a:xfrm>
          <a:prstGeom prst="rect">
            <a:avLst/>
          </a:prstGeom>
        </p:spPr>
      </p:pic>
    </p:spTree>
    <p:extLst>
      <p:ext uri="{BB962C8B-B14F-4D97-AF65-F5344CB8AC3E}">
        <p14:creationId xmlns:p14="http://schemas.microsoft.com/office/powerpoint/2010/main" val="3454461101"/>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A4F2BE-1B36-4C11-B265-412782E8D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4" y="-28833"/>
            <a:ext cx="9411008" cy="6858000"/>
          </a:xfrm>
          <a:prstGeom prst="rect">
            <a:avLst/>
          </a:prstGeom>
        </p:spPr>
      </p:pic>
      <p:sp>
        <p:nvSpPr>
          <p:cNvPr id="111618" name="Rectangle 2"/>
          <p:cNvSpPr>
            <a:spLocks noGrp="1" noChangeArrowheads="1"/>
          </p:cNvSpPr>
          <p:nvPr>
            <p:ph type="ctrTitle"/>
          </p:nvPr>
        </p:nvSpPr>
        <p:spPr>
          <a:xfrm>
            <a:off x="838200" y="342188"/>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rPr>
              <a:t>Gathering Hymn </a:t>
            </a:r>
            <a:r>
              <a:rPr lang="en-US" altLang="en-US" sz="2000" b="0" i="1" dirty="0">
                <a:solidFill>
                  <a:srgbClr val="FF0000"/>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309 “Come, Great God of All the Ages”</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37792" y="1981200"/>
            <a:ext cx="9411008"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Come, great God of all the ages;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make your earthly mission known;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speak through every deed and person;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your way and will be shown.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Guide the church to true commitment;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give direction now, we ask;</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fit us for the work of building;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dedicate us to the task.</a:t>
            </a:r>
            <a:endParaRPr lang="en-US" sz="36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pic>
        <p:nvPicPr>
          <p:cNvPr id="3" name="Picture 2">
            <a:extLst>
              <a:ext uri="{FF2B5EF4-FFF2-40B4-BE49-F238E27FC236}">
                <a16:creationId xmlns:a16="http://schemas.microsoft.com/office/drawing/2014/main" id="{DF72C893-3AD4-4F8D-933A-3519D92B3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362200"/>
            <a:ext cx="9372600" cy="4780512"/>
          </a:xfrm>
          <a:prstGeom prst="rect">
            <a:avLst/>
          </a:prstGeom>
        </p:spPr>
      </p:pic>
    </p:spTree>
    <p:extLst>
      <p:ext uri="{BB962C8B-B14F-4D97-AF65-F5344CB8AC3E}">
        <p14:creationId xmlns:p14="http://schemas.microsoft.com/office/powerpoint/2010/main" val="4269254007"/>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71A4FD-212C-404D-A1A9-D72911BC6C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4763"/>
            <a:ext cx="18810511" cy="6857999"/>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596603" y="1036715"/>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#550 </a:t>
            </a:r>
            <a:r>
              <a:rPr lang="en-US" altLang="en-US" sz="2600" i="1" kern="0" dirty="0">
                <a:solidFill>
                  <a:srgbClr val="66FF33"/>
                </a:solidFill>
                <a:effectLst>
                  <a:outerShdw blurRad="38100" dist="38100" dir="2700000" algn="tl">
                    <a:srgbClr val="000000">
                      <a:alpha val="43137"/>
                    </a:srgbClr>
                  </a:outerShdw>
                </a:effectLst>
              </a:rPr>
              <a:t>“Give Praise to the Lord” (Psalm 149)</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209346" y="2206266"/>
            <a:ext cx="8971079"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2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Give praise to the Lord, and sing a new song;</a:t>
            </a:r>
            <a:br>
              <a:rPr lang="en-US" sz="32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amid all the saints God's praises prolong;</a:t>
            </a:r>
            <a:br>
              <a:rPr lang="en-US" sz="32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song to your Maker and Ruler now raise,</a:t>
            </a:r>
            <a:br>
              <a:rPr lang="en-US" sz="32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children of Zion: rejoice and give praise.</a:t>
            </a:r>
            <a:endParaRPr lang="en-US" altLang="en-US" sz="3200" i="1" kern="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7570646"/>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71A4FD-212C-404D-A1A9-D72911BC6C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4763"/>
            <a:ext cx="18810511" cy="6857999"/>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596603" y="1036715"/>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#550 </a:t>
            </a:r>
            <a:r>
              <a:rPr lang="en-US" altLang="en-US" sz="2600" i="1" kern="0" dirty="0">
                <a:solidFill>
                  <a:srgbClr val="66FF33"/>
                </a:solidFill>
                <a:effectLst>
                  <a:outerShdw blurRad="38100" dist="38100" dir="2700000" algn="tl">
                    <a:srgbClr val="000000">
                      <a:alpha val="43137"/>
                    </a:srgbClr>
                  </a:outerShdw>
                </a:effectLst>
              </a:rPr>
              <a:t>“Give Praise to the Lord” (Psalm 149)</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160221" y="2028286"/>
            <a:ext cx="8971079"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200" i="1" dirty="0">
                <a:effectLst>
                  <a:outerShdw blurRad="38100" dist="38100" dir="2700000" algn="tl">
                    <a:srgbClr val="000000">
                      <a:alpha val="43137"/>
                    </a:srgbClr>
                  </a:outerShdw>
                </a:effectLst>
                <a:latin typeface="+mn-lt"/>
              </a:rPr>
              <a:t>With </a:t>
            </a:r>
            <a:r>
              <a:rPr lang="en-US" sz="3200" i="1" dirty="0" err="1">
                <a:effectLst>
                  <a:outerShdw blurRad="38100" dist="38100" dir="2700000" algn="tl">
                    <a:srgbClr val="000000">
                      <a:alpha val="43137"/>
                    </a:srgbClr>
                  </a:outerShdw>
                </a:effectLst>
                <a:latin typeface="+mn-lt"/>
              </a:rPr>
              <a:t>timbrel</a:t>
            </a:r>
            <a:r>
              <a:rPr lang="en-US" sz="3200" i="1" dirty="0">
                <a:effectLst>
                  <a:outerShdw blurRad="38100" dist="38100" dir="2700000" algn="tl">
                    <a:srgbClr val="000000">
                      <a:alpha val="43137"/>
                    </a:srgbClr>
                  </a:outerShdw>
                </a:effectLst>
                <a:latin typeface="+mn-lt"/>
              </a:rPr>
              <a:t> and harp and joyful acclaim,</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with gladness, O God, </a:t>
            </a:r>
          </a:p>
          <a:p>
            <a:pPr algn="ctr"/>
            <a:r>
              <a:rPr lang="en-US" sz="3200" i="1" dirty="0">
                <a:effectLst>
                  <a:outerShdw blurRad="38100" dist="38100" dir="2700000" algn="tl">
                    <a:srgbClr val="000000">
                      <a:alpha val="43137"/>
                    </a:srgbClr>
                  </a:outerShdw>
                </a:effectLst>
                <a:latin typeface="+mn-lt"/>
              </a:rPr>
              <a:t>we praise your great name;</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for now in your people </a:t>
            </a:r>
          </a:p>
          <a:p>
            <a:pPr algn="ctr"/>
            <a:r>
              <a:rPr lang="en-US" sz="3200" i="1" dirty="0">
                <a:effectLst>
                  <a:outerShdw blurRad="38100" dist="38100" dir="2700000" algn="tl">
                    <a:srgbClr val="000000">
                      <a:alpha val="43137"/>
                    </a:srgbClr>
                  </a:outerShdw>
                </a:effectLst>
                <a:latin typeface="+mn-lt"/>
              </a:rPr>
              <a:t>good pleasure you seek;</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with robes of salvation you cover the meek.</a:t>
            </a:r>
            <a:endParaRPr lang="en-US" altLang="en-US" sz="3200" i="1" kern="0" dirty="0">
              <a:solidFill>
                <a:schemeClr val="tx1"/>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48849401"/>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71A4FD-212C-404D-A1A9-D72911BC6C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4763"/>
            <a:ext cx="18810511" cy="6857999"/>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596603" y="1036715"/>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#550 </a:t>
            </a:r>
            <a:r>
              <a:rPr lang="en-US" altLang="en-US" sz="2600" i="1" kern="0" dirty="0">
                <a:solidFill>
                  <a:srgbClr val="66FF33"/>
                </a:solidFill>
                <a:effectLst>
                  <a:outerShdw blurRad="38100" dist="38100" dir="2700000" algn="tl">
                    <a:srgbClr val="000000">
                      <a:alpha val="43137"/>
                    </a:srgbClr>
                  </a:outerShdw>
                </a:effectLst>
              </a:rPr>
              <a:t>“Give Praise to the Lord” (Psalm 149)</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209346" y="2206266"/>
            <a:ext cx="8971079"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200" i="1" dirty="0">
                <a:effectLst>
                  <a:outerShdw blurRad="38100" dist="38100" dir="2700000" algn="tl">
                    <a:srgbClr val="000000">
                      <a:alpha val="43137"/>
                    </a:srgbClr>
                  </a:outerShdw>
                </a:effectLst>
                <a:latin typeface="+mn-lt"/>
              </a:rPr>
              <a:t>In glory exult, all saints of the Lord;</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with song in the night high praises accord;</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go forth in God's service and </a:t>
            </a:r>
          </a:p>
          <a:p>
            <a:pPr algn="ctr"/>
            <a:r>
              <a:rPr lang="en-US" sz="3200" i="1" dirty="0">
                <a:effectLst>
                  <a:outerShdw blurRad="38100" dist="38100" dir="2700000" algn="tl">
                    <a:srgbClr val="000000">
                      <a:alpha val="43137"/>
                    </a:srgbClr>
                  </a:outerShdw>
                </a:effectLst>
                <a:latin typeface="+mn-lt"/>
              </a:rPr>
              <a:t>strong in God's might</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to conquer all evil and stand for the right.</a:t>
            </a:r>
            <a:br>
              <a:rPr lang="en-US" sz="3200" i="1" dirty="0">
                <a:effectLst>
                  <a:outerShdw blurRad="38100" dist="38100" dir="2700000" algn="tl">
                    <a:srgbClr val="000000">
                      <a:alpha val="43137"/>
                    </a:srgbClr>
                  </a:outerShdw>
                </a:effectLst>
                <a:latin typeface="+mn-lt"/>
              </a:rPr>
            </a:br>
            <a:endParaRPr lang="en-US" altLang="en-US" sz="3200" i="1" kern="0" dirty="0">
              <a:solidFill>
                <a:schemeClr val="tx1"/>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23500295"/>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71A4FD-212C-404D-A1A9-D72911BC6C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4763"/>
            <a:ext cx="18810511" cy="6857999"/>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596603" y="1036715"/>
            <a:ext cx="854739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t>Sending Hymn</a:t>
            </a:r>
            <a:br>
              <a:rPr lang="en-US" altLang="en-US" sz="3600" b="0" i="1" u="sng" kern="0" dirty="0">
                <a:solidFill>
                  <a:srgbClr val="FFFF00"/>
                </a:solidFill>
                <a:effectLst>
                  <a:outerShdw blurRad="38100" dist="38100" dir="2700000" algn="tl">
                    <a:srgbClr val="000000">
                      <a:alpha val="43137"/>
                    </a:srgbClr>
                  </a:outerShdw>
                </a:effectLst>
                <a:cs typeface="Times New Roman" pitchFamily="18" charset="0"/>
              </a:rPr>
            </a:br>
            <a:r>
              <a:rPr lang="en-US" altLang="en-US" sz="2600" i="1" kern="0" dirty="0">
                <a:solidFill>
                  <a:srgbClr val="66FF33"/>
                </a:solidFill>
                <a:effectLst>
                  <a:outerShdw blurRad="38100" dist="38100" dir="2700000" algn="tl">
                    <a:srgbClr val="000000">
                      <a:alpha val="43137"/>
                    </a:srgbClr>
                  </a:outerShdw>
                </a:effectLst>
                <a:cs typeface="Times New Roman" pitchFamily="18" charset="0"/>
              </a:rPr>
              <a:t>#550 </a:t>
            </a:r>
            <a:r>
              <a:rPr lang="en-US" altLang="en-US" sz="2600" i="1" kern="0" dirty="0">
                <a:solidFill>
                  <a:srgbClr val="66FF33"/>
                </a:solidFill>
                <a:effectLst>
                  <a:outerShdw blurRad="38100" dist="38100" dir="2700000" algn="tl">
                    <a:srgbClr val="000000">
                      <a:alpha val="43137"/>
                    </a:srgbClr>
                  </a:outerShdw>
                </a:effectLst>
              </a:rPr>
              <a:t>“Give Praise to the Lord” (Psalm 149)</a:t>
            </a:r>
            <a:endParaRPr lang="en-US" sz="2600" dirty="0">
              <a:solidFill>
                <a:srgbClr val="66FF33"/>
              </a:solidFill>
              <a:effectLst>
                <a:outerShdw blurRad="38100" dist="38100" dir="2700000" algn="tl">
                  <a:srgbClr val="000000">
                    <a:alpha val="43137"/>
                  </a:srgbClr>
                </a:outerShdw>
              </a:effectLst>
            </a:endParaRPr>
          </a:p>
        </p:txBody>
      </p:sp>
      <p:sp>
        <p:nvSpPr>
          <p:cNvPr id="6" name="Rectangle 2">
            <a:extLst>
              <a:ext uri="{FF2B5EF4-FFF2-40B4-BE49-F238E27FC236}">
                <a16:creationId xmlns:a16="http://schemas.microsoft.com/office/drawing/2014/main" id="{3474CFA7-66B0-48B4-B3B9-DF9EB70413DD}"/>
              </a:ext>
            </a:extLst>
          </p:cNvPr>
          <p:cNvSpPr txBox="1">
            <a:spLocks noChangeArrowheads="1"/>
          </p:cNvSpPr>
          <p:nvPr/>
        </p:nvSpPr>
        <p:spPr bwMode="auto">
          <a:xfrm>
            <a:off x="91222" y="2092260"/>
            <a:ext cx="8971079" cy="215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ctr"/>
            <a:r>
              <a:rPr lang="en-US" sz="3200" i="1" dirty="0">
                <a:effectLst>
                  <a:outerShdw blurRad="38100" dist="38100" dir="2700000" algn="tl">
                    <a:srgbClr val="000000">
                      <a:alpha val="43137"/>
                    </a:srgbClr>
                  </a:outerShdw>
                </a:effectLst>
                <a:latin typeface="+mn-lt"/>
              </a:rPr>
              <a:t>For this is God's word: </a:t>
            </a:r>
          </a:p>
          <a:p>
            <a:pPr algn="ctr"/>
            <a:r>
              <a:rPr lang="en-US" sz="3200" i="1" dirty="0">
                <a:effectLst>
                  <a:outerShdw blurRad="38100" dist="38100" dir="2700000" algn="tl">
                    <a:srgbClr val="000000">
                      <a:alpha val="43137"/>
                    </a:srgbClr>
                  </a:outerShdw>
                </a:effectLst>
                <a:latin typeface="+mn-lt"/>
              </a:rPr>
              <a:t>the saints shall not fail,</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but over the earth their power shall prevail;</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all kingdoms and nations </a:t>
            </a:r>
          </a:p>
          <a:p>
            <a:pPr algn="ctr"/>
            <a:r>
              <a:rPr lang="en-US" sz="3200" i="1" dirty="0">
                <a:effectLst>
                  <a:outerShdw blurRad="38100" dist="38100" dir="2700000" algn="tl">
                    <a:srgbClr val="000000">
                      <a:alpha val="43137"/>
                    </a:srgbClr>
                  </a:outerShdw>
                </a:effectLst>
                <a:latin typeface="+mn-lt"/>
              </a:rPr>
              <a:t>shall yield to their sway.</a:t>
            </a:r>
            <a:br>
              <a:rPr lang="en-US" sz="3200" i="1" dirty="0">
                <a:effectLst>
                  <a:outerShdw blurRad="38100" dist="38100" dir="2700000" algn="tl">
                    <a:srgbClr val="000000">
                      <a:alpha val="43137"/>
                    </a:srgbClr>
                  </a:outerShdw>
                </a:effectLst>
                <a:latin typeface="+mn-lt"/>
              </a:rPr>
            </a:br>
            <a:r>
              <a:rPr lang="en-US" sz="3200" i="1" dirty="0">
                <a:effectLst>
                  <a:outerShdw blurRad="38100" dist="38100" dir="2700000" algn="tl">
                    <a:srgbClr val="000000">
                      <a:alpha val="43137"/>
                    </a:srgbClr>
                  </a:outerShdw>
                </a:effectLst>
                <a:latin typeface="+mn-lt"/>
              </a:rPr>
              <a:t>To God give the glory; sing praises for aye.</a:t>
            </a:r>
            <a:br>
              <a:rPr lang="en-US" sz="3200" i="1" dirty="0">
                <a:effectLst>
                  <a:outerShdw blurRad="38100" dist="38100" dir="2700000" algn="tl">
                    <a:srgbClr val="000000">
                      <a:alpha val="43137"/>
                    </a:srgbClr>
                  </a:outerShdw>
                </a:effectLst>
                <a:latin typeface="+mn-lt"/>
              </a:rPr>
            </a:br>
            <a:endParaRPr lang="en-US" altLang="en-US" sz="3200" i="1" kern="0" dirty="0">
              <a:solidFill>
                <a:schemeClr val="tx1"/>
              </a:solidFill>
              <a:effectLst>
                <a:outerShdw blurRad="38100" dist="38100" dir="2700000" algn="tl">
                  <a:srgbClr val="000000">
                    <a:alpha val="43137"/>
                  </a:srgbClr>
                </a:outerShdw>
              </a:effectLst>
              <a:latin typeface="+mn-lt"/>
              <a:cs typeface="Arial" panose="020B0604020202020204" pitchFamily="34" charset="0"/>
            </a:endParaRPr>
          </a:p>
        </p:txBody>
      </p:sp>
      <p:sp>
        <p:nvSpPr>
          <p:cNvPr id="3" name="AutoShape 2" descr="Image result for east west">
            <a:extLst>
              <a:ext uri="{FF2B5EF4-FFF2-40B4-BE49-F238E27FC236}">
                <a16:creationId xmlns:a16="http://schemas.microsoft.com/office/drawing/2014/main" id="{16D826BD-3C24-41FE-804D-F8731B4B50EE}"/>
              </a:ext>
            </a:extLst>
          </p:cNvPr>
          <p:cNvSpPr>
            <a:spLocks noChangeAspect="1" noChangeArrowheads="1"/>
          </p:cNvSpPr>
          <p:nvPr/>
        </p:nvSpPr>
        <p:spPr bwMode="auto">
          <a:xfrm>
            <a:off x="3276600" y="4088248"/>
            <a:ext cx="2143125" cy="1762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04427278"/>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ACEE83-5CAA-4ABE-BE61-2FA9CE112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642" y="0"/>
            <a:ext cx="13327286" cy="6857999"/>
          </a:xfrm>
          <a:prstGeom prst="rect">
            <a:avLst/>
          </a:prstGeom>
        </p:spPr>
      </p:pic>
      <p:sp>
        <p:nvSpPr>
          <p:cNvPr id="39938" name="Rectangle 2"/>
          <p:cNvSpPr>
            <a:spLocks noGrp="1" noChangeArrowheads="1"/>
          </p:cNvSpPr>
          <p:nvPr>
            <p:ph type="ctrTitle"/>
          </p:nvPr>
        </p:nvSpPr>
        <p:spPr>
          <a:xfrm>
            <a:off x="1143000" y="5334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pic>
        <p:nvPicPr>
          <p:cNvPr id="3" name="Picture 2">
            <a:extLst>
              <a:ext uri="{FF2B5EF4-FFF2-40B4-BE49-F238E27FC236}">
                <a16:creationId xmlns:a16="http://schemas.microsoft.com/office/drawing/2014/main" id="{1E14DAFD-912A-46CC-85D7-026A74708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362200"/>
            <a:ext cx="6023458" cy="6171575"/>
          </a:xfrm>
          <a:prstGeom prst="rect">
            <a:avLst/>
          </a:prstGeom>
        </p:spPr>
      </p:pic>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81CB49-4C64-4659-97C3-337417F85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969" y="-228600"/>
            <a:ext cx="14095361" cy="7239000"/>
          </a:xfrm>
          <a:prstGeom prst="rect">
            <a:avLst/>
          </a:prstGeom>
        </p:spPr>
      </p:pic>
      <p:sp>
        <p:nvSpPr>
          <p:cNvPr id="39938" name="Rectangle 2"/>
          <p:cNvSpPr>
            <a:spLocks noGrp="1" noChangeArrowheads="1"/>
          </p:cNvSpPr>
          <p:nvPr>
            <p:ph type="ctrTitle"/>
          </p:nvPr>
        </p:nvSpPr>
        <p:spPr>
          <a:xfrm>
            <a:off x="990600" y="435769"/>
            <a:ext cx="7772400" cy="1431925"/>
          </a:xfrm>
        </p:spPr>
        <p:txBody>
          <a:bodyPr/>
          <a:lstStyle/>
          <a:p>
            <a:r>
              <a:rPr lang="en-US" altLang="en-US" sz="3600" b="0" i="1" u="sng" dirty="0">
                <a:solidFill>
                  <a:srgbClr val="00FFFF"/>
                </a:solidFill>
                <a:cs typeface="Times New Roman" pitchFamily="18" charset="0"/>
              </a:rPr>
              <a:t>Bearing and Following </a:t>
            </a:r>
            <a:br>
              <a:rPr lang="en-US" altLang="en-US" sz="3600" b="0" i="1" u="sng" dirty="0">
                <a:solidFill>
                  <a:srgbClr val="00FFFF"/>
                </a:solidFill>
                <a:cs typeface="Times New Roman" pitchFamily="18" charset="0"/>
              </a:rPr>
            </a:br>
            <a:r>
              <a:rPr lang="en-US" altLang="en-US" sz="3600" b="0" i="1" u="sng" dirty="0">
                <a:solidFill>
                  <a:srgbClr val="00FFFF"/>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685800" y="2062956"/>
            <a:ext cx="1026504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sz="2800" b="1" i="1" kern="0" dirty="0">
                <a:solidFill>
                  <a:srgbClr val="FF0000"/>
                </a:solidFill>
                <a:effectLst>
                  <a:outerShdw blurRad="38100" dist="38100" dir="2700000" algn="tl">
                    <a:srgbClr val="000000">
                      <a:alpha val="43137"/>
                    </a:srgbClr>
                  </a:outerShdw>
                </a:effectLst>
              </a:rPr>
              <a:t># </a:t>
            </a:r>
            <a:r>
              <a:rPr lang="en-US" sz="2800" b="1" i="1" dirty="0">
                <a:solidFill>
                  <a:srgbClr val="FF0000"/>
                </a:solidFill>
                <a:effectLst>
                  <a:outerShdw blurRad="38100" dist="38100" dir="2700000" algn="tl">
                    <a:srgbClr val="000000">
                      <a:alpha val="43137"/>
                    </a:srgbClr>
                  </a:outerShdw>
                </a:effectLst>
              </a:rPr>
              <a:t>542 “God Be with You Till We Meet Again” </a:t>
            </a:r>
            <a:r>
              <a:rPr lang="en-US" sz="2400" b="1" i="1" dirty="0">
                <a:solidFill>
                  <a:srgbClr val="FF0000"/>
                </a:solidFill>
                <a:effectLst>
                  <a:outerShdw blurRad="38100" dist="38100" dir="2700000" algn="tl">
                    <a:srgbClr val="000000">
                      <a:alpha val="43137"/>
                    </a:srgbClr>
                  </a:outerShdw>
                </a:effectLst>
              </a:rPr>
              <a:t>(Stanza 1)</a:t>
            </a:r>
          </a:p>
          <a:p>
            <a:pPr algn="ctr"/>
            <a:r>
              <a:rPr lang="en-US" sz="3600" b="1" i="1" dirty="0">
                <a:effectLst>
                  <a:outerShdw blurRad="38100" dist="38100" dir="2700000" algn="tl">
                    <a:srgbClr val="000000">
                      <a:alpha val="43137"/>
                    </a:srgbClr>
                  </a:outerShdw>
                </a:effectLst>
              </a:rPr>
              <a:t>God be with you till we meet again; </a:t>
            </a:r>
          </a:p>
          <a:p>
            <a:pPr algn="ctr"/>
            <a:r>
              <a:rPr lang="en-US" sz="2400" b="1" i="1" dirty="0">
                <a:effectLst>
                  <a:outerShdw blurRad="38100" dist="38100" dir="2700000" algn="tl">
                    <a:srgbClr val="000000">
                      <a:alpha val="43137"/>
                    </a:srgbClr>
                  </a:outerShdw>
                </a:effectLst>
              </a:rPr>
              <a:t>loving</a:t>
            </a:r>
            <a:r>
              <a:rPr lang="en-US" sz="3600" b="1" i="1" dirty="0">
                <a:effectLst>
                  <a:outerShdw blurRad="38100" dist="38100" dir="2700000" algn="tl">
                    <a:srgbClr val="000000">
                      <a:alpha val="43137"/>
                    </a:srgbClr>
                  </a:outerShdw>
                </a:effectLst>
              </a:rPr>
              <a:t> counsels guide, uphold you,</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a shepherd's care enfold you: </a:t>
            </a:r>
          </a:p>
          <a:p>
            <a:pPr algn="ctr"/>
            <a:r>
              <a:rPr lang="en-US" sz="3600" b="1" i="1" dirty="0">
                <a:effectLst>
                  <a:outerShdw blurRad="38100" dist="38100" dir="2700000" algn="tl">
                    <a:srgbClr val="000000">
                      <a:alpha val="43137"/>
                    </a:srgbClr>
                  </a:outerShdw>
                </a:effectLst>
              </a:rPr>
              <a:t>God be with you till we meet again.</a:t>
            </a:r>
          </a:p>
          <a:p>
            <a:pPr algn="ctr"/>
            <a:r>
              <a:rPr lang="en-US" b="1" i="1" dirty="0">
                <a:effectLst/>
              </a:rPr>
              <a:t> </a:t>
            </a:r>
            <a:endParaRPr lang="en-US" dirty="0">
              <a:effectLst/>
            </a:endParaRPr>
          </a:p>
          <a:p>
            <a:pPr algn="ctr"/>
            <a:r>
              <a:rPr lang="en-US" sz="2800" b="1" i="1" dirty="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endParaRPr>
          </a:p>
          <a:p>
            <a:pPr algn="ctr"/>
            <a:endParaRPr lang="en-US" altLang="en-US" sz="2800"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301578-9698-49D8-A83D-6FA5CE7C0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533" y="-838200"/>
            <a:ext cx="14588066" cy="8205787"/>
          </a:xfrm>
          <a:prstGeom prst="rect">
            <a:avLst/>
          </a:prstGeom>
        </p:spPr>
      </p:pic>
      <p:sp>
        <p:nvSpPr>
          <p:cNvPr id="4098" name="Rectangle 2"/>
          <p:cNvSpPr>
            <a:spLocks noGrp="1" noChangeArrowheads="1"/>
          </p:cNvSpPr>
          <p:nvPr>
            <p:ph type="ctrTitle"/>
          </p:nvPr>
        </p:nvSpPr>
        <p:spPr>
          <a:xfrm>
            <a:off x="533400" y="1066800"/>
            <a:ext cx="7696200" cy="679511"/>
          </a:xfrm>
          <a:noFill/>
        </p:spPr>
        <p:txBody>
          <a:bodyPr/>
          <a:lstStyle/>
          <a:p>
            <a:pPr algn="r"/>
            <a:r>
              <a:rPr lang="en-US" altLang="en-US" sz="2800" i="1" dirty="0" err="1">
                <a:solidFill>
                  <a:srgbClr val="FFFF00"/>
                </a:solidFill>
                <a:effectLst>
                  <a:outerShdw blurRad="38100" dist="38100" dir="2700000" algn="tl">
                    <a:srgbClr val="000000">
                      <a:alpha val="43137"/>
                    </a:srgbClr>
                  </a:outerShdw>
                </a:effectLst>
                <a:latin typeface="+mn-lt"/>
              </a:rPr>
              <a:t>Homecrest</a:t>
            </a:r>
            <a:r>
              <a:rPr lang="en-US" altLang="en-US" sz="2800" i="1" dirty="0">
                <a:solidFill>
                  <a:srgbClr val="FFFF00"/>
                </a:solidFill>
                <a:effectLst>
                  <a:outerShdw blurRad="38100" dist="38100" dir="2700000" algn="tl">
                    <a:srgbClr val="000000">
                      <a:alpha val="43137"/>
                    </a:srgbClr>
                  </a:outerShdw>
                </a:effectLst>
                <a:latin typeface="+mn-lt"/>
              </a:rPr>
              <a:t> Presbyterian Church</a:t>
            </a:r>
            <a:br>
              <a:rPr lang="en-US" altLang="en-US" sz="2800" i="1" dirty="0">
                <a:solidFill>
                  <a:schemeClr val="tx1"/>
                </a:solidFill>
                <a:effectLst>
                  <a:outerShdw blurRad="38100" dist="38100" dir="2700000" algn="tl">
                    <a:srgbClr val="000000">
                      <a:alpha val="43137"/>
                    </a:srgbClr>
                  </a:outerShdw>
                </a:effectLst>
                <a:latin typeface="Arial" charset="0"/>
              </a:rPr>
            </a:br>
            <a:r>
              <a:rPr lang="en-US" altLang="en-US" sz="2800" i="1" dirty="0">
                <a:solidFill>
                  <a:schemeClr val="tx1"/>
                </a:solidFill>
                <a:effectLst>
                  <a:outerShdw blurRad="38100" dist="38100" dir="2700000" algn="tl">
                    <a:srgbClr val="000000">
                      <a:alpha val="43137"/>
                    </a:srgbClr>
                  </a:outerShdw>
                </a:effectLst>
                <a:latin typeface="Arial" charset="0"/>
              </a:rPr>
              <a:t>Worship of the Lord’s Day</a:t>
            </a:r>
            <a:br>
              <a:rPr lang="en-US" altLang="en-US" sz="2800" i="1" dirty="0">
                <a:solidFill>
                  <a:schemeClr val="tx1"/>
                </a:solidFill>
                <a:effectLst>
                  <a:outerShdw blurRad="38100" dist="38100" dir="2700000" algn="tl">
                    <a:srgbClr val="000000">
                      <a:alpha val="43137"/>
                    </a:srgbClr>
                  </a:outerShdw>
                </a:effectLst>
                <a:latin typeface="Arial" charset="0"/>
              </a:rPr>
            </a:br>
            <a:r>
              <a:rPr lang="en-US" altLang="en-US" sz="2800" i="1" dirty="0">
                <a:solidFill>
                  <a:srgbClr val="FF0000"/>
                </a:solidFill>
                <a:effectLst>
                  <a:outerShdw blurRad="38100" dist="38100" dir="2700000" algn="tl">
                    <a:srgbClr val="000000">
                      <a:alpha val="43137"/>
                    </a:srgbClr>
                  </a:outerShdw>
                </a:effectLst>
                <a:latin typeface="Arial" charset="0"/>
              </a:rPr>
              <a:t>16th Sunday in Ordinary Time</a:t>
            </a:r>
            <a:br>
              <a:rPr lang="en-US" altLang="en-US" sz="2800" i="1" dirty="0">
                <a:solidFill>
                  <a:srgbClr val="FF0000"/>
                </a:solidFill>
                <a:effectLst>
                  <a:outerShdw blurRad="38100" dist="38100" dir="2700000" algn="tl">
                    <a:srgbClr val="000000">
                      <a:alpha val="43137"/>
                    </a:srgbClr>
                  </a:outerShdw>
                </a:effectLst>
                <a:latin typeface="Arial" charset="0"/>
              </a:rPr>
            </a:br>
            <a:r>
              <a:rPr lang="en-US" altLang="en-US" sz="2800" i="1" dirty="0">
                <a:solidFill>
                  <a:srgbClr val="66FF33"/>
                </a:solidFill>
                <a:effectLst>
                  <a:outerShdw blurRad="38100" dist="38100" dir="2700000" algn="tl">
                    <a:srgbClr val="000000">
                      <a:alpha val="43137"/>
                    </a:srgbClr>
                  </a:outerShdw>
                </a:effectLst>
                <a:latin typeface="Arial" charset="0"/>
              </a:rPr>
              <a:t>July 22nd, 2018</a:t>
            </a:r>
            <a:br>
              <a:rPr lang="en-US" altLang="en-US" sz="2800" i="1" dirty="0">
                <a:solidFill>
                  <a:srgbClr val="FF0000"/>
                </a:solidFill>
                <a:effectLst>
                  <a:outerShdw blurRad="38100" dist="38100" dir="2700000" algn="tl">
                    <a:srgbClr val="000000">
                      <a:alpha val="43137"/>
                    </a:srgbClr>
                  </a:outerShdw>
                </a:effectLst>
                <a:latin typeface="Arial" charset="0"/>
              </a:rPr>
            </a:br>
            <a:endParaRPr lang="en-US" altLang="en-US" sz="2800" i="1" dirty="0">
              <a:solidFill>
                <a:srgbClr val="FF0000"/>
              </a:solidFill>
              <a:effectLst/>
              <a:latin typeface="Arial" charset="0"/>
            </a:endParaRPr>
          </a:p>
        </p:txBody>
      </p:sp>
      <p:sp>
        <p:nvSpPr>
          <p:cNvPr id="6" name="AutoShape 4" descr="Image result for PCUSA">
            <a:extLst>
              <a:ext uri="{FF2B5EF4-FFF2-40B4-BE49-F238E27FC236}">
                <a16:creationId xmlns:a16="http://schemas.microsoft.com/office/drawing/2014/main" id="{E6D27E8B-F215-48E4-8AED-4D61368EE1ED}"/>
              </a:ext>
            </a:extLst>
          </p:cNvPr>
          <p:cNvSpPr>
            <a:spLocks noChangeAspect="1" noChangeArrowheads="1"/>
          </p:cNvSpPr>
          <p:nvPr/>
        </p:nvSpPr>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PCUSA Women">
            <a:extLst>
              <a:ext uri="{FF2B5EF4-FFF2-40B4-BE49-F238E27FC236}">
                <a16:creationId xmlns:a16="http://schemas.microsoft.com/office/drawing/2014/main" id="{AE06DE06-6E72-4414-B427-358826DC2581}"/>
              </a:ext>
            </a:extLst>
          </p:cNvPr>
          <p:cNvSpPr>
            <a:spLocks noChangeAspect="1" noChangeArrowheads="1"/>
          </p:cNvSpPr>
          <p:nvPr/>
        </p:nvSpPr>
        <p:spPr bwMode="auto">
          <a:xfrm>
            <a:off x="3386138" y="2762250"/>
            <a:ext cx="2371725" cy="133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CUSA">
            <a:extLst>
              <a:ext uri="{FF2B5EF4-FFF2-40B4-BE49-F238E27FC236}">
                <a16:creationId xmlns:a16="http://schemas.microsoft.com/office/drawing/2014/main" id="{959C7A1B-8618-4BB3-BF6F-A5CB1AF91758}"/>
              </a:ext>
            </a:extLst>
          </p:cNvPr>
          <p:cNvSpPr>
            <a:spLocks noChangeAspect="1" noChangeArrowheads="1"/>
          </p:cNvSpPr>
          <p:nvPr/>
        </p:nvSpPr>
        <p:spPr bwMode="auto">
          <a:xfrm>
            <a:off x="3962400" y="28194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F2232A5-4672-41FC-BC01-F081D45EB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4724400"/>
            <a:ext cx="1905000" cy="1905000"/>
          </a:xfrm>
          <a:prstGeom prst="rect">
            <a:avLst/>
          </a:prstGeom>
        </p:spPr>
      </p:pic>
    </p:spTree>
    <p:extLst>
      <p:ext uri="{BB962C8B-B14F-4D97-AF65-F5344CB8AC3E}">
        <p14:creationId xmlns:p14="http://schemas.microsoft.com/office/powerpoint/2010/main" val="1745861082"/>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A4F2BE-1B36-4C11-B265-412782E8D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4" y="-28833"/>
            <a:ext cx="9411008" cy="6858000"/>
          </a:xfrm>
          <a:prstGeom prst="rect">
            <a:avLst/>
          </a:prstGeom>
        </p:spPr>
      </p:pic>
      <p:sp>
        <p:nvSpPr>
          <p:cNvPr id="111618" name="Rectangle 2"/>
          <p:cNvSpPr>
            <a:spLocks noGrp="1" noChangeArrowheads="1"/>
          </p:cNvSpPr>
          <p:nvPr>
            <p:ph type="ctrTitle"/>
          </p:nvPr>
        </p:nvSpPr>
        <p:spPr>
          <a:xfrm>
            <a:off x="838200" y="342188"/>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rPr>
              <a:t>Gathering Hymn </a:t>
            </a:r>
            <a:r>
              <a:rPr lang="en-US" altLang="en-US" sz="2000" b="0" i="1" dirty="0">
                <a:solidFill>
                  <a:srgbClr val="FF0000"/>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309 “Come, Great God of All the Ages”</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37792" y="1981200"/>
            <a:ext cx="9411008" cy="5078313"/>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Come, Christ Jesus, flesh and spirit,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sure foundation, cornerstone;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help us form the church eternal;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may your vision be our own.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Send a message to each follower;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lead all people to your way;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urge us to strong faith and action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as we build the church today.</a:t>
            </a:r>
            <a:br>
              <a:rPr lang="en-US" sz="3600" b="1" i="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241565574"/>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A4F2BE-1B36-4C11-B265-412782E8D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4" y="-28833"/>
            <a:ext cx="9411008" cy="6858000"/>
          </a:xfrm>
          <a:prstGeom prst="rect">
            <a:avLst/>
          </a:prstGeom>
        </p:spPr>
      </p:pic>
      <p:sp>
        <p:nvSpPr>
          <p:cNvPr id="111618" name="Rectangle 2"/>
          <p:cNvSpPr>
            <a:spLocks noGrp="1" noChangeArrowheads="1"/>
          </p:cNvSpPr>
          <p:nvPr>
            <p:ph type="ctrTitle"/>
          </p:nvPr>
        </p:nvSpPr>
        <p:spPr>
          <a:xfrm>
            <a:off x="838200" y="342188"/>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rPr>
              <a:t>Gathering Hymn </a:t>
            </a:r>
            <a:r>
              <a:rPr lang="en-US" altLang="en-US" sz="2000" b="0" i="1" dirty="0">
                <a:solidFill>
                  <a:srgbClr val="FF0000"/>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309 “Come, Great God of All the Ages”</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37792" y="1981200"/>
            <a:ext cx="9411008"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Come, great Spirit, in and with 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tune our ears to hear your call;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through the moving of your presence,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redeeming love recall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ministry in dedication,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love embodied in our deeds;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challenge us to do your bidding,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see your purpose, fill all needs.</a:t>
            </a:r>
            <a:endParaRPr lang="en-US" sz="36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08844704"/>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A4F2BE-1B36-4C11-B265-412782E8D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4" y="-28833"/>
            <a:ext cx="9411008" cy="6858000"/>
          </a:xfrm>
          <a:prstGeom prst="rect">
            <a:avLst/>
          </a:prstGeom>
        </p:spPr>
      </p:pic>
      <p:sp>
        <p:nvSpPr>
          <p:cNvPr id="111618" name="Rectangle 2"/>
          <p:cNvSpPr>
            <a:spLocks noGrp="1" noChangeArrowheads="1"/>
          </p:cNvSpPr>
          <p:nvPr>
            <p:ph type="ctrTitle"/>
          </p:nvPr>
        </p:nvSpPr>
        <p:spPr>
          <a:xfrm>
            <a:off x="838200" y="342188"/>
            <a:ext cx="8610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rPr>
              <a:t>Gathering Hymn </a:t>
            </a:r>
            <a:r>
              <a:rPr lang="en-US" altLang="en-US" sz="2000" b="0" i="1" dirty="0">
                <a:solidFill>
                  <a:srgbClr val="FF0000"/>
                </a:solidFill>
                <a:effectLst>
                  <a:outerShdw blurRad="38100" dist="38100" dir="2700000" algn="tl">
                    <a:srgbClr val="000000">
                      <a:alpha val="43137"/>
                    </a:srgbClr>
                  </a:outerShdw>
                </a:effectLst>
              </a:rPr>
              <a:t> </a:t>
            </a:r>
            <a:br>
              <a:rPr lang="en-US" altLang="en-US" sz="2000" b="0" i="1" dirty="0">
                <a:solidFill>
                  <a:srgbClr val="FFFF00"/>
                </a:solidFill>
                <a:effectLst>
                  <a:outerShdw blurRad="38100" dist="38100" dir="2700000" algn="tl">
                    <a:srgbClr val="000000">
                      <a:alpha val="43137"/>
                    </a:srgbClr>
                  </a:outerShdw>
                </a:effectLst>
              </a:rPr>
            </a:br>
            <a:r>
              <a:rPr lang="en-US" altLang="en-US" sz="2800" i="1" dirty="0">
                <a:solidFill>
                  <a:srgbClr val="00FFFF"/>
                </a:solidFill>
                <a:effectLst>
                  <a:outerShdw blurRad="38100" dist="38100" dir="2700000" algn="tl">
                    <a:srgbClr val="000000">
                      <a:alpha val="43137"/>
                    </a:srgbClr>
                  </a:outerShdw>
                </a:effectLst>
                <a:latin typeface="+mn-lt"/>
              </a:rPr>
              <a:t># 309 “Come, Great God of All the Ages”</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37792" y="1981200"/>
            <a:ext cx="9411008"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Come, O come, in celebration,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household of the one true God;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commitment and rejoicing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us go where Christ has trod;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as we act in faith and reverence,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us, Lord, the future see;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place us in the church triumphant,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now and for eternity.</a:t>
            </a:r>
            <a:endParaRPr lang="en-US" sz="36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183913487"/>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262913" cy="6858000"/>
          </a:xfrm>
          <a:prstGeom prst="rect">
            <a:avLst/>
          </a:prstGeom>
        </p:spPr>
      </p:pic>
      <p:sp>
        <p:nvSpPr>
          <p:cNvPr id="841730" name="Rectangle 2"/>
          <p:cNvSpPr>
            <a:spLocks noGrp="1" noChangeArrowheads="1"/>
          </p:cNvSpPr>
          <p:nvPr>
            <p:ph type="ctrTitle"/>
          </p:nvPr>
        </p:nvSpPr>
        <p:spPr>
          <a:xfrm>
            <a:off x="630194" y="533400"/>
            <a:ext cx="7904205"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i="1" dirty="0">
                <a:solidFill>
                  <a:srgbClr val="00FFFF"/>
                </a:solidFill>
                <a:effectLst>
                  <a:outerShdw blurRad="38100" dist="38100" dir="2700000" algn="tl">
                    <a:srgbClr val="000000">
                      <a:alpha val="43137"/>
                    </a:srgbClr>
                  </a:outerShdw>
                </a:effectLst>
                <a:latin typeface="+mn-lt"/>
              </a:rPr>
              <a:t>Call to Confession </a:t>
            </a:r>
            <a:r>
              <a:rPr lang="en-US" altLang="en-US" sz="1800" i="1" dirty="0">
                <a:solidFill>
                  <a:srgbClr val="00FFFF"/>
                </a:solidFill>
                <a:effectLst>
                  <a:outerShdw blurRad="38100" dist="38100" dir="2700000" algn="tl">
                    <a:srgbClr val="000000">
                      <a:alpha val="43137"/>
                    </a:srgbClr>
                  </a:outerShdw>
                </a:effectLst>
                <a:latin typeface="+mn-lt"/>
              </a:rPr>
              <a:t> </a:t>
            </a:r>
            <a:r>
              <a:rPr lang="en-US" sz="1800" i="1" dirty="0">
                <a:solidFill>
                  <a:srgbClr val="00FFFF"/>
                </a:solidFill>
                <a:effectLst>
                  <a:outerShdw blurRad="38100" dist="38100" dir="2700000" algn="tl">
                    <a:srgbClr val="000000">
                      <a:alpha val="43137"/>
                    </a:srgbClr>
                  </a:outerShdw>
                </a:effectLst>
                <a:latin typeface="+mn-lt"/>
              </a:rPr>
              <a:t> </a:t>
            </a:r>
            <a:br>
              <a:rPr lang="en-US" sz="2000" dirty="0">
                <a:effectLst/>
                <a:latin typeface="+mn-lt"/>
              </a:rPr>
            </a:br>
            <a:r>
              <a:rPr lang="en-US" sz="2000" i="1" dirty="0">
                <a:effectLst>
                  <a:outerShdw blurRad="38100" dist="38100" dir="2700000" algn="tl">
                    <a:srgbClr val="000000">
                      <a:alpha val="43137"/>
                    </a:srgbClr>
                  </a:outerShdw>
                </a:effectLst>
                <a:latin typeface="+mn-lt"/>
              </a:rPr>
              <a:t>Through Christ, God redeems us and has given us a second chance in life. God is willing to listen when we call upon God’s name.  In our repentance and contrite spirit, God calls us into confession of our sins in the witness of our neighbors.  In humility and faith, let us join our hearts for the prayer of confession.  </a:t>
            </a:r>
            <a:br>
              <a:rPr lang="en-US" sz="2000" dirty="0">
                <a:effectLst>
                  <a:outerShdw blurRad="38100" dist="38100" dir="2700000" algn="tl">
                    <a:srgbClr val="000000">
                      <a:alpha val="43137"/>
                    </a:srgbClr>
                  </a:outerShdw>
                </a:effectLst>
                <a:latin typeface="+mn-lt"/>
              </a:rPr>
            </a:br>
            <a:r>
              <a:rPr lang="en-US" sz="2000" b="0" i="1" dirty="0">
                <a:effectLst>
                  <a:outerShdw blurRad="38100" dist="38100" dir="2700000" algn="tl">
                    <a:srgbClr val="000000">
                      <a:alpha val="43137"/>
                    </a:srgbClr>
                  </a:outerShdw>
                </a:effectLst>
                <a:latin typeface="+mn-lt"/>
              </a:rPr>
              <a:t>  </a:t>
            </a:r>
            <a:br>
              <a:rPr lang="en-US" sz="2000" b="0" dirty="0">
                <a:effectLst>
                  <a:outerShdw blurRad="38100" dist="38100" dir="2700000" algn="tl">
                    <a:srgbClr val="000000">
                      <a:alpha val="43137"/>
                    </a:srgbClr>
                  </a:outerShdw>
                </a:effectLst>
                <a:latin typeface="+mn-lt"/>
              </a:rPr>
            </a:br>
            <a:endParaRPr lang="en-US" altLang="en-US" sz="2000" b="0" i="1" u="sng" dirty="0">
              <a:solidFill>
                <a:srgbClr val="FF3300"/>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
            <a:ext cx="10778283" cy="6857999"/>
          </a:xfrm>
          <a:prstGeom prst="rect">
            <a:avLst/>
          </a:prstGeom>
        </p:spPr>
      </p:pic>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572530" y="1371600"/>
            <a:ext cx="7123670" cy="2677656"/>
          </a:xfrm>
          <a:prstGeom prst="rect">
            <a:avLst/>
          </a:prstGeom>
        </p:spPr>
        <p:txBody>
          <a:bodyPr wrap="square">
            <a:spAutoFit/>
          </a:bodyPr>
          <a:lstStyle/>
          <a:p>
            <a:r>
              <a:rPr lang="en-US" sz="2800" b="1" i="1" dirty="0">
                <a:solidFill>
                  <a:srgbClr val="040404"/>
                </a:solidFill>
              </a:rPr>
              <a:t>Merciful God, you are our peace and in your flesh you have brought us together. But too often we place walls between us and you, between “us” and “them,” between us and those who are different from us.  </a:t>
            </a:r>
          </a:p>
        </p:txBody>
      </p:sp>
      <p:sp>
        <p:nvSpPr>
          <p:cNvPr id="8" name="Rectangle 2">
            <a:extLst>
              <a:ext uri="{FF2B5EF4-FFF2-40B4-BE49-F238E27FC236}">
                <a16:creationId xmlns:a16="http://schemas.microsoft.com/office/drawing/2014/main" id="{43DF36E0-2667-4E5C-B4AF-28E81AF367A3}"/>
              </a:ext>
            </a:extLst>
          </p:cNvPr>
          <p:cNvSpPr>
            <a:spLocks noGrp="1" noChangeArrowheads="1"/>
          </p:cNvSpPr>
          <p:nvPr>
            <p:ph type="ctrTitle"/>
          </p:nvPr>
        </p:nvSpPr>
        <p:spPr>
          <a:xfrm>
            <a:off x="698228" y="168275"/>
            <a:ext cx="7457161"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 (in unison)</a:t>
            </a:r>
            <a:r>
              <a:rPr lang="en-US" altLang="en-US" sz="3600" b="0" i="1" dirty="0"/>
              <a:t> </a:t>
            </a:r>
            <a:r>
              <a:rPr lang="en-US" altLang="en-US" sz="2000" i="1" dirty="0">
                <a:solidFill>
                  <a:srgbClr val="000000"/>
                </a:solidFill>
                <a:effectLst/>
                <a:latin typeface="+mn-lt"/>
              </a:rPr>
              <a:t> </a:t>
            </a:r>
            <a:endParaRPr lang="en-US" altLang="en-US" sz="2400" b="0" i="1" dirty="0">
              <a:solidFill>
                <a:srgbClr val="000000"/>
              </a:solidFill>
              <a:effectLst/>
              <a:latin typeface="+mn-lt"/>
            </a:endParaRPr>
          </a:p>
        </p:txBody>
      </p:sp>
    </p:spTree>
    <p:extLst>
      <p:ext uri="{BB962C8B-B14F-4D97-AF65-F5344CB8AC3E}">
        <p14:creationId xmlns:p14="http://schemas.microsoft.com/office/powerpoint/2010/main" val="673569810"/>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
            <a:ext cx="10778283" cy="6857999"/>
          </a:xfrm>
          <a:prstGeom prst="rect">
            <a:avLst/>
          </a:prstGeom>
        </p:spPr>
      </p:pic>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572530" y="1371600"/>
            <a:ext cx="7123670" cy="4401205"/>
          </a:xfrm>
          <a:prstGeom prst="rect">
            <a:avLst/>
          </a:prstGeom>
        </p:spPr>
        <p:txBody>
          <a:bodyPr wrap="square">
            <a:spAutoFit/>
          </a:bodyPr>
          <a:lstStyle/>
          <a:p>
            <a:r>
              <a:rPr lang="en-US" sz="2800" b="1" i="1" dirty="0">
                <a:solidFill>
                  <a:srgbClr val="040404"/>
                </a:solidFill>
              </a:rPr>
              <a:t>Forgive us, for when we shut out the strangers, we shut out you. Help us to act like the members of the household of God that we are. Inspire us to set larger tables instead of building bigger walls.</a:t>
            </a:r>
            <a:br>
              <a:rPr lang="en-US" sz="2800" b="1" i="1" dirty="0">
                <a:solidFill>
                  <a:srgbClr val="040404"/>
                </a:solidFill>
              </a:rPr>
            </a:br>
            <a:endParaRPr lang="en-US" sz="2800" b="1" i="1" dirty="0">
              <a:solidFill>
                <a:srgbClr val="040404"/>
              </a:solidFill>
            </a:endParaRPr>
          </a:p>
          <a:p>
            <a:r>
              <a:rPr lang="en-US" sz="2800" b="1" i="1" dirty="0">
                <a:solidFill>
                  <a:srgbClr val="040404"/>
                </a:solidFill>
              </a:rPr>
              <a:t>May we pursue goodness and mercy and relentlessly as you pursue us.</a:t>
            </a:r>
            <a:br>
              <a:rPr lang="en-US" sz="2800" b="1" i="1" dirty="0">
                <a:solidFill>
                  <a:srgbClr val="040404"/>
                </a:solidFill>
              </a:rPr>
            </a:br>
            <a:r>
              <a:rPr lang="en-US" sz="2800" b="1" i="1" dirty="0">
                <a:solidFill>
                  <a:srgbClr val="040404"/>
                </a:solidFill>
              </a:rPr>
              <a:t>This we pray in your holy and mighty name. Amen.</a:t>
            </a:r>
          </a:p>
        </p:txBody>
      </p:sp>
      <p:sp>
        <p:nvSpPr>
          <p:cNvPr id="8" name="Rectangle 2">
            <a:extLst>
              <a:ext uri="{FF2B5EF4-FFF2-40B4-BE49-F238E27FC236}">
                <a16:creationId xmlns:a16="http://schemas.microsoft.com/office/drawing/2014/main" id="{43DF36E0-2667-4E5C-B4AF-28E81AF367A3}"/>
              </a:ext>
            </a:extLst>
          </p:cNvPr>
          <p:cNvSpPr>
            <a:spLocks noGrp="1" noChangeArrowheads="1"/>
          </p:cNvSpPr>
          <p:nvPr>
            <p:ph type="ctrTitle"/>
          </p:nvPr>
        </p:nvSpPr>
        <p:spPr>
          <a:xfrm>
            <a:off x="698228" y="168275"/>
            <a:ext cx="7457161"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 (in unison)</a:t>
            </a:r>
            <a:r>
              <a:rPr lang="en-US" altLang="en-US" sz="3600" b="0" i="1" dirty="0"/>
              <a:t> </a:t>
            </a:r>
            <a:r>
              <a:rPr lang="en-US" altLang="en-US" sz="2000" i="1" dirty="0">
                <a:solidFill>
                  <a:srgbClr val="000000"/>
                </a:solidFill>
                <a:effectLst/>
                <a:latin typeface="+mn-lt"/>
              </a:rPr>
              <a:t> </a:t>
            </a:r>
            <a:endParaRPr lang="en-US" altLang="en-US" sz="2400" b="0" i="1" dirty="0">
              <a:solidFill>
                <a:srgbClr val="000000"/>
              </a:solidFill>
              <a:effectLst/>
              <a:latin typeface="+mn-lt"/>
            </a:endParaRPr>
          </a:p>
        </p:txBody>
      </p:sp>
    </p:spTree>
    <p:extLst>
      <p:ext uri="{BB962C8B-B14F-4D97-AF65-F5344CB8AC3E}">
        <p14:creationId xmlns:p14="http://schemas.microsoft.com/office/powerpoint/2010/main" val="2566956888"/>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51805</TotalTime>
  <Words>469</Words>
  <Application>Microsoft Office PowerPoint</Application>
  <PresentationFormat>On-screen Show (4:3)</PresentationFormat>
  <Paragraphs>135</Paragraphs>
  <Slides>38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Black</vt:lpstr>
      <vt:lpstr>Calibri</vt:lpstr>
      <vt:lpstr>Helvetica</vt:lpstr>
      <vt:lpstr>Times New Roman</vt:lpstr>
      <vt:lpstr>Wingdings</vt:lpstr>
      <vt:lpstr>Glass Layers</vt:lpstr>
      <vt:lpstr>Homecrest Presbyterian Church Worship of the Lord’s Day 16th Sunday in Ordinary Time July 22nd, 2018 </vt:lpstr>
      <vt:lpstr>Gathering Around the WORD Call to Worship </vt:lpstr>
      <vt:lpstr>Gathering Around the WORD Gathering Hymn   # 309 “Come, Great God of All the Ages”</vt:lpstr>
      <vt:lpstr>Gathering Around the WORD Gathering Hymn   # 309 “Come, Great God of All the Ages”</vt:lpstr>
      <vt:lpstr>Gathering Around the WORD Gathering Hymn   # 309 “Come, Great God of All the Ages”</vt:lpstr>
      <vt:lpstr>Gathering Around the WORD Gathering Hymn   # 309 “Come, Great God of All the Ages”</vt:lpstr>
      <vt:lpstr>Gathering Around the WORD Call to Confession    Through Christ, God redeems us and has given us a second chance in life. God is willing to listen when we call upon God’s name.  In our repentance and contrite spirit, God calls us into confession of our sins in the witness of our neighbors.  In humility and faith, let us join our hearts for the prayer of confession.      </vt:lpstr>
      <vt:lpstr>Gathering Around the WORD Prayer of Confession (in unison)  </vt:lpstr>
      <vt:lpstr>Gathering Around the WORD Prayer of Confession (in unison)  </vt:lpstr>
      <vt:lpstr>Gathering Around the WORD Declaration of Forgiveness  </vt:lpstr>
      <vt:lpstr>Gathering Around the WORD Gloria Patri</vt:lpstr>
      <vt:lpstr>Gathering Around the WORD Passing of the Peace of Christ</vt:lpstr>
      <vt:lpstr>Proclaiming the WORD Message to the Youth/ Prayer of Illumination</vt:lpstr>
      <vt:lpstr>Proclaiming the WORD  Scripture Reading (Ephesians 2:11-22)</vt:lpstr>
      <vt:lpstr>Proclaiming the WORD  Scripture Reading (Ephesians 2:11-22)</vt:lpstr>
      <vt:lpstr>Proclaiming the WORD  Scripture Reading (Ephesians 2:11-22)</vt:lpstr>
      <vt:lpstr>PowerPoint Presentation</vt:lpstr>
      <vt:lpstr>PowerPoint Presentation</vt:lpstr>
      <vt:lpstr>PowerPoint Presentation</vt:lpstr>
      <vt:lpstr>PowerPoint Presentation</vt:lpstr>
      <vt:lpstr>Responding Hymn # 766 “The Church of Christ Cannot be Bound”</vt:lpstr>
      <vt:lpstr>Responding Hymn # 766 “The Church of Christ Cannot be Bound”</vt:lpstr>
      <vt:lpstr>Responding Hymn # 766 “The Church of Christ Cannot be Bound”</vt:lpstr>
      <vt:lpstr>Responding Hymn # 766 “The Church of Christ Cannot be Bound”</vt:lpstr>
      <vt:lpstr>Responding Hymn # 766 “The Church of Christ Cannot be Bound”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16th Sunday in Ordinary Time July 22nd, 2018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1426</cp:revision>
  <cp:lastPrinted>2018-05-24T00:13:39Z</cp:lastPrinted>
  <dcterms:created xsi:type="dcterms:W3CDTF">1601-01-01T00:00:00Z</dcterms:created>
  <dcterms:modified xsi:type="dcterms:W3CDTF">2018-07-21T18:59:36Z</dcterms:modified>
</cp:coreProperties>
</file>