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0"/>
  </p:notesMasterIdLst>
  <p:handoutMasterIdLst>
    <p:handoutMasterId r:id="rId51"/>
  </p:handoutMasterIdLst>
  <p:sldIdLst>
    <p:sldId id="1097" r:id="rId2"/>
    <p:sldId id="1588" r:id="rId3"/>
    <p:sldId id="1299" r:id="rId4"/>
    <p:sldId id="2320" r:id="rId5"/>
    <p:sldId id="2323" r:id="rId6"/>
    <p:sldId id="2324" r:id="rId7"/>
    <p:sldId id="2321" r:id="rId8"/>
    <p:sldId id="2322" r:id="rId9"/>
    <p:sldId id="805" r:id="rId10"/>
    <p:sldId id="2325" r:id="rId11"/>
    <p:sldId id="2051" r:id="rId12"/>
    <p:sldId id="1781" r:id="rId13"/>
    <p:sldId id="696" r:id="rId14"/>
    <p:sldId id="806" r:id="rId15"/>
    <p:sldId id="1059" r:id="rId16"/>
    <p:sldId id="2137" r:id="rId17"/>
    <p:sldId id="2326" r:id="rId18"/>
    <p:sldId id="2327" r:id="rId19"/>
    <p:sldId id="2328" r:id="rId20"/>
    <p:sldId id="2329" r:id="rId21"/>
    <p:sldId id="1773" r:id="rId22"/>
    <p:sldId id="2192" r:id="rId23"/>
    <p:sldId id="2331" r:id="rId24"/>
    <p:sldId id="2332" r:id="rId25"/>
    <p:sldId id="2330" r:id="rId26"/>
    <p:sldId id="1540" r:id="rId27"/>
    <p:sldId id="1752" r:id="rId28"/>
    <p:sldId id="2270" r:id="rId29"/>
    <p:sldId id="975" r:id="rId30"/>
    <p:sldId id="818" r:id="rId31"/>
    <p:sldId id="819" r:id="rId32"/>
    <p:sldId id="2107" r:id="rId33"/>
    <p:sldId id="2110" r:id="rId34"/>
    <p:sldId id="2297" r:id="rId35"/>
    <p:sldId id="2113" r:id="rId36"/>
    <p:sldId id="2114" r:id="rId37"/>
    <p:sldId id="2116" r:id="rId38"/>
    <p:sldId id="2118" r:id="rId39"/>
    <p:sldId id="2119" r:id="rId40"/>
    <p:sldId id="2122" r:id="rId41"/>
    <p:sldId id="2123" r:id="rId42"/>
    <p:sldId id="2124" r:id="rId43"/>
    <p:sldId id="2312" r:id="rId44"/>
    <p:sldId id="2334" r:id="rId45"/>
    <p:sldId id="2333" r:id="rId46"/>
    <p:sldId id="284" r:id="rId47"/>
    <p:sldId id="1067" r:id="rId48"/>
    <p:sldId id="2335" r:id="rId4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0000"/>
    <a:srgbClr val="FFFF00"/>
    <a:srgbClr val="040404"/>
    <a:srgbClr val="CC0099"/>
    <a:srgbClr val="000000"/>
    <a:srgbClr val="800000"/>
    <a:srgbClr val="0664BA"/>
    <a:srgbClr val="FF33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9" autoAdjust="0"/>
    <p:restoredTop sz="94674" autoAdjust="0"/>
  </p:normalViewPr>
  <p:slideViewPr>
    <p:cSldViewPr>
      <p:cViewPr varScale="1">
        <p:scale>
          <a:sx n="75" d="100"/>
          <a:sy n="75" d="100"/>
        </p:scale>
        <p:origin x="1386"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6021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0BBF63-CE31-4DF5-B179-860C49B89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76200"/>
            <a:ext cx="14128066" cy="7086599"/>
          </a:xfrm>
          <a:prstGeom prst="rect">
            <a:avLst/>
          </a:prstGeom>
        </p:spPr>
      </p:pic>
      <p:sp>
        <p:nvSpPr>
          <p:cNvPr id="4098" name="Rectangle 2"/>
          <p:cNvSpPr>
            <a:spLocks noGrp="1" noChangeArrowheads="1"/>
          </p:cNvSpPr>
          <p:nvPr>
            <p:ph type="ctrTitle"/>
          </p:nvPr>
        </p:nvSpPr>
        <p:spPr>
          <a:xfrm>
            <a:off x="876300" y="762000"/>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6th Sunday after Pentecost</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66FF33"/>
                </a:solidFill>
                <a:effectLst>
                  <a:outerShdw blurRad="38100" dist="38100" dir="2700000" algn="tl">
                    <a:srgbClr val="000000">
                      <a:alpha val="43137"/>
                    </a:srgbClr>
                  </a:outerShdw>
                </a:effectLst>
                <a:latin typeface="Arial" charset="0"/>
              </a:rPr>
              <a:t>July 1st,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4800600"/>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572530" y="1371600"/>
            <a:ext cx="7457160" cy="4524315"/>
          </a:xfrm>
          <a:prstGeom prst="rect">
            <a:avLst/>
          </a:prstGeom>
        </p:spPr>
        <p:txBody>
          <a:bodyPr wrap="square">
            <a:spAutoFit/>
          </a:bodyPr>
          <a:lstStyle/>
          <a:p>
            <a:r>
              <a:rPr lang="en-US" sz="3200" b="1" i="1" dirty="0">
                <a:solidFill>
                  <a:srgbClr val="C00000"/>
                </a:solidFill>
              </a:rPr>
              <a:t>Like seeds sown in God’s soil, we strive to grow in ways that feed and shelter.     Like yeast worked into flour, we yearn for love to ferment and grace to rise.  But we quickly weed out the new or strange taking root in carefully planted gardens, </a:t>
            </a:r>
          </a:p>
          <a:p>
            <a:r>
              <a:rPr lang="en-US" sz="3200" b="1" i="1" dirty="0">
                <a:solidFill>
                  <a:srgbClr val="C00000"/>
                </a:solidFill>
              </a:rPr>
              <a:t>and we are too impatient to let the leaven yield the bread you intended.  </a:t>
            </a:r>
            <a:endParaRPr lang="en-US" sz="3200" b="1" i="1" dirty="0">
              <a:solidFill>
                <a:srgbClr val="800000"/>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69822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67356981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609600" y="1371600"/>
            <a:ext cx="7457160" cy="4524315"/>
          </a:xfrm>
          <a:prstGeom prst="rect">
            <a:avLst/>
          </a:prstGeom>
        </p:spPr>
        <p:txBody>
          <a:bodyPr wrap="square">
            <a:spAutoFit/>
          </a:bodyPr>
          <a:lstStyle/>
          <a:p>
            <a:r>
              <a:rPr lang="en-US" sz="3200" b="1" i="1" dirty="0">
                <a:solidFill>
                  <a:srgbClr val="C00000"/>
                </a:solidFill>
              </a:rPr>
              <a:t>	Forgive us, Lord: when our imagination fail to see the seeds of the kingdom you sow in our midst, when we fail to appreciate the unexpected ways you are working among us.  Renew our vision.  Strengthen our faith.  For we long to be part of the surprising miracles you call into being, Amen.</a:t>
            </a:r>
            <a:endParaRPr lang="en-US" sz="3200" b="1" i="1" dirty="0">
              <a:solidFill>
                <a:srgbClr val="800000"/>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69822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360559857"/>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792206" y="789206"/>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800000"/>
                </a:solidFill>
                <a:effectLst/>
              </a:rPr>
              <a:t>Declaration of Forgiveness</a:t>
            </a:r>
            <a:r>
              <a:rPr lang="en-US" altLang="en-US" sz="2000" i="1" dirty="0">
                <a:solidFill>
                  <a:srgbClr val="800000"/>
                </a:solidFill>
                <a:effectLst/>
                <a:latin typeface="+mn-lt"/>
              </a:rPr>
              <a:t>  </a:t>
            </a:r>
            <a:endParaRPr lang="en-US" altLang="en-US" sz="2400" b="0" i="1" dirty="0">
              <a:solidFill>
                <a:srgbClr val="800000"/>
              </a:solidFill>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69552" y="1905000"/>
            <a:ext cx="7155248" cy="3970318"/>
          </a:xfrm>
          <a:prstGeom prst="rect">
            <a:avLst/>
          </a:prstGeom>
        </p:spPr>
        <p:txBody>
          <a:bodyPr wrap="square">
            <a:spAutoFit/>
          </a:bodyPr>
          <a:lstStyle/>
          <a:p>
            <a:r>
              <a:rPr lang="en-US" sz="2800" b="1" i="1" dirty="0">
                <a:solidFill>
                  <a:srgbClr val="000000"/>
                </a:solidFill>
              </a:rPr>
              <a:t>Hear the Good News!  In baptism God’s vision of the </a:t>
            </a:r>
            <a:r>
              <a:rPr lang="en-US" sz="2800" b="1" i="1" dirty="0" err="1">
                <a:solidFill>
                  <a:srgbClr val="000000"/>
                </a:solidFill>
              </a:rPr>
              <a:t>kindom</a:t>
            </a:r>
            <a:r>
              <a:rPr lang="en-US" sz="2800" b="1" i="1" dirty="0">
                <a:solidFill>
                  <a:srgbClr val="000000"/>
                </a:solidFill>
              </a:rPr>
              <a:t> is opened to us.  In baptism the Spirit strengthens us for the long work of faith.  </a:t>
            </a:r>
          </a:p>
          <a:p>
            <a:r>
              <a:rPr lang="en-US" sz="2800" b="1" i="1" dirty="0">
                <a:solidFill>
                  <a:srgbClr val="FFFF00"/>
                </a:solidFill>
                <a:effectLst>
                  <a:outerShdw blurRad="38100" dist="38100" dir="2700000" algn="tl">
                    <a:srgbClr val="000000">
                      <a:alpha val="43137"/>
                    </a:srgbClr>
                  </a:outerShdw>
                </a:effectLst>
              </a:rPr>
              <a:t>The seeds of faith are watered; the yeast of faith is activated, and the ever-widening </a:t>
            </a:r>
            <a:r>
              <a:rPr lang="en-US" sz="2800" b="1" i="1" dirty="0" err="1">
                <a:solidFill>
                  <a:srgbClr val="FFFF00"/>
                </a:solidFill>
                <a:effectLst>
                  <a:outerShdw blurRad="38100" dist="38100" dir="2700000" algn="tl">
                    <a:srgbClr val="000000">
                      <a:alpha val="43137"/>
                    </a:srgbClr>
                  </a:outerShdw>
                </a:effectLst>
              </a:rPr>
              <a:t>kindom</a:t>
            </a:r>
            <a:r>
              <a:rPr lang="en-US" sz="2800" b="1" i="1" dirty="0">
                <a:solidFill>
                  <a:srgbClr val="FFFF00"/>
                </a:solidFill>
                <a:effectLst>
                  <a:outerShdw blurRad="38100" dist="38100" dir="2700000" algn="tl">
                    <a:srgbClr val="000000">
                      <a:alpha val="43137"/>
                    </a:srgbClr>
                  </a:outerShdw>
                </a:effectLst>
              </a:rPr>
              <a:t> of God grows within us.  By the grace of God in Jesus Christ, we are forgiven. Thanks be to God.</a:t>
            </a:r>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B268A4-D696-4403-B6D0-E21EE5F20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755714" name="Rectangle 2"/>
          <p:cNvSpPr>
            <a:spLocks noGrp="1" noChangeArrowheads="1"/>
          </p:cNvSpPr>
          <p:nvPr>
            <p:ph type="ctrTitle"/>
          </p:nvPr>
        </p:nvSpPr>
        <p:spPr>
          <a:xfrm>
            <a:off x="838200" y="777875"/>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823784" y="1752600"/>
            <a:ext cx="6643816"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400" dirty="0">
                <a:solidFill>
                  <a:srgbClr val="00FFFF"/>
                </a:solidFill>
                <a:effectLst>
                  <a:outerShdw blurRad="38100" dist="38100" dir="2700000" algn="tl">
                    <a:srgbClr val="000000">
                      <a:alpha val="43137"/>
                    </a:srgbClr>
                  </a:outerShdw>
                </a:effectLst>
                <a:latin typeface="+mn-lt"/>
              </a:rPr>
              <a:t>(Colossians 3:15 and 17)</a:t>
            </a:r>
          </a:p>
          <a:p>
            <a:r>
              <a:rPr lang="en-US" sz="2000" i="1" dirty="0">
                <a:solidFill>
                  <a:srgbClr val="FFFF00"/>
                </a:solidFill>
                <a:effectLst>
                  <a:outerShdw blurRad="38100" dist="38100" dir="2700000" algn="tl">
                    <a:srgbClr val="000000">
                      <a:alpha val="43137"/>
                    </a:srgbClr>
                  </a:outerShdw>
                </a:effectLst>
                <a:latin typeface="+mn-lt"/>
              </a:rPr>
              <a:t>Let the peace of Christ rule in your hearts, to which indeed you were called in the same body.  Let us be thankful.  Whatever you do, whether in word or in deed, do everything in the name of our Lord Jesus, giving thanks to God the Father through him.</a:t>
            </a:r>
            <a:endParaRPr lang="en-US" sz="2000" dirty="0">
              <a:solidFill>
                <a:srgbClr val="FFFF00"/>
              </a:solidFill>
              <a:effectLst>
                <a:outerShdw blurRad="38100" dist="38100" dir="2700000" algn="tl">
                  <a:srgbClr val="000000">
                    <a:alpha val="43137"/>
                  </a:srgbClr>
                </a:outerShdw>
              </a:effectLst>
              <a:latin typeface="+mn-lt"/>
            </a:endParaRPr>
          </a:p>
          <a:p>
            <a:endParaRPr lang="en-US" sz="2400" dirty="0">
              <a:solidFill>
                <a:srgbClr val="FFFF00"/>
              </a:solidFill>
              <a:effectLst>
                <a:outerShdw blurRad="38100" dist="38100" dir="2700000" algn="tl">
                  <a:srgbClr val="000000">
                    <a:alpha val="43137"/>
                  </a:srgbClr>
                </a:outerShdw>
              </a:effectLst>
              <a:latin typeface="+mn-lt"/>
            </a:endParaRPr>
          </a:p>
          <a:p>
            <a:endParaRPr lang="en-US" sz="240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400" b="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400" b="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80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4DF2B0-745E-4C9E-B8B5-7B5EE2198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0"/>
            <a:ext cx="10896600" cy="6958914"/>
          </a:xfrm>
          <a:prstGeom prst="rect">
            <a:avLst/>
          </a:prstGeom>
        </p:spPr>
      </p:pic>
      <p:sp>
        <p:nvSpPr>
          <p:cNvPr id="28674" name="Rectangle 2"/>
          <p:cNvSpPr>
            <a:spLocks noGrp="1" noChangeArrowheads="1"/>
          </p:cNvSpPr>
          <p:nvPr>
            <p:ph type="ctrTitle"/>
          </p:nvPr>
        </p:nvSpPr>
        <p:spPr>
          <a:xfrm>
            <a:off x="1042201" y="990600"/>
            <a:ext cx="58674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(Mark 5:21-43)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89121" y="1295400"/>
            <a:ext cx="8165757" cy="3970318"/>
          </a:xfrm>
          <a:prstGeom prst="rect">
            <a:avLst/>
          </a:prstGeom>
        </p:spPr>
        <p:txBody>
          <a:bodyPr wrap="square">
            <a:spAutoFit/>
          </a:bodyPr>
          <a:lstStyle/>
          <a:p>
            <a:r>
              <a:rPr lang="en-US" i="1" baseline="30000" dirty="0">
                <a:effectLst>
                  <a:outerShdw blurRad="38100" dist="38100" dir="2700000" algn="tl">
                    <a:srgbClr val="000000">
                      <a:alpha val="43137"/>
                    </a:srgbClr>
                  </a:outerShdw>
                </a:effectLst>
              </a:rPr>
              <a:t>	</a:t>
            </a:r>
            <a:r>
              <a:rPr lang="en-US" sz="2800" i="1" baseline="30000" dirty="0">
                <a:effectLst>
                  <a:outerShdw blurRad="38100" dist="38100" dir="2700000" algn="tl">
                    <a:srgbClr val="000000">
                      <a:alpha val="43137"/>
                    </a:srgbClr>
                  </a:outerShdw>
                </a:effectLst>
              </a:rPr>
              <a:t>21</a:t>
            </a:r>
            <a:r>
              <a:rPr lang="en-US" sz="2800" i="1" dirty="0">
                <a:effectLst>
                  <a:outerShdw blurRad="38100" dist="38100" dir="2700000" algn="tl">
                    <a:srgbClr val="000000">
                      <a:alpha val="43137"/>
                    </a:srgbClr>
                  </a:outerShdw>
                </a:effectLst>
              </a:rPr>
              <a:t>When Jesus had crossed again in the boat to the other side, a great crowd gathered around him; and he was by the sea. </a:t>
            </a:r>
            <a:r>
              <a:rPr lang="en-US" sz="2800" i="1" baseline="30000" dirty="0">
                <a:effectLst>
                  <a:outerShdw blurRad="38100" dist="38100" dir="2700000" algn="tl">
                    <a:srgbClr val="000000">
                      <a:alpha val="43137"/>
                    </a:srgbClr>
                  </a:outerShdw>
                </a:effectLst>
              </a:rPr>
              <a:t>22</a:t>
            </a:r>
            <a:r>
              <a:rPr lang="en-US" sz="2800" i="1" dirty="0">
                <a:effectLst>
                  <a:outerShdw blurRad="38100" dist="38100" dir="2700000" algn="tl">
                    <a:srgbClr val="000000">
                      <a:alpha val="43137"/>
                    </a:srgbClr>
                  </a:outerShdw>
                </a:effectLst>
              </a:rPr>
              <a:t>Then one of the leaders of the synagogue named Jairus came and, when he saw him, fell at his feet </a:t>
            </a:r>
            <a:r>
              <a:rPr lang="en-US" sz="2800" i="1" baseline="30000" dirty="0">
                <a:effectLst>
                  <a:outerShdw blurRad="38100" dist="38100" dir="2700000" algn="tl">
                    <a:srgbClr val="000000">
                      <a:alpha val="43137"/>
                    </a:srgbClr>
                  </a:outerShdw>
                </a:effectLst>
              </a:rPr>
              <a:t>23</a:t>
            </a:r>
            <a:r>
              <a:rPr lang="en-US" sz="2800" i="1" dirty="0">
                <a:effectLst>
                  <a:outerShdw blurRad="38100" dist="38100" dir="2700000" algn="tl">
                    <a:srgbClr val="000000">
                      <a:alpha val="43137"/>
                    </a:srgbClr>
                  </a:outerShdw>
                </a:effectLst>
              </a:rPr>
              <a:t>and begged him repeatedly, "My little daughter is at the point of death. Come and lay your hands on her, so that she may be made well, and live." </a:t>
            </a:r>
          </a:p>
          <a:p>
            <a:r>
              <a:rPr lang="en-US" sz="2800" i="1" baseline="30000" dirty="0">
                <a:effectLst>
                  <a:outerShdw blurRad="38100" dist="38100" dir="2700000" algn="tl">
                    <a:srgbClr val="000000">
                      <a:alpha val="43137"/>
                    </a:srgbClr>
                  </a:outerShdw>
                </a:effectLst>
              </a:rPr>
              <a:t>24</a:t>
            </a:r>
            <a:r>
              <a:rPr lang="en-US" sz="2800" i="1" dirty="0">
                <a:effectLst>
                  <a:outerShdw blurRad="38100" dist="38100" dir="2700000" algn="tl">
                    <a:srgbClr val="000000">
                      <a:alpha val="43137"/>
                    </a:srgbClr>
                  </a:outerShdw>
                </a:effectLst>
              </a:rPr>
              <a:t>So he went with him.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91990"/>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(Mark 5:21-43)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89121" y="1295400"/>
            <a:ext cx="8165757" cy="5262979"/>
          </a:xfrm>
          <a:prstGeom prst="rect">
            <a:avLst/>
          </a:prstGeom>
        </p:spPr>
        <p:txBody>
          <a:bodyPr wrap="square">
            <a:spAutoFit/>
          </a:bodyPr>
          <a:lstStyle/>
          <a:p>
            <a:r>
              <a:rPr lang="en-US" sz="2800" i="1" dirty="0">
                <a:effectLst>
                  <a:outerShdw blurRad="38100" dist="38100" dir="2700000" algn="tl">
                    <a:srgbClr val="000000">
                      <a:alpha val="43137"/>
                    </a:srgbClr>
                  </a:outerShdw>
                </a:effectLst>
              </a:rPr>
              <a:t>	And a large crowd followed him and pressed in on him. </a:t>
            </a:r>
            <a:r>
              <a:rPr lang="en-US" sz="2800" i="1" baseline="30000" dirty="0">
                <a:effectLst>
                  <a:outerShdw blurRad="38100" dist="38100" dir="2700000" algn="tl">
                    <a:srgbClr val="000000">
                      <a:alpha val="43137"/>
                    </a:srgbClr>
                  </a:outerShdw>
                </a:effectLst>
              </a:rPr>
              <a:t>25</a:t>
            </a:r>
            <a:r>
              <a:rPr lang="en-US" sz="2800" i="1" dirty="0">
                <a:effectLst>
                  <a:outerShdw blurRad="38100" dist="38100" dir="2700000" algn="tl">
                    <a:srgbClr val="000000">
                      <a:alpha val="43137"/>
                    </a:srgbClr>
                  </a:outerShdw>
                </a:effectLst>
              </a:rPr>
              <a:t>Now there was a woman who had been suffering from hemorrhages for twelve years. </a:t>
            </a:r>
            <a:r>
              <a:rPr lang="en-US" sz="2800" i="1" baseline="30000" dirty="0">
                <a:effectLst>
                  <a:outerShdw blurRad="38100" dist="38100" dir="2700000" algn="tl">
                    <a:srgbClr val="000000">
                      <a:alpha val="43137"/>
                    </a:srgbClr>
                  </a:outerShdw>
                </a:effectLst>
              </a:rPr>
              <a:t>26</a:t>
            </a:r>
            <a:r>
              <a:rPr lang="en-US" sz="2800" i="1" dirty="0">
                <a:effectLst>
                  <a:outerShdw blurRad="38100" dist="38100" dir="2700000" algn="tl">
                    <a:srgbClr val="000000">
                      <a:alpha val="43137"/>
                    </a:srgbClr>
                  </a:outerShdw>
                </a:effectLst>
              </a:rPr>
              <a:t>She had endured much under many physicians, and had spent all that she had; and she was no better, but rather grew worse. </a:t>
            </a:r>
            <a:r>
              <a:rPr lang="en-US" sz="2800" i="1" baseline="30000" dirty="0">
                <a:effectLst>
                  <a:outerShdw blurRad="38100" dist="38100" dir="2700000" algn="tl">
                    <a:srgbClr val="000000">
                      <a:alpha val="43137"/>
                    </a:srgbClr>
                  </a:outerShdw>
                </a:effectLst>
              </a:rPr>
              <a:t>27</a:t>
            </a:r>
            <a:r>
              <a:rPr lang="en-US" sz="2800" i="1" dirty="0">
                <a:effectLst>
                  <a:outerShdw blurRad="38100" dist="38100" dir="2700000" algn="tl">
                    <a:srgbClr val="000000">
                      <a:alpha val="43137"/>
                    </a:srgbClr>
                  </a:outerShdw>
                </a:effectLst>
              </a:rPr>
              <a:t>She had heard about Jesus, and came up behind him in the crowd and touched his cloak, </a:t>
            </a:r>
            <a:r>
              <a:rPr lang="en-US" sz="2800" i="1" baseline="30000" dirty="0">
                <a:effectLst>
                  <a:outerShdw blurRad="38100" dist="38100" dir="2700000" algn="tl">
                    <a:srgbClr val="000000">
                      <a:alpha val="43137"/>
                    </a:srgbClr>
                  </a:outerShdw>
                </a:effectLst>
              </a:rPr>
              <a:t>28</a:t>
            </a:r>
            <a:r>
              <a:rPr lang="en-US" sz="2800" i="1" dirty="0">
                <a:effectLst>
                  <a:outerShdw blurRad="38100" dist="38100" dir="2700000" algn="tl">
                    <a:srgbClr val="000000">
                      <a:alpha val="43137"/>
                    </a:srgbClr>
                  </a:outerShdw>
                </a:effectLst>
              </a:rPr>
              <a:t>for she said, "If I but touch his clothes, I will be made well." </a:t>
            </a:r>
            <a:r>
              <a:rPr lang="en-US" sz="2800" i="1" baseline="30000" dirty="0">
                <a:effectLst>
                  <a:outerShdw blurRad="38100" dist="38100" dir="2700000" algn="tl">
                    <a:srgbClr val="000000">
                      <a:alpha val="43137"/>
                    </a:srgbClr>
                  </a:outerShdw>
                </a:effectLst>
              </a:rPr>
              <a:t>29</a:t>
            </a:r>
            <a:r>
              <a:rPr lang="en-US" sz="2800" i="1" dirty="0">
                <a:effectLst>
                  <a:outerShdw blurRad="38100" dist="38100" dir="2700000" algn="tl">
                    <a:srgbClr val="000000">
                      <a:alpha val="43137"/>
                    </a:srgbClr>
                  </a:outerShdw>
                </a:effectLst>
              </a:rPr>
              <a:t>Immediately her hemorrhage stopped; and she felt in her body that she was healed of her disease.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307930"/>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(Mark 5:21-43)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89121" y="1295400"/>
            <a:ext cx="8165757" cy="5262979"/>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30</a:t>
            </a:r>
            <a:r>
              <a:rPr lang="en-US" sz="2800" i="1" dirty="0">
                <a:effectLst>
                  <a:outerShdw blurRad="38100" dist="38100" dir="2700000" algn="tl">
                    <a:srgbClr val="000000">
                      <a:alpha val="43137"/>
                    </a:srgbClr>
                  </a:outerShdw>
                </a:effectLst>
              </a:rPr>
              <a:t>Immediately aware that power had gone forth from him, Jesus turned about in the crowd and said, "Who touched my clothes?" </a:t>
            </a:r>
            <a:r>
              <a:rPr lang="en-US" sz="2800" i="1" baseline="30000" dirty="0">
                <a:effectLst>
                  <a:outerShdw blurRad="38100" dist="38100" dir="2700000" algn="tl">
                    <a:srgbClr val="000000">
                      <a:alpha val="43137"/>
                    </a:srgbClr>
                  </a:outerShdw>
                </a:effectLst>
              </a:rPr>
              <a:t>31</a:t>
            </a:r>
            <a:r>
              <a:rPr lang="en-US" sz="2800" i="1" dirty="0">
                <a:effectLst>
                  <a:outerShdw blurRad="38100" dist="38100" dir="2700000" algn="tl">
                    <a:srgbClr val="000000">
                      <a:alpha val="43137"/>
                    </a:srgbClr>
                  </a:outerShdw>
                </a:effectLst>
              </a:rPr>
              <a:t>And his disciples said to him, "You see the crowd pressing in on you; how can you say, 'Who touched me?'" </a:t>
            </a:r>
            <a:r>
              <a:rPr lang="en-US" sz="2800" i="1" baseline="30000" dirty="0">
                <a:effectLst>
                  <a:outerShdw blurRad="38100" dist="38100" dir="2700000" algn="tl">
                    <a:srgbClr val="000000">
                      <a:alpha val="43137"/>
                    </a:srgbClr>
                  </a:outerShdw>
                </a:effectLst>
              </a:rPr>
              <a:t>32</a:t>
            </a:r>
            <a:r>
              <a:rPr lang="en-US" sz="2800" i="1" dirty="0">
                <a:effectLst>
                  <a:outerShdw blurRad="38100" dist="38100" dir="2700000" algn="tl">
                    <a:srgbClr val="000000">
                      <a:alpha val="43137"/>
                    </a:srgbClr>
                  </a:outerShdw>
                </a:effectLst>
              </a:rPr>
              <a:t>He looked all around to see who had done it. </a:t>
            </a:r>
            <a:r>
              <a:rPr lang="en-US" sz="2800" i="1" baseline="30000" dirty="0">
                <a:effectLst>
                  <a:outerShdw blurRad="38100" dist="38100" dir="2700000" algn="tl">
                    <a:srgbClr val="000000">
                      <a:alpha val="43137"/>
                    </a:srgbClr>
                  </a:outerShdw>
                </a:effectLst>
              </a:rPr>
              <a:t>33</a:t>
            </a:r>
            <a:r>
              <a:rPr lang="en-US" sz="2800" i="1" dirty="0">
                <a:effectLst>
                  <a:outerShdw blurRad="38100" dist="38100" dir="2700000" algn="tl">
                    <a:srgbClr val="000000">
                      <a:alpha val="43137"/>
                    </a:srgbClr>
                  </a:outerShdw>
                </a:effectLst>
              </a:rPr>
              <a:t>But the woman, knowing what had happened to her, came in fear and trembling, fell down before him, and told him the whole truth. </a:t>
            </a:r>
            <a:r>
              <a:rPr lang="en-US" sz="2800" i="1" baseline="30000" dirty="0">
                <a:effectLst>
                  <a:outerShdw blurRad="38100" dist="38100" dir="2700000" algn="tl">
                    <a:srgbClr val="000000">
                      <a:alpha val="43137"/>
                    </a:srgbClr>
                  </a:outerShdw>
                </a:effectLst>
              </a:rPr>
              <a:t>34</a:t>
            </a:r>
            <a:r>
              <a:rPr lang="en-US" sz="2800" i="1" dirty="0">
                <a:effectLst>
                  <a:outerShdw blurRad="38100" dist="38100" dir="2700000" algn="tl">
                    <a:srgbClr val="000000">
                      <a:alpha val="43137"/>
                    </a:srgbClr>
                  </a:outerShdw>
                </a:effectLst>
              </a:rPr>
              <a:t>He said to her, </a:t>
            </a:r>
            <a:r>
              <a:rPr lang="en-US" sz="2800" b="1" i="1" dirty="0">
                <a:solidFill>
                  <a:srgbClr val="FFFF00"/>
                </a:solidFill>
                <a:effectLst>
                  <a:outerShdw blurRad="38100" dist="38100" dir="2700000" algn="tl">
                    <a:srgbClr val="000000">
                      <a:alpha val="43137"/>
                    </a:srgbClr>
                  </a:outerShdw>
                </a:effectLst>
              </a:rPr>
              <a:t>"Daughter, your faith has made you well; go in peace, and be healed of your disease." </a:t>
            </a:r>
            <a:endParaRPr lang="en-US" sz="2800" b="1" dirty="0">
              <a:solidFill>
                <a:srgbClr val="FFFF00"/>
              </a:solidFill>
              <a:effectLst>
                <a:outerShdw blurRad="38100" dist="38100" dir="2700000" algn="tl">
                  <a:srgbClr val="000000">
                    <a:alpha val="43137"/>
                  </a:srgbClr>
                </a:outerShdw>
              </a:effectLst>
            </a:endParaRPr>
          </a:p>
          <a:p>
            <a:r>
              <a:rPr lang="en-US" sz="2800" b="1" i="1" baseline="30000" dirty="0">
                <a:solidFill>
                  <a:srgbClr val="FFFF00"/>
                </a:solidFill>
              </a:rPr>
              <a:t>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677982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(Mark 5:21-43)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89121" y="1295400"/>
            <a:ext cx="8165757" cy="4401205"/>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	35</a:t>
            </a:r>
            <a:r>
              <a:rPr lang="en-US" sz="2800" i="1" dirty="0">
                <a:effectLst>
                  <a:outerShdw blurRad="38100" dist="38100" dir="2700000" algn="tl">
                    <a:srgbClr val="000000">
                      <a:alpha val="43137"/>
                    </a:srgbClr>
                  </a:outerShdw>
                </a:effectLst>
              </a:rPr>
              <a:t>While he was still speaking, some people came from the leader's house to say, "Your daughter is dead. Why trouble the teacher any further?" </a:t>
            </a:r>
            <a:r>
              <a:rPr lang="en-US" sz="2800" i="1" baseline="30000" dirty="0">
                <a:effectLst>
                  <a:outerShdw blurRad="38100" dist="38100" dir="2700000" algn="tl">
                    <a:srgbClr val="000000">
                      <a:alpha val="43137"/>
                    </a:srgbClr>
                  </a:outerShdw>
                </a:effectLst>
              </a:rPr>
              <a:t>36</a:t>
            </a:r>
            <a:r>
              <a:rPr lang="en-US" sz="2800" i="1" dirty="0">
                <a:effectLst>
                  <a:outerShdw blurRad="38100" dist="38100" dir="2700000" algn="tl">
                    <a:srgbClr val="000000">
                      <a:alpha val="43137"/>
                    </a:srgbClr>
                  </a:outerShdw>
                </a:effectLst>
              </a:rPr>
              <a:t>But overhearing what they said, Jesus said to the leader of the synagogue, </a:t>
            </a:r>
            <a:r>
              <a:rPr lang="en-US" sz="2800" b="1" i="1" dirty="0">
                <a:solidFill>
                  <a:srgbClr val="FFFF00"/>
                </a:solidFill>
                <a:effectLst>
                  <a:outerShdw blurRad="38100" dist="38100" dir="2700000" algn="tl">
                    <a:srgbClr val="000000">
                      <a:alpha val="43137"/>
                    </a:srgbClr>
                  </a:outerShdw>
                </a:effectLst>
              </a:rPr>
              <a:t>"Do not fear, only believe." </a:t>
            </a:r>
            <a:r>
              <a:rPr lang="en-US" sz="2800" i="1" baseline="30000" dirty="0">
                <a:effectLst>
                  <a:outerShdw blurRad="38100" dist="38100" dir="2700000" algn="tl">
                    <a:srgbClr val="000000">
                      <a:alpha val="43137"/>
                    </a:srgbClr>
                  </a:outerShdw>
                </a:effectLst>
              </a:rPr>
              <a:t>37</a:t>
            </a:r>
            <a:r>
              <a:rPr lang="en-US" sz="2800" i="1" dirty="0">
                <a:effectLst>
                  <a:outerShdw blurRad="38100" dist="38100" dir="2700000" algn="tl">
                    <a:srgbClr val="000000">
                      <a:alpha val="43137"/>
                    </a:srgbClr>
                  </a:outerShdw>
                </a:effectLst>
              </a:rPr>
              <a:t>He allowed no one to follow him except Peter, James, and John, the brother of James. </a:t>
            </a:r>
            <a:r>
              <a:rPr lang="en-US" sz="2800" i="1" baseline="30000" dirty="0">
                <a:effectLst>
                  <a:outerShdw blurRad="38100" dist="38100" dir="2700000" algn="tl">
                    <a:srgbClr val="000000">
                      <a:alpha val="43137"/>
                    </a:srgbClr>
                  </a:outerShdw>
                </a:effectLst>
              </a:rPr>
              <a:t>38</a:t>
            </a:r>
            <a:r>
              <a:rPr lang="en-US" sz="2800" i="1" dirty="0">
                <a:effectLst>
                  <a:outerShdw blurRad="38100" dist="38100" dir="2700000" algn="tl">
                    <a:srgbClr val="000000">
                      <a:alpha val="43137"/>
                    </a:srgbClr>
                  </a:outerShdw>
                </a:effectLst>
              </a:rPr>
              <a:t>When they came to the house of the leader of the synagogue, he saw a commotion, people weeping and wailing loudly.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7942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36009" y="255588"/>
            <a:ext cx="8071981" cy="1716087"/>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152400" y="1600200"/>
            <a:ext cx="9142978" cy="4401205"/>
          </a:xfrm>
          <a:prstGeom prst="rect">
            <a:avLst/>
          </a:prstGeom>
        </p:spPr>
        <p:txBody>
          <a:bodyPr wrap="square">
            <a:spAutoFit/>
          </a:bodyPr>
          <a:lstStyle/>
          <a:p>
            <a:r>
              <a:rPr lang="en-US" sz="2800" i="1" dirty="0"/>
              <a:t>The signs of God’s kingdom surprise and startle us.</a:t>
            </a:r>
            <a:endParaRPr lang="en-US" sz="2800" dirty="0"/>
          </a:p>
          <a:p>
            <a:r>
              <a:rPr lang="en-US" sz="2800" i="1" dirty="0"/>
              <a:t>	</a:t>
            </a:r>
            <a:r>
              <a:rPr lang="en-US" sz="2800" b="1" i="1" dirty="0">
                <a:solidFill>
                  <a:srgbClr val="FFFF00"/>
                </a:solidFill>
              </a:rPr>
              <a:t>Against all odds, seeds grow, yeast rises, 	</a:t>
            </a:r>
          </a:p>
          <a:p>
            <a:r>
              <a:rPr lang="en-US" sz="2800" b="1" i="1" dirty="0">
                <a:solidFill>
                  <a:srgbClr val="FFFF00"/>
                </a:solidFill>
              </a:rPr>
              <a:t>	and love abounds.</a:t>
            </a:r>
            <a:endParaRPr lang="en-US" sz="2800" dirty="0">
              <a:solidFill>
                <a:srgbClr val="FFFF00"/>
              </a:solidFill>
            </a:endParaRPr>
          </a:p>
          <a:p>
            <a:r>
              <a:rPr lang="en-US" sz="2800" i="1" dirty="0"/>
              <a:t>Lift up your eyes on high and see all that God has created.</a:t>
            </a:r>
            <a:endParaRPr lang="en-US" sz="2800" dirty="0"/>
          </a:p>
          <a:p>
            <a:r>
              <a:rPr lang="en-US" sz="2800" i="1" dirty="0"/>
              <a:t>	</a:t>
            </a:r>
            <a:r>
              <a:rPr lang="en-US" sz="2800" b="1" i="1" dirty="0">
                <a:solidFill>
                  <a:srgbClr val="FFFF00"/>
                </a:solidFill>
              </a:rPr>
              <a:t>Because God is great in strength, </a:t>
            </a:r>
          </a:p>
          <a:p>
            <a:r>
              <a:rPr lang="en-US" sz="2800" b="1" i="1" dirty="0">
                <a:solidFill>
                  <a:srgbClr val="FFFF00"/>
                </a:solidFill>
              </a:rPr>
              <a:t>	mighty in power, and not one thing is missing.</a:t>
            </a:r>
            <a:endParaRPr lang="en-US" sz="2800" dirty="0">
              <a:solidFill>
                <a:srgbClr val="FFFF00"/>
              </a:solidFill>
            </a:endParaRPr>
          </a:p>
          <a:p>
            <a:r>
              <a:rPr lang="en-US" sz="2800" i="1" dirty="0"/>
              <a:t>For those who wait for the LORD shall be renewed, </a:t>
            </a:r>
          </a:p>
          <a:p>
            <a:r>
              <a:rPr lang="en-US" sz="2800" i="1" dirty="0"/>
              <a:t>and will run and not be weary. </a:t>
            </a:r>
            <a:endParaRPr lang="en-US" sz="2800" dirty="0"/>
          </a:p>
          <a:p>
            <a:endParaRPr lang="en-US" sz="2800" b="1" i="1" dirty="0">
              <a:solidFill>
                <a:srgbClr val="FFFF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(Mark 5:21-43)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89121" y="1295400"/>
            <a:ext cx="8578679" cy="5262979"/>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39</a:t>
            </a:r>
            <a:r>
              <a:rPr lang="en-US" sz="2800" i="1" dirty="0">
                <a:effectLst>
                  <a:outerShdw blurRad="38100" dist="38100" dir="2700000" algn="tl">
                    <a:srgbClr val="000000">
                      <a:alpha val="43137"/>
                    </a:srgbClr>
                  </a:outerShdw>
                </a:effectLst>
              </a:rPr>
              <a:t>When he had entered, he said to them, "Why do you make a commotion and weep? The child is not dead but sleeping." </a:t>
            </a:r>
            <a:r>
              <a:rPr lang="en-US" sz="2800" i="1" baseline="30000" dirty="0">
                <a:effectLst>
                  <a:outerShdw blurRad="38100" dist="38100" dir="2700000" algn="tl">
                    <a:srgbClr val="000000">
                      <a:alpha val="43137"/>
                    </a:srgbClr>
                  </a:outerShdw>
                </a:effectLst>
              </a:rPr>
              <a:t>40</a:t>
            </a:r>
            <a:r>
              <a:rPr lang="en-US" sz="2800" i="1" dirty="0">
                <a:effectLst>
                  <a:outerShdw blurRad="38100" dist="38100" dir="2700000" algn="tl">
                    <a:srgbClr val="000000">
                      <a:alpha val="43137"/>
                    </a:srgbClr>
                  </a:outerShdw>
                </a:effectLst>
              </a:rPr>
              <a:t>And they laughed at him. Then he put them all outside, and took the child's father and mother and those who were with him, and went in where the child was. </a:t>
            </a:r>
            <a:r>
              <a:rPr lang="en-US" sz="2800" i="1" baseline="30000" dirty="0">
                <a:effectLst>
                  <a:outerShdw blurRad="38100" dist="38100" dir="2700000" algn="tl">
                    <a:srgbClr val="000000">
                      <a:alpha val="43137"/>
                    </a:srgbClr>
                  </a:outerShdw>
                </a:effectLst>
              </a:rPr>
              <a:t>41</a:t>
            </a:r>
            <a:r>
              <a:rPr lang="en-US" sz="2800" i="1" dirty="0">
                <a:effectLst>
                  <a:outerShdw blurRad="38100" dist="38100" dir="2700000" algn="tl">
                    <a:srgbClr val="000000">
                      <a:alpha val="43137"/>
                    </a:srgbClr>
                  </a:outerShdw>
                </a:effectLst>
              </a:rPr>
              <a:t>He took her by the hand and said to her, "Talitha cum," which means, "Little girl, get up!" </a:t>
            </a:r>
            <a:r>
              <a:rPr lang="en-US" sz="2800" i="1" baseline="30000" dirty="0">
                <a:effectLst>
                  <a:outerShdw blurRad="38100" dist="38100" dir="2700000" algn="tl">
                    <a:srgbClr val="000000">
                      <a:alpha val="43137"/>
                    </a:srgbClr>
                  </a:outerShdw>
                </a:effectLst>
              </a:rPr>
              <a:t>42</a:t>
            </a:r>
            <a:r>
              <a:rPr lang="en-US" sz="2800" i="1" dirty="0">
                <a:effectLst>
                  <a:outerShdw blurRad="38100" dist="38100" dir="2700000" algn="tl">
                    <a:srgbClr val="000000">
                      <a:alpha val="43137"/>
                    </a:srgbClr>
                  </a:outerShdw>
                </a:effectLst>
              </a:rPr>
              <a:t>And immediately the girl got up and began to walk about (she was twelve years of age). At this they were overcome with amazement. </a:t>
            </a:r>
            <a:r>
              <a:rPr lang="en-US" sz="2800" i="1" baseline="30000" dirty="0">
                <a:effectLst>
                  <a:outerShdw blurRad="38100" dist="38100" dir="2700000" algn="tl">
                    <a:srgbClr val="000000">
                      <a:alpha val="43137"/>
                    </a:srgbClr>
                  </a:outerShdw>
                </a:effectLst>
              </a:rPr>
              <a:t>43</a:t>
            </a:r>
            <a:r>
              <a:rPr lang="en-US" sz="2800" i="1" dirty="0">
                <a:effectLst>
                  <a:outerShdw blurRad="38100" dist="38100" dir="2700000" algn="tl">
                    <a:srgbClr val="000000">
                      <a:alpha val="43137"/>
                    </a:srgbClr>
                  </a:outerShdw>
                </a:effectLst>
              </a:rPr>
              <a:t>He strictly ordered them that no one should know this, and told them to give her something to eat.</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814783"/>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963321-5B22-4912-AB77-172ADD930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30199"/>
            <a:ext cx="14755980" cy="7162799"/>
          </a:xfrm>
          <a:prstGeom prst="rect">
            <a:avLst/>
          </a:prstGeom>
        </p:spPr>
      </p:pic>
      <p:sp>
        <p:nvSpPr>
          <p:cNvPr id="801794" name="Rectangle 2"/>
          <p:cNvSpPr>
            <a:spLocks noChangeArrowheads="1"/>
          </p:cNvSpPr>
          <p:nvPr/>
        </p:nvSpPr>
        <p:spPr bwMode="auto">
          <a:xfrm>
            <a:off x="581445" y="10668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(Mark 5:21-43)</a:t>
            </a:r>
            <a:r>
              <a:rPr lang="en-US" i="1" dirty="0">
                <a:solidFill>
                  <a:srgbClr val="00FFFF"/>
                </a:solidFill>
                <a:effectLst>
                  <a:outerShdw blurRad="38100" dist="38100" dir="2700000" algn="tl">
                    <a:srgbClr val="000000">
                      <a:alpha val="43137"/>
                    </a:srgbClr>
                  </a:outerShdw>
                </a:effectLst>
              </a:rPr>
              <a:t> </a:t>
            </a:r>
          </a:p>
          <a:p>
            <a:pPr algn="r"/>
            <a:r>
              <a:rPr lang="en-US" sz="2800" i="1" dirty="0">
                <a:solidFill>
                  <a:schemeClr val="tx1"/>
                </a:solidFill>
                <a:effectLst>
                  <a:outerShdw blurRad="38100" dist="38100" dir="2700000" algn="tl">
                    <a:srgbClr val="000000">
                      <a:alpha val="43137"/>
                    </a:srgbClr>
                  </a:outerShdw>
                </a:effectLst>
              </a:rPr>
              <a:t>From the Galilee to the Mississippi</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82F60-FD8F-454B-B3F6-9DF9C7C23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12598400" cy="7086600"/>
          </a:xfrm>
          <a:prstGeom prst="rect">
            <a:avLst/>
          </a:prstGeom>
        </p:spPr>
      </p:pic>
      <p:sp>
        <p:nvSpPr>
          <p:cNvPr id="32770" name="Rectangle 2"/>
          <p:cNvSpPr>
            <a:spLocks noGrp="1" noChangeArrowheads="1"/>
          </p:cNvSpPr>
          <p:nvPr>
            <p:ph type="ctrTitle"/>
          </p:nvPr>
        </p:nvSpPr>
        <p:spPr>
          <a:xfrm>
            <a:off x="838200" y="417669"/>
            <a:ext cx="792436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317 “In Christ There is No East or West”</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52400" y="1845475"/>
            <a:ext cx="8914960" cy="283154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In Christ there is no east or west,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him no south or north,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but one great fellowship of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throughout the whole wide earth.</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46559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82F60-FD8F-454B-B3F6-9DF9C7C23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12598400" cy="7086600"/>
          </a:xfrm>
          <a:prstGeom prst="rect">
            <a:avLst/>
          </a:prstGeom>
        </p:spPr>
      </p:pic>
      <p:sp>
        <p:nvSpPr>
          <p:cNvPr id="32770" name="Rectangle 2"/>
          <p:cNvSpPr>
            <a:spLocks noGrp="1" noChangeArrowheads="1"/>
          </p:cNvSpPr>
          <p:nvPr>
            <p:ph type="ctrTitle"/>
          </p:nvPr>
        </p:nvSpPr>
        <p:spPr>
          <a:xfrm>
            <a:off x="838200" y="417669"/>
            <a:ext cx="792436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317 “In Christ There is No East or West”</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52400" y="1845475"/>
            <a:ext cx="8914960" cy="283154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In Christ shall true hearts everywhere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their high communion find;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his service is the golden cord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close-binding humankind.</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5501793"/>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82F60-FD8F-454B-B3F6-9DF9C7C23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12598400" cy="7086600"/>
          </a:xfrm>
          <a:prstGeom prst="rect">
            <a:avLst/>
          </a:prstGeom>
        </p:spPr>
      </p:pic>
      <p:sp>
        <p:nvSpPr>
          <p:cNvPr id="32770" name="Rectangle 2"/>
          <p:cNvSpPr>
            <a:spLocks noGrp="1" noChangeArrowheads="1"/>
          </p:cNvSpPr>
          <p:nvPr>
            <p:ph type="ctrTitle"/>
          </p:nvPr>
        </p:nvSpPr>
        <p:spPr>
          <a:xfrm>
            <a:off x="838200" y="417669"/>
            <a:ext cx="792436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317 “In Christ There is No East or West”</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52400" y="1845475"/>
            <a:ext cx="8914960" cy="283154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Join hands, disciples of the faith,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whate'er your race may 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children of the living God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are surely kin to me.</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6000411"/>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8C3AC-D9F6-4E83-B5DD-9F55D4945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12598400" cy="7086600"/>
          </a:xfrm>
          <a:prstGeom prst="rect">
            <a:avLst/>
          </a:prstGeom>
        </p:spPr>
      </p:pic>
      <p:sp>
        <p:nvSpPr>
          <p:cNvPr id="32770" name="Rectangle 2"/>
          <p:cNvSpPr>
            <a:spLocks noGrp="1" noChangeArrowheads="1"/>
          </p:cNvSpPr>
          <p:nvPr>
            <p:ph type="ctrTitle"/>
          </p:nvPr>
        </p:nvSpPr>
        <p:spPr>
          <a:xfrm>
            <a:off x="838200" y="417669"/>
            <a:ext cx="792436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317 “In Christ There is No East or West”</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52400" y="1845475"/>
            <a:ext cx="8914960" cy="283154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In Christ now meet both east and west;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him meet south and north.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Christly souls are one in him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throughout the whole wide earth.</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6823180"/>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B3019C-EE02-4BE4-9D41-C57030927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00200"/>
            <a:ext cx="8001000" cy="1043489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Tree>
    <p:extLst>
      <p:ext uri="{BB962C8B-B14F-4D97-AF65-F5344CB8AC3E}">
        <p14:creationId xmlns:p14="http://schemas.microsoft.com/office/powerpoint/2010/main" val="1336832798"/>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152400" y="2305139"/>
            <a:ext cx="9144000" cy="2208297"/>
          </a:xfrm>
          <a:prstGeom prst="rect">
            <a:avLst/>
          </a:prstGeom>
        </p:spPr>
        <p:txBody>
          <a:bodyPr wrap="square">
            <a:spAutoFit/>
          </a:bodyPr>
          <a:lstStyle/>
          <a:p>
            <a:pPr marL="342900" lvl="0" indent="-342900">
              <a:buFont typeface="Arial" panose="020B0604020202020204" pitchFamily="34" charset="0"/>
              <a:buChar char="•"/>
            </a:pPr>
            <a:r>
              <a:rPr lang="en-US" sz="2750" dirty="0"/>
              <a:t>The </a:t>
            </a:r>
            <a:r>
              <a:rPr lang="en-US" sz="2750" b="1" i="1" dirty="0">
                <a:solidFill>
                  <a:srgbClr val="FFFF00"/>
                </a:solidFill>
              </a:rPr>
              <a:t>Women's Group</a:t>
            </a:r>
            <a:r>
              <a:rPr lang="en-US" sz="2750" i="1" dirty="0">
                <a:solidFill>
                  <a:srgbClr val="FFFF00"/>
                </a:solidFill>
              </a:rPr>
              <a:t> </a:t>
            </a:r>
            <a:r>
              <a:rPr lang="en-US" sz="2750" dirty="0"/>
              <a:t>will continue to meet on Wednesdays at 7:30pm over at the Manse </a:t>
            </a:r>
          </a:p>
          <a:p>
            <a:pPr lvl="0"/>
            <a:r>
              <a:rPr lang="en-US" sz="2750" dirty="0"/>
              <a:t>    (2048 E 14</a:t>
            </a:r>
            <a:r>
              <a:rPr lang="en-US" sz="2750" baseline="30000" dirty="0"/>
              <a:t>th</a:t>
            </a:r>
            <a:r>
              <a:rPr lang="en-US" sz="2750" dirty="0"/>
              <a:t> Street).  They are currently studying      </a:t>
            </a:r>
          </a:p>
          <a:p>
            <a:pPr lvl="0"/>
            <a:r>
              <a:rPr lang="en-US" sz="2750" dirty="0"/>
              <a:t>    the book of Isaiah.  For more information, please  </a:t>
            </a:r>
          </a:p>
          <a:p>
            <a:pPr lvl="0"/>
            <a:r>
              <a:rPr lang="en-US" sz="2750" dirty="0"/>
              <a:t>    contact Margaret or Cara.</a:t>
            </a:r>
          </a:p>
        </p:txBody>
      </p:sp>
    </p:spTree>
    <p:extLst>
      <p:ext uri="{BB962C8B-B14F-4D97-AF65-F5344CB8AC3E}">
        <p14:creationId xmlns:p14="http://schemas.microsoft.com/office/powerpoint/2010/main" val="3454461101"/>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57200" y="2362200"/>
            <a:ext cx="8534400" cy="2246769"/>
          </a:xfrm>
          <a:prstGeom prst="rect">
            <a:avLst/>
          </a:prstGeom>
        </p:spPr>
        <p:txBody>
          <a:bodyPr wrap="square">
            <a:spAutoFit/>
          </a:bodyPr>
          <a:lstStyle/>
          <a:p>
            <a:pPr lvl="0"/>
            <a:r>
              <a:rPr lang="en-US" sz="2800" dirty="0"/>
              <a:t>We will be having a </a:t>
            </a:r>
            <a:r>
              <a:rPr lang="en-US" sz="2800" b="1" i="1" dirty="0">
                <a:solidFill>
                  <a:srgbClr val="FFFF00"/>
                </a:solidFill>
              </a:rPr>
              <a:t>Pot-Luck fellowship lunch gathering</a:t>
            </a:r>
            <a:r>
              <a:rPr lang="en-US" sz="2800" i="1" dirty="0">
                <a:solidFill>
                  <a:srgbClr val="FFFF00"/>
                </a:solidFill>
              </a:rPr>
              <a:t> </a:t>
            </a:r>
            <a:r>
              <a:rPr lang="en-US" sz="2800" dirty="0"/>
              <a:t>on </a:t>
            </a:r>
            <a:r>
              <a:rPr lang="en-US" sz="2800" b="1" i="1" dirty="0">
                <a:solidFill>
                  <a:srgbClr val="FFFF00"/>
                </a:solidFill>
              </a:rPr>
              <a:t>Saturday, 7/14 at Noon</a:t>
            </a:r>
            <a:r>
              <a:rPr lang="en-US" sz="2800" dirty="0"/>
              <a:t>.  The event will be free. Please indicate what you will bring on the sign-up sheet.  Please invite you friends and neighbors to attend as well.  </a:t>
            </a:r>
          </a:p>
        </p:txBody>
      </p:sp>
    </p:spTree>
    <p:extLst>
      <p:ext uri="{BB962C8B-B14F-4D97-AF65-F5344CB8AC3E}">
        <p14:creationId xmlns:p14="http://schemas.microsoft.com/office/powerpoint/2010/main" val="349901770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3FC429-4467-4914-BBC2-87D297346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9" y="-228600"/>
            <a:ext cx="14095361" cy="7239000"/>
          </a:xfrm>
          <a:prstGeom prst="rect">
            <a:avLst/>
          </a:prstGeom>
        </p:spPr>
      </p:pic>
      <p:sp>
        <p:nvSpPr>
          <p:cNvPr id="111618" name="Rectangle 2"/>
          <p:cNvSpPr>
            <a:spLocks noGrp="1" noChangeArrowheads="1"/>
          </p:cNvSpPr>
          <p:nvPr>
            <p:ph type="ctrTitle"/>
          </p:nvPr>
        </p:nvSpPr>
        <p:spPr>
          <a:xfrm>
            <a:off x="533400" y="9144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343 “Where Cross the Crowded Ways of Life”</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787552"/>
            <a:ext cx="9411008" cy="2308324"/>
          </a:xfrm>
          <a:prstGeom prst="rect">
            <a:avLst/>
          </a:prstGeom>
        </p:spPr>
        <p:txBody>
          <a:bodyPr wrap="square">
            <a:spAutoFit/>
          </a:bodyPr>
          <a:lstStyle/>
          <a:p>
            <a:pPr algn="ctr"/>
            <a:r>
              <a:rPr lang="en-US" sz="3600" i="1" dirty="0">
                <a:effectLst>
                  <a:outerShdw blurRad="38100" dist="38100" dir="2700000" algn="tl">
                    <a:srgbClr val="000000">
                      <a:alpha val="43137"/>
                    </a:srgbClr>
                  </a:outerShdw>
                </a:effectLst>
              </a:rPr>
              <a:t>Where cross the crowded ways of life,</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where sound the cries of race and clan,</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above the noise of selfish strife,</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we hear your voice, O Son of Man.</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574964" y="23813"/>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400" b="0" i="1" dirty="0">
                <a:solidFill>
                  <a:srgbClr val="FFFF00"/>
                </a:solidFill>
              </a:rPr>
              <a:t># 527 “Eat This Bread”</a:t>
            </a:r>
            <a:endParaRPr lang="en-US" altLang="en-US" sz="2000" b="0" i="1" dirty="0">
              <a:solidFill>
                <a:srgbClr val="FFFF00"/>
              </a:solidFill>
            </a:endParaRPr>
          </a:p>
        </p:txBody>
      </p:sp>
      <p:sp>
        <p:nvSpPr>
          <p:cNvPr id="5" name="Rectangle 3"/>
          <p:cNvSpPr txBox="1">
            <a:spLocks noChangeArrowheads="1"/>
          </p:cNvSpPr>
          <p:nvPr/>
        </p:nvSpPr>
        <p:spPr bwMode="auto">
          <a:xfrm>
            <a:off x="376237" y="2185987"/>
            <a:ext cx="8391525"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FFFF00"/>
                </a:solidFill>
                <a:effectLst/>
              </a:rPr>
              <a:t>Eat this bread, drink this cup; </a:t>
            </a:r>
          </a:p>
          <a:p>
            <a:r>
              <a:rPr lang="en-US" b="1" i="1" dirty="0">
                <a:solidFill>
                  <a:srgbClr val="FFFF00"/>
                </a:solidFill>
                <a:effectLst/>
              </a:rPr>
              <a:t>Come to Christ and never be hungry.</a:t>
            </a:r>
            <a:endParaRPr lang="en-US" dirty="0">
              <a:solidFill>
                <a:srgbClr val="FFFF00"/>
              </a:solidFill>
              <a:effectLst/>
            </a:endParaRPr>
          </a:p>
          <a:p>
            <a:r>
              <a:rPr lang="en-US" b="1" i="1" dirty="0">
                <a:solidFill>
                  <a:srgbClr val="FFFF00"/>
                </a:solidFill>
                <a:effectLst/>
              </a:rPr>
              <a:t>Eat this bread, drink this cup, </a:t>
            </a:r>
          </a:p>
          <a:p>
            <a:r>
              <a:rPr lang="en-US" b="1" i="1" dirty="0">
                <a:solidFill>
                  <a:srgbClr val="FFFF00"/>
                </a:solidFill>
                <a:effectLst/>
              </a:rPr>
              <a:t>Trust in Christ and you will not thirst.  (3x)</a:t>
            </a:r>
            <a:endParaRPr lang="en-US" dirty="0">
              <a:solidFill>
                <a:srgbClr val="FFFF00"/>
              </a:solidFill>
              <a:effectLst/>
            </a:endParaRPr>
          </a:p>
          <a:p>
            <a:r>
              <a:rPr lang="en-US" b="1" i="1" dirty="0">
                <a:effectLst/>
              </a:rPr>
              <a:t> </a:t>
            </a:r>
            <a:endParaRPr lang="en-US" dirty="0">
              <a:effectLst/>
            </a:endParaRPr>
          </a:p>
          <a:p>
            <a:pPr algn="ctr"/>
            <a:endParaRPr lang="en-US" sz="3600" b="1" i="1" dirty="0">
              <a:solidFill>
                <a:srgbClr val="FFFF00"/>
              </a:solidFill>
              <a:effectLst>
                <a:outerShdw blurRad="38100" dist="38100" dir="2700000" algn="tl">
                  <a:srgbClr val="000000">
                    <a:alpha val="43137"/>
                  </a:srgbClr>
                </a:outerShdw>
              </a:effectLst>
            </a:endParaRP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37079188"/>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13535"/>
            <a:ext cx="8077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rPr>
              <a:t>Sisters and brothers, this is the joyful feast of the people in the </a:t>
            </a:r>
            <a:r>
              <a:rPr lang="en-US" sz="2800" i="1" dirty="0" err="1">
                <a:effectLst/>
              </a:rPr>
              <a:t>kindom</a:t>
            </a:r>
            <a:r>
              <a:rPr lang="en-US" sz="2800" i="1" dirty="0">
                <a:effectLst/>
              </a:rPr>
              <a:t> of God! They will come from the east and the west and from the north and the south and sit at table in the kingdom of God. This is the Lord’s Table. Our Savior invites those who trust him to share the feast he has prepared.</a:t>
            </a:r>
            <a:endParaRPr lang="en-US" sz="2800" dirty="0">
              <a:effectLst/>
            </a:endParaRPr>
          </a:p>
          <a:p>
            <a:endParaRPr lang="en-US" sz="2800" i="1" dirty="0">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 </a:t>
            </a:r>
          </a:p>
          <a:p>
            <a:r>
              <a:rPr lang="en-US" i="1" dirty="0">
                <a:effectLst/>
              </a:rPr>
              <a:t> </a:t>
            </a:r>
            <a:endParaRPr lang="en-US" b="1" dirty="0">
              <a:effectLst/>
            </a:endParaRPr>
          </a:p>
        </p:txBody>
      </p:sp>
    </p:spTree>
    <p:extLst>
      <p:ext uri="{BB962C8B-B14F-4D97-AF65-F5344CB8AC3E}">
        <p14:creationId xmlns:p14="http://schemas.microsoft.com/office/powerpoint/2010/main" val="40397206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13535"/>
            <a:ext cx="7924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i="1" dirty="0">
                <a:effectLst/>
              </a:rPr>
              <a:t>God be with you, </a:t>
            </a:r>
            <a:r>
              <a:rPr lang="en-US" b="1" i="1" dirty="0">
                <a:solidFill>
                  <a:srgbClr val="FFFF00"/>
                </a:solidFill>
                <a:effectLst/>
              </a:rPr>
              <a:t>And also with you.</a:t>
            </a:r>
            <a:r>
              <a:rPr lang="en-US" i="1" dirty="0">
                <a:solidFill>
                  <a:srgbClr val="FFFF00"/>
                </a:solidFill>
                <a:effectLst/>
              </a:rPr>
              <a:t> </a:t>
            </a:r>
            <a:endParaRPr lang="en-US" dirty="0">
              <a:solidFill>
                <a:srgbClr val="FFFF00"/>
              </a:solidFill>
              <a:effectLst/>
            </a:endParaRPr>
          </a:p>
          <a:p>
            <a:r>
              <a:rPr lang="en-US" i="1" dirty="0">
                <a:effectLst/>
              </a:rPr>
              <a:t>Lift up your hearts. </a:t>
            </a:r>
            <a:r>
              <a:rPr lang="en-US" b="1" i="1" dirty="0">
                <a:solidFill>
                  <a:srgbClr val="FFFF00"/>
                </a:solidFill>
                <a:effectLst/>
              </a:rPr>
              <a:t>We lift them to God, </a:t>
            </a:r>
            <a:endParaRPr lang="en-US" dirty="0">
              <a:solidFill>
                <a:srgbClr val="FFFF00"/>
              </a:solidFill>
              <a:effectLst/>
            </a:endParaRPr>
          </a:p>
          <a:p>
            <a:r>
              <a:rPr lang="en-US" i="1" dirty="0">
                <a:effectLst/>
              </a:rPr>
              <a:t>Let us give thanks to God most high. </a:t>
            </a:r>
            <a:endParaRPr lang="en-US" dirty="0">
              <a:effectLst/>
            </a:endParaRPr>
          </a:p>
          <a:p>
            <a:r>
              <a:rPr lang="en-US" b="1" i="1" dirty="0">
                <a:solidFill>
                  <a:srgbClr val="FFFF00"/>
                </a:solidFill>
                <a:effectLst/>
              </a:rPr>
              <a:t>It is right to give God thanks and praise,</a:t>
            </a:r>
            <a:r>
              <a:rPr lang="en-US" i="1" dirty="0">
                <a:solidFill>
                  <a:srgbClr val="FFFF00"/>
                </a:solidFill>
                <a:effectLst/>
              </a:rPr>
              <a:t> </a:t>
            </a:r>
            <a:endParaRPr lang="en-US"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endParaRPr>
          </a:p>
          <a:p>
            <a:r>
              <a:rPr lang="en-US" sz="2800" i="1" dirty="0">
                <a:solidFill>
                  <a:srgbClr val="FFFF00"/>
                </a:solidFill>
                <a:effectLst>
                  <a:outerShdw blurRad="38100" dist="38100" dir="2700000" algn="tl">
                    <a:srgbClr val="000000">
                      <a:alpha val="43137"/>
                    </a:srgbClr>
                  </a:outerShdw>
                </a:effectLst>
              </a:rPr>
              <a:t> </a:t>
            </a:r>
          </a:p>
          <a:p>
            <a:r>
              <a:rPr lang="en-US" sz="2800" dirty="0">
                <a:effectLst/>
              </a:rPr>
              <a:t> </a:t>
            </a:r>
          </a:p>
          <a:p>
            <a:r>
              <a:rPr lang="en-US" sz="2800" b="1" i="1" dirty="0">
                <a:effectLst>
                  <a:outerShdw blurRad="38100" dist="38100" dir="2700000" algn="tl">
                    <a:srgbClr val="000000">
                      <a:alpha val="43137"/>
                    </a:srgbClr>
                  </a:outerShdw>
                </a:effectLst>
              </a:rPr>
              <a:t> </a:t>
            </a:r>
          </a:p>
          <a:p>
            <a:endParaRPr lang="en-US" sz="2800" i="1" dirty="0">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 </a:t>
            </a:r>
          </a:p>
          <a:p>
            <a:r>
              <a:rPr lang="en-US" i="1" dirty="0">
                <a:effectLst/>
              </a:rPr>
              <a:t> </a:t>
            </a:r>
            <a:endParaRPr lang="en-US" b="1" dirty="0">
              <a:effectLst/>
            </a:endParaRPr>
          </a:p>
        </p:txBody>
      </p:sp>
    </p:spTree>
    <p:extLst>
      <p:ext uri="{BB962C8B-B14F-4D97-AF65-F5344CB8AC3E}">
        <p14:creationId xmlns:p14="http://schemas.microsoft.com/office/powerpoint/2010/main" val="1209874787"/>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66700" y="1681120"/>
            <a:ext cx="8610600" cy="196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rPr>
              <a:t>Holy God, you made the world to hum in harmony; you listened and you called it good.  In time we broke off from singing the song and went our own way, but you called us back and when the time was right you came in flesh and blood to live as one of us.</a:t>
            </a:r>
            <a:endParaRPr lang="en-US" sz="2800" dirty="0">
              <a:effectLst/>
            </a:endParaRPr>
          </a:p>
          <a:p>
            <a:endParaRPr lang="en-US" sz="3000"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74683329"/>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95416" y="1681120"/>
            <a:ext cx="78105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In Christ, dividing walls are broken down – no Jew or Greek, male or female, slave or free.  You are there on every spectrum, in every color, at every table.  By your Spirit, make us one.  By your Spirit, make us whole.  By your Spirit, make this bread and wine your body and blood, that we may know communion with you and with each other.</a:t>
            </a:r>
            <a:endParaRPr lang="en-US" sz="2800" dirty="0">
              <a:solidFill>
                <a:srgbClr val="FFFF00"/>
              </a:solidFill>
              <a:effectLst>
                <a:outerShdw blurRad="38100" dist="38100" dir="2700000" algn="tl">
                  <a:srgbClr val="000000">
                    <a:alpha val="43137"/>
                  </a:srgbClr>
                </a:outerShdw>
              </a:effectLst>
            </a:endParaRPr>
          </a:p>
          <a:p>
            <a:endParaRPr lang="en-US" sz="2800" i="1" dirty="0">
              <a:effectLst>
                <a:outerShdw blurRad="38100" dist="38100" dir="2700000" algn="tl">
                  <a:srgbClr val="000000">
                    <a:alpha val="43137"/>
                  </a:srgbClr>
                </a:outerShdw>
              </a:effectLst>
            </a:endParaRPr>
          </a:p>
          <a:p>
            <a:r>
              <a:rPr lang="en-US" sz="2800" i="1" dirty="0">
                <a:effectLst/>
              </a:rPr>
              <a:t> </a:t>
            </a:r>
          </a:p>
          <a:p>
            <a:endParaRPr lang="en-US" sz="2800" i="1" dirty="0">
              <a:effectLst/>
            </a:endParaRPr>
          </a:p>
          <a:p>
            <a:endParaRPr lang="en-US" b="1" i="1" dirty="0">
              <a:effectLst>
                <a:outerShdw blurRad="38100" dist="38100" dir="2700000" algn="tl">
                  <a:srgbClr val="000000">
                    <a:alpha val="43137"/>
                  </a:srgbClr>
                </a:outerShdw>
              </a:effectLst>
            </a:endParaRPr>
          </a:p>
          <a:p>
            <a:r>
              <a:rPr lang="en-US" sz="2800" dirty="0">
                <a:solidFill>
                  <a:srgbClr val="FFFF00"/>
                </a:solidFill>
                <a:effectLst/>
              </a:rPr>
              <a:t>	</a:t>
            </a:r>
          </a:p>
          <a:p>
            <a:endParaRPr lang="en-US" sz="2800" dirty="0">
              <a:solidFill>
                <a:srgbClr val="FFFF00"/>
              </a:solidFill>
              <a:effectLst>
                <a:outerShdw blurRad="38100" dist="38100" dir="2700000" algn="tl">
                  <a:srgbClr val="000000">
                    <a:alpha val="43137"/>
                  </a:srgbClr>
                </a:outerShdw>
              </a:effectLst>
            </a:endParaRPr>
          </a:p>
          <a:p>
            <a:endParaRPr lang="en-US" sz="28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49057236"/>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102716" y="1660525"/>
            <a:ext cx="5645494"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rPr>
              <a:t>Loving God, in gratitude we remember that on the night before the crucifixion, Jesus took bread and after giving thanks to you broke it and gave it to the disciples, saying:</a:t>
            </a:r>
            <a:r>
              <a:rPr lang="en-US" sz="2800" i="1" dirty="0">
                <a:effectLst>
                  <a:outerShdw blurRad="38100" dist="38100" dir="2700000" algn="tl">
                    <a:srgbClr val="000000">
                      <a:alpha val="43137"/>
                    </a:srgbClr>
                  </a:outerShdw>
                </a:effectLst>
              </a:rPr>
              <a:t> </a:t>
            </a:r>
            <a:r>
              <a:rPr lang="en-US" sz="2800" b="1" i="1" dirty="0">
                <a:solidFill>
                  <a:srgbClr val="FF0000"/>
                </a:solidFill>
                <a:effectLst>
                  <a:outerShdw blurRad="38100" dist="38100" dir="2700000" algn="tl">
                    <a:srgbClr val="000000">
                      <a:alpha val="43137"/>
                    </a:srgbClr>
                  </a:outerShdw>
                </a:effectLst>
              </a:rPr>
              <a:t>“This is my body which is given for you. </a:t>
            </a:r>
          </a:p>
          <a:p>
            <a:r>
              <a:rPr lang="en-US" sz="2800" b="1" i="1" dirty="0">
                <a:solidFill>
                  <a:srgbClr val="FF0000"/>
                </a:solidFill>
                <a:effectLst>
                  <a:outerShdw blurRad="38100" dist="38100" dir="2700000" algn="tl">
                    <a:srgbClr val="000000">
                      <a:alpha val="43137"/>
                    </a:srgbClr>
                  </a:outerShdw>
                </a:effectLst>
              </a:rPr>
              <a:t>Do this in remembrance of me.” </a:t>
            </a:r>
            <a:endParaRPr lang="en-US" sz="2800" b="1" dirty="0">
              <a:solidFill>
                <a:srgbClr val="FF0000"/>
              </a:solidFill>
              <a:effectLst>
                <a:outerShdw blurRad="38100" dist="38100" dir="2700000" algn="tl">
                  <a:srgbClr val="000000">
                    <a:alpha val="43137"/>
                  </a:srgbClr>
                </a:outerShdw>
              </a:effectLst>
            </a:endParaRPr>
          </a:p>
          <a:p>
            <a:endParaRPr lang="en-US" sz="2800" i="1" dirty="0">
              <a:effectLst>
                <a:outerShdw blurRad="38100" dist="38100" dir="2700000" algn="tl">
                  <a:srgbClr val="000000">
                    <a:alpha val="43137"/>
                  </a:srgbClr>
                </a:outerShdw>
              </a:effectLst>
            </a:endParaRPr>
          </a:p>
          <a:p>
            <a:endParaRPr lang="en-US" sz="2800" b="1" dirty="0">
              <a:effectLst/>
            </a:endParaRPr>
          </a:p>
          <a:p>
            <a:r>
              <a:rPr lang="en-US" sz="2800" b="1" dirty="0">
                <a:effectLst/>
              </a:rPr>
              <a:t> </a:t>
            </a:r>
            <a:endParaRPr lang="en-US" sz="2800" dirty="0">
              <a:effectLst/>
            </a:endParaRPr>
          </a:p>
          <a:p>
            <a:endParaRPr lang="en-US" sz="2800" b="1" i="1" dirty="0">
              <a:effectLst/>
            </a:endParaRPr>
          </a:p>
          <a:p>
            <a:endParaRPr lang="en-US" b="1" dirty="0">
              <a:solidFill>
                <a:srgbClr val="00FFFF"/>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27B478E-0427-433D-84D5-EB95AED7F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205" y="1866900"/>
            <a:ext cx="4668795" cy="3124200"/>
          </a:xfrm>
          <a:prstGeom prst="rect">
            <a:avLst/>
          </a:prstGeom>
        </p:spPr>
      </p:pic>
    </p:spTree>
    <p:extLst>
      <p:ext uri="{BB962C8B-B14F-4D97-AF65-F5344CB8AC3E}">
        <p14:creationId xmlns:p14="http://schemas.microsoft.com/office/powerpoint/2010/main" val="2019108279"/>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716CB-D46D-4906-8FE4-292941C20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654"/>
            <a:ext cx="10511366"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04800" y="1554171"/>
            <a:ext cx="6400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040404"/>
                </a:solidFill>
                <a:effectLst/>
              </a:rPr>
              <a:t>In the same way after supper Jesus took the cup and after giving thanks, gave it to them and said: </a:t>
            </a:r>
            <a:r>
              <a:rPr lang="en-US" b="1" i="1" dirty="0">
                <a:solidFill>
                  <a:srgbClr val="FF0000"/>
                </a:solidFill>
                <a:effectLst/>
              </a:rPr>
              <a:t>“This cup is the new covenant in my blood. Do this, as often as you drink it, in remembrance of me.” </a:t>
            </a:r>
            <a:endParaRPr lang="en-US" b="1" dirty="0">
              <a:solidFill>
                <a:srgbClr val="FF0000"/>
              </a:solidFill>
              <a:effectLst/>
            </a:endParaRPr>
          </a:p>
          <a:p>
            <a:endParaRPr lang="en-US" dirty="0">
              <a:solidFill>
                <a:srgbClr val="000000"/>
              </a:solidFill>
              <a:effectLst/>
            </a:endParaRPr>
          </a:p>
          <a:p>
            <a:endParaRPr lang="en-US" b="1" i="1" dirty="0">
              <a:solidFill>
                <a:srgbClr val="000000"/>
              </a:solidFill>
              <a:effectLst/>
            </a:endParaRPr>
          </a:p>
          <a:p>
            <a:r>
              <a:rPr lang="en-US" sz="2600" b="1" i="1" dirty="0">
                <a:solidFill>
                  <a:srgbClr val="000000"/>
                </a:solidFill>
                <a:effectLst>
                  <a:outerShdw blurRad="38100" dist="38100" dir="2700000" algn="tl">
                    <a:srgbClr val="000000">
                      <a:alpha val="43137"/>
                    </a:srgbClr>
                  </a:outerShdw>
                </a:effectLst>
              </a:rPr>
              <a:t> </a:t>
            </a:r>
          </a:p>
          <a:p>
            <a:endParaRPr lang="en-US" sz="26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932904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C85E9B-2447-4C02-B9DA-7F0173F6E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04800" y="1672007"/>
            <a:ext cx="6324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In gratitude for what Christ has done for us, we proclaim our hope and our joy, as we pray:</a:t>
            </a:r>
            <a:r>
              <a:rPr lang="en-US" sz="2800" i="1" dirty="0">
                <a:solidFill>
                  <a:srgbClr val="FFFF00"/>
                </a:solidFill>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Holy God, send your Holy Spirit upon us and these gifts, that all who eat and drink at this table may be one body and one people, a living sacrifice in Jesus Christ. Through this meal unite us with the risen Christ so that we may give ourselves for the life of the world. </a:t>
            </a:r>
            <a:endParaRPr lang="en-US" sz="2800"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endParaRPr lang="en-US" sz="2800" i="1" dirty="0">
              <a:solidFill>
                <a:srgbClr val="FFFF00"/>
              </a:solidFill>
              <a:effectLst>
                <a:outerShdw blurRad="38100" dist="38100" dir="2700000" algn="tl">
                  <a:srgbClr val="000000">
                    <a:alpha val="43137"/>
                  </a:srgbClr>
                </a:outerShdw>
              </a:effectLst>
            </a:endParaRPr>
          </a:p>
          <a:p>
            <a:endParaRPr lang="en-US" i="1" dirty="0">
              <a:solidFill>
                <a:srgbClr val="FFFF00"/>
              </a:solidFill>
              <a:effectLst>
                <a:outerShdw blurRad="38100" dist="38100" dir="2700000" algn="tl">
                  <a:srgbClr val="000000">
                    <a:alpha val="43137"/>
                  </a:srgbClr>
                </a:outerShdw>
              </a:effectLst>
            </a:endParaRPr>
          </a:p>
          <a:p>
            <a:endParaRPr lang="en-US" b="1" i="1" dirty="0">
              <a:solidFill>
                <a:srgbClr val="000000"/>
              </a:solidFill>
              <a:effectLst/>
            </a:endParaRPr>
          </a:p>
          <a:p>
            <a:r>
              <a:rPr lang="en-US" sz="2600" b="1" i="1" dirty="0">
                <a:solidFill>
                  <a:srgbClr val="FFFF00"/>
                </a:solidFill>
                <a:effectLst>
                  <a:outerShdw blurRad="38100" dist="38100" dir="2700000" algn="tl">
                    <a:srgbClr val="000000">
                      <a:alpha val="43137"/>
                    </a:srgbClr>
                  </a:outerShdw>
                </a:effectLst>
              </a:rPr>
              <a:t> </a:t>
            </a:r>
          </a:p>
          <a:p>
            <a:endParaRPr lang="en-US" sz="26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8502335"/>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C3332-97F7-4D89-8B8F-D4BF9E02E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9" y="-228600"/>
            <a:ext cx="14095361" cy="7239000"/>
          </a:xfrm>
          <a:prstGeom prst="rect">
            <a:avLst/>
          </a:prstGeom>
        </p:spPr>
      </p:pic>
      <p:sp>
        <p:nvSpPr>
          <p:cNvPr id="111618" name="Rectangle 2"/>
          <p:cNvSpPr>
            <a:spLocks noGrp="1" noChangeArrowheads="1"/>
          </p:cNvSpPr>
          <p:nvPr>
            <p:ph type="ctrTitle"/>
          </p:nvPr>
        </p:nvSpPr>
        <p:spPr>
          <a:xfrm>
            <a:off x="533400" y="9144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343 “Where Cross the Crowded Ways of Life”</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787552"/>
            <a:ext cx="9411008" cy="2308324"/>
          </a:xfrm>
          <a:prstGeom prst="rect">
            <a:avLst/>
          </a:prstGeom>
        </p:spPr>
        <p:txBody>
          <a:bodyPr wrap="square">
            <a:spAutoFit/>
          </a:bodyPr>
          <a:lstStyle/>
          <a:p>
            <a:pPr algn="ctr"/>
            <a:r>
              <a:rPr lang="en-US" sz="3600" i="1" dirty="0">
                <a:effectLst>
                  <a:outerShdw blurRad="38100" dist="38100" dir="2700000" algn="tl">
                    <a:srgbClr val="000000">
                      <a:alpha val="43137"/>
                    </a:srgbClr>
                  </a:outerShdw>
                </a:effectLst>
              </a:rPr>
              <a:t>In haunts of wretchedness and need,</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on shadowed thresholds fraught with fears,</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from paths where hide the lures of greed,</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we catch the vision of your tears.</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27452103"/>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FD31E7-C401-437E-B676-36A89EDA8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5283"/>
            <a:ext cx="7924800" cy="4826000"/>
          </a:xfrm>
          <a:prstGeom prst="rect">
            <a:avLst/>
          </a:prstGeom>
        </p:spPr>
      </p:pic>
      <p:pic>
        <p:nvPicPr>
          <p:cNvPr id="4" name="Picture 3">
            <a:extLst>
              <a:ext uri="{FF2B5EF4-FFF2-40B4-BE49-F238E27FC236}">
                <a16:creationId xmlns:a16="http://schemas.microsoft.com/office/drawing/2014/main" id="{422F2AA2-BDC6-448E-B4E2-CB42F3C56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347" y="2444578"/>
            <a:ext cx="4365069" cy="438253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71616" y="76800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Tree>
    <p:extLst>
      <p:ext uri="{BB962C8B-B14F-4D97-AF65-F5344CB8AC3E}">
        <p14:creationId xmlns:p14="http://schemas.microsoft.com/office/powerpoint/2010/main" val="685490037"/>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487133" y="692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468598" y="1558290"/>
            <a:ext cx="7696201"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God of glory, you have nourished us with bread from heaven.  Take our hearts, our lives, and our hands; mold us, change us, and send us out, so that we may be your body in the world you love, for the sake of Jesus Christ, who calls us to join our voices and hearts together as we pray, Amen.</a:t>
            </a:r>
            <a:endParaRPr lang="en-US" sz="2800" b="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r>
              <a:rPr lang="en-US" i="1" dirty="0">
                <a:effectLst/>
              </a:rPr>
              <a:t> </a:t>
            </a:r>
            <a:endParaRPr lang="en-US" dirty="0">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rPr>
              <a:t> </a:t>
            </a: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0658109"/>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2363081561"/>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FF9E85-CEF9-47BA-A06F-4B2832373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072896"/>
            <a:ext cx="15043180" cy="8464296"/>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#338 </a:t>
            </a:r>
            <a:r>
              <a:rPr lang="en-US" altLang="en-US" sz="2600" i="1" kern="0" dirty="0">
                <a:solidFill>
                  <a:srgbClr val="66FF33"/>
                </a:solidFill>
                <a:effectLst>
                  <a:outerShdw blurRad="38100" dist="38100" dir="2700000" algn="tl">
                    <a:srgbClr val="000000">
                      <a:alpha val="43137"/>
                    </a:srgbClr>
                  </a:outerShdw>
                </a:effectLst>
              </a:rPr>
              <a:t>“O Beautiful for Spacious Skies”</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81697" y="1691877"/>
            <a:ext cx="8971079"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800" i="1" dirty="0">
                <a:effectLst>
                  <a:outerShdw blurRad="38100" dist="38100" dir="2700000" algn="tl">
                    <a:srgbClr val="000000">
                      <a:alpha val="43137"/>
                    </a:srgbClr>
                  </a:outerShdw>
                </a:effectLst>
                <a:latin typeface="+mn-lt"/>
              </a:rPr>
              <a:t>O beautiful for spacious skies,</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for amber waves of grain,</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for purple mountain majesties</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above the fruited plain!</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America! America! </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God shed his grace on thee,</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and crown thy good with brotherhood </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from sea to shining sea!</a:t>
            </a:r>
            <a:endParaRPr lang="en-US" altLang="en-US" sz="38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7570646"/>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FF9E85-CEF9-47BA-A06F-4B2832373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072896"/>
            <a:ext cx="15043180" cy="8464296"/>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#338 </a:t>
            </a:r>
            <a:r>
              <a:rPr lang="en-US" altLang="en-US" sz="2600" i="1" kern="0" dirty="0">
                <a:solidFill>
                  <a:srgbClr val="66FF33"/>
                </a:solidFill>
                <a:effectLst>
                  <a:outerShdw blurRad="38100" dist="38100" dir="2700000" algn="tl">
                    <a:srgbClr val="000000">
                      <a:alpha val="43137"/>
                    </a:srgbClr>
                  </a:outerShdw>
                </a:effectLst>
              </a:rPr>
              <a:t>“O Beautiful for Spacious Skies”</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25400" y="1691877"/>
            <a:ext cx="921267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800" i="1" dirty="0">
                <a:effectLst>
                  <a:outerShdw blurRad="38100" dist="38100" dir="2700000" algn="tl">
                    <a:srgbClr val="000000">
                      <a:alpha val="43137"/>
                    </a:srgbClr>
                  </a:outerShdw>
                </a:effectLst>
                <a:latin typeface="+mn-lt"/>
              </a:rPr>
              <a:t>O beautiful for heroes proved</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in liberating strife,</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who more than self their country loved,</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and mercy more than life!</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America! America! </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God mend thine every flaw;</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confirm thy soul in self-control,</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thy liberty in law!</a:t>
            </a:r>
            <a:endParaRPr lang="en-US" altLang="en-US" sz="38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07869724"/>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FF9E85-CEF9-47BA-A06F-4B2832373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072896"/>
            <a:ext cx="15043180" cy="8464296"/>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#338 </a:t>
            </a:r>
            <a:r>
              <a:rPr lang="en-US" altLang="en-US" sz="2600" i="1" kern="0" dirty="0">
                <a:solidFill>
                  <a:srgbClr val="66FF33"/>
                </a:solidFill>
                <a:effectLst>
                  <a:outerShdw blurRad="38100" dist="38100" dir="2700000" algn="tl">
                    <a:srgbClr val="000000">
                      <a:alpha val="43137"/>
                    </a:srgbClr>
                  </a:outerShdw>
                </a:effectLst>
              </a:rPr>
              <a:t>“O Beautiful for Spacious Skies”</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72921" y="1767362"/>
            <a:ext cx="8788632"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800" i="1" dirty="0">
                <a:effectLst>
                  <a:outerShdw blurRad="38100" dist="38100" dir="2700000" algn="tl">
                    <a:srgbClr val="000000">
                      <a:alpha val="43137"/>
                    </a:srgbClr>
                  </a:outerShdw>
                </a:effectLst>
                <a:latin typeface="+mn-lt"/>
              </a:rPr>
              <a:t>O beautiful for patriot dream</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that sees beyond the years</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thine alabaster cities gleam,</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undimmed by human tears!</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America! America! </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May God thy gold refine</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till all success be nobleness</a:t>
            </a:r>
            <a:br>
              <a:rPr lang="en-US" sz="3800" i="1" dirty="0">
                <a:effectLst>
                  <a:outerShdw blurRad="38100" dist="38100" dir="2700000" algn="tl">
                    <a:srgbClr val="000000">
                      <a:alpha val="43137"/>
                    </a:srgbClr>
                  </a:outerShdw>
                </a:effectLst>
                <a:latin typeface="+mn-lt"/>
              </a:rPr>
            </a:br>
            <a:r>
              <a:rPr lang="en-US" sz="3800" i="1" dirty="0">
                <a:effectLst>
                  <a:outerShdw blurRad="38100" dist="38100" dir="2700000" algn="tl">
                    <a:srgbClr val="000000">
                      <a:alpha val="43137"/>
                    </a:srgbClr>
                  </a:outerShdw>
                </a:effectLst>
                <a:latin typeface="+mn-lt"/>
              </a:rPr>
              <a:t>and every gain divine!</a:t>
            </a:r>
            <a:br>
              <a:rPr lang="en-US" sz="3600" i="1" dirty="0">
                <a:effectLst>
                  <a:outerShdw blurRad="38100" dist="38100" dir="2700000" algn="tl">
                    <a:srgbClr val="000000">
                      <a:alpha val="43137"/>
                    </a:srgbClr>
                  </a:outerShdw>
                </a:effectLst>
                <a:latin typeface="+mn-lt"/>
              </a:rPr>
            </a:b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56464218"/>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CEE83-5CAA-4ABE-BE61-2FA9CE112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642" y="0"/>
            <a:ext cx="13327286" cy="6857999"/>
          </a:xfrm>
          <a:prstGeom prst="rect">
            <a:avLst/>
          </a:prstGeom>
        </p:spPr>
      </p:pic>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81CB49-4C64-4659-97C3-337417F85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9" y="-228600"/>
            <a:ext cx="14095361" cy="7239000"/>
          </a:xfrm>
          <a:prstGeom prst="rect">
            <a:avLst/>
          </a:prstGeom>
        </p:spPr>
      </p:pic>
      <p:sp>
        <p:nvSpPr>
          <p:cNvPr id="39938" name="Rectangle 2"/>
          <p:cNvSpPr>
            <a:spLocks noGrp="1" noChangeArrowheads="1"/>
          </p:cNvSpPr>
          <p:nvPr>
            <p:ph type="ctrTitle"/>
          </p:nvPr>
        </p:nvSpPr>
        <p:spPr>
          <a:xfrm>
            <a:off x="1104900" y="549275"/>
            <a:ext cx="7772400" cy="1431925"/>
          </a:xfrm>
        </p:spPr>
        <p:txBody>
          <a:bodyPr/>
          <a:lstStyle/>
          <a:p>
            <a:r>
              <a:rPr lang="en-US" altLang="en-US" sz="3600" b="0" i="1" u="sng" dirty="0">
                <a:solidFill>
                  <a:srgbClr val="00FFFF"/>
                </a:solidFill>
                <a:cs typeface="Times New Roman" pitchFamily="18" charset="0"/>
              </a:rPr>
              <a:t>Bearing and Following </a:t>
            </a:r>
            <a:br>
              <a:rPr lang="en-US" altLang="en-US" sz="3600" b="0" i="1" u="sng" dirty="0">
                <a:solidFill>
                  <a:srgbClr val="00FFFF"/>
                </a:solidFill>
                <a:cs typeface="Times New Roman" pitchFamily="18" charset="0"/>
              </a:rPr>
            </a:br>
            <a:r>
              <a:rPr lang="en-US" altLang="en-US" sz="3600" b="0" i="1" u="sng" dirty="0">
                <a:solidFill>
                  <a:srgbClr val="00FFFF"/>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92340" y="2309019"/>
            <a:ext cx="919824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FF0000"/>
                </a:solidFill>
                <a:effectLst>
                  <a:outerShdw blurRad="38100" dist="38100" dir="2700000" algn="tl">
                    <a:srgbClr val="000000">
                      <a:alpha val="43137"/>
                    </a:srgbClr>
                  </a:outerShdw>
                </a:effectLst>
              </a:rPr>
              <a:t># </a:t>
            </a:r>
            <a:r>
              <a:rPr lang="en-US" sz="2800" b="1" i="1" dirty="0">
                <a:solidFill>
                  <a:srgbClr val="FF0000"/>
                </a:solidFill>
                <a:effectLst>
                  <a:outerShdw blurRad="38100" dist="38100" dir="2700000" algn="tl">
                    <a:srgbClr val="000000">
                      <a:alpha val="43137"/>
                    </a:srgbClr>
                  </a:outerShdw>
                </a:effectLst>
              </a:rPr>
              <a:t>547 “Go, My Children, with My Blessing” </a:t>
            </a:r>
          </a:p>
          <a:p>
            <a:pPr algn="ctr">
              <a:lnSpc>
                <a:spcPct val="80000"/>
              </a:lnSpc>
            </a:pPr>
            <a:r>
              <a:rPr lang="en-US" sz="2800" b="1" i="1" dirty="0">
                <a:solidFill>
                  <a:srgbClr val="FF0000"/>
                </a:solidFill>
                <a:effectLst>
                  <a:outerShdw blurRad="38100" dist="38100" dir="2700000" algn="tl">
                    <a:srgbClr val="000000">
                      <a:alpha val="43137"/>
                    </a:srgbClr>
                  </a:outerShdw>
                </a:effectLst>
              </a:rPr>
              <a:t>(Stanza 1)</a:t>
            </a:r>
            <a:endParaRPr lang="en-US" sz="2800" dirty="0">
              <a:solidFill>
                <a:srgbClr val="FF0000"/>
              </a:solidFill>
              <a:effectLst>
                <a:outerShdw blurRad="38100" dist="38100" dir="2700000" algn="tl">
                  <a:srgbClr val="000000">
                    <a:alpha val="43137"/>
                  </a:srgbClr>
                </a:outerShdw>
              </a:effectLst>
            </a:endParaRPr>
          </a:p>
          <a:p>
            <a:pPr algn="ctr"/>
            <a:r>
              <a:rPr lang="en-US" sz="3000" b="1" i="1" dirty="0">
                <a:solidFill>
                  <a:srgbClr val="FFFF00"/>
                </a:solidFill>
                <a:effectLst>
                  <a:outerShdw blurRad="38100" dist="38100" dir="2700000" algn="tl">
                    <a:srgbClr val="000000">
                      <a:alpha val="43137"/>
                    </a:srgbClr>
                  </a:outerShdw>
                </a:effectLst>
              </a:rPr>
              <a:t>“Go, my children, with my blessing, never alone.</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Waking, sleeping, I am with you, you are my own.</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In my love’s baptismal river </a:t>
            </a:r>
          </a:p>
          <a:p>
            <a:pPr algn="ctr"/>
            <a:r>
              <a:rPr lang="en-US" sz="3000" b="1" i="1" dirty="0">
                <a:solidFill>
                  <a:srgbClr val="FFFF00"/>
                </a:solidFill>
                <a:effectLst>
                  <a:outerShdw blurRad="38100" dist="38100" dir="2700000" algn="tl">
                    <a:srgbClr val="000000">
                      <a:alpha val="43137"/>
                    </a:srgbClr>
                  </a:outerShdw>
                </a:effectLst>
              </a:rPr>
              <a:t>I have made you mine forever.</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Go, my children, with my blessing, </a:t>
            </a:r>
          </a:p>
          <a:p>
            <a:pPr algn="ctr"/>
            <a:r>
              <a:rPr lang="en-US" sz="3000" b="1" i="1" dirty="0">
                <a:solidFill>
                  <a:srgbClr val="FFFF00"/>
                </a:solidFill>
                <a:effectLst>
                  <a:outerShdw blurRad="38100" dist="38100" dir="2700000" algn="tl">
                    <a:srgbClr val="000000">
                      <a:alpha val="43137"/>
                    </a:srgbClr>
                  </a:outerShdw>
                </a:effectLst>
              </a:rPr>
              <a:t>you are my own.”</a:t>
            </a:r>
            <a:endParaRPr lang="en-US" sz="3000" dirty="0">
              <a:solidFill>
                <a:srgbClr val="FFFF00"/>
              </a:solidFill>
              <a:effectLst>
                <a:outerShdw blurRad="38100" dist="38100" dir="2700000" algn="tl">
                  <a:srgbClr val="000000">
                    <a:alpha val="43137"/>
                  </a:srgbClr>
                </a:outerShdw>
              </a:effectLst>
            </a:endParaRPr>
          </a:p>
          <a:p>
            <a:pPr algn="ctr"/>
            <a:endParaRPr lang="en-US" sz="2800" dirty="0">
              <a:effectLst>
                <a:outerShdw blurRad="38100" dist="38100" dir="2700000" algn="tl">
                  <a:srgbClr val="000000">
                    <a:alpha val="43137"/>
                  </a:srgbClr>
                </a:outerShdw>
              </a:effectLst>
            </a:endParaRPr>
          </a:p>
          <a:p>
            <a:pPr algn="ctr"/>
            <a:r>
              <a:rPr lang="en-US" sz="2800" b="1" i="1" dirty="0">
                <a:effectLst>
                  <a:outerShdw blurRad="38100" dist="38100" dir="2700000" algn="tl">
                    <a:srgbClr val="000000">
                      <a:alpha val="43137"/>
                    </a:srgbClr>
                  </a:outerShdw>
                </a:effectLst>
              </a:rPr>
              <a:t> </a:t>
            </a:r>
          </a:p>
          <a:p>
            <a:pPr algn="ctr"/>
            <a:r>
              <a:rPr lang="en-US" sz="2800" b="1" i="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pPr algn="ctr"/>
            <a:endParaRPr lang="en-US" sz="3600" dirty="0">
              <a:effectLst>
                <a:outerShdw blurRad="38100" dist="38100" dir="2700000" algn="tl">
                  <a:srgbClr val="000000">
                    <a:alpha val="43137"/>
                  </a:srgbClr>
                </a:outerShdw>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0BBF63-CE31-4DF5-B179-860C49B89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76200"/>
            <a:ext cx="14128066" cy="7086599"/>
          </a:xfrm>
          <a:prstGeom prst="rect">
            <a:avLst/>
          </a:prstGeom>
        </p:spPr>
      </p:pic>
      <p:sp>
        <p:nvSpPr>
          <p:cNvPr id="4098" name="Rectangle 2"/>
          <p:cNvSpPr>
            <a:spLocks noGrp="1" noChangeArrowheads="1"/>
          </p:cNvSpPr>
          <p:nvPr>
            <p:ph type="ctrTitle"/>
          </p:nvPr>
        </p:nvSpPr>
        <p:spPr>
          <a:xfrm>
            <a:off x="876300" y="762000"/>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6th Sunday after Pentecost</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66FF33"/>
                </a:solidFill>
                <a:effectLst>
                  <a:outerShdw blurRad="38100" dist="38100" dir="2700000" algn="tl">
                    <a:srgbClr val="000000">
                      <a:alpha val="43137"/>
                    </a:srgbClr>
                  </a:outerShdw>
                </a:effectLst>
                <a:latin typeface="Arial" charset="0"/>
              </a:rPr>
              <a:t>July 1st,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4800600"/>
            <a:ext cx="1905000" cy="1905000"/>
          </a:xfrm>
          <a:prstGeom prst="rect">
            <a:avLst/>
          </a:prstGeom>
        </p:spPr>
      </p:pic>
    </p:spTree>
    <p:extLst>
      <p:ext uri="{BB962C8B-B14F-4D97-AF65-F5344CB8AC3E}">
        <p14:creationId xmlns:p14="http://schemas.microsoft.com/office/powerpoint/2010/main" val="150229846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12CE3C-BABF-47BD-ACD6-26A4CEE7C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9" y="-228600"/>
            <a:ext cx="14095361" cy="7239000"/>
          </a:xfrm>
          <a:prstGeom prst="rect">
            <a:avLst/>
          </a:prstGeom>
        </p:spPr>
      </p:pic>
      <p:sp>
        <p:nvSpPr>
          <p:cNvPr id="111618" name="Rectangle 2"/>
          <p:cNvSpPr>
            <a:spLocks noGrp="1" noChangeArrowheads="1"/>
          </p:cNvSpPr>
          <p:nvPr>
            <p:ph type="ctrTitle"/>
          </p:nvPr>
        </p:nvSpPr>
        <p:spPr>
          <a:xfrm>
            <a:off x="533400" y="9144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343 “Where Cross the Crowded Ways of Life”</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787552"/>
            <a:ext cx="9411008" cy="2308324"/>
          </a:xfrm>
          <a:prstGeom prst="rect">
            <a:avLst/>
          </a:prstGeom>
        </p:spPr>
        <p:txBody>
          <a:bodyPr wrap="square">
            <a:spAutoFit/>
          </a:bodyPr>
          <a:lstStyle/>
          <a:p>
            <a:pPr algn="ctr"/>
            <a:r>
              <a:rPr lang="en-US" sz="3600" i="1" dirty="0">
                <a:effectLst>
                  <a:outerShdw blurRad="38100" dist="38100" dir="2700000" algn="tl">
                    <a:srgbClr val="000000">
                      <a:alpha val="43137"/>
                    </a:srgbClr>
                  </a:outerShdw>
                </a:effectLst>
              </a:rPr>
              <a:t>From tender childhood's helplessness,</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from human grief and burdened toil,</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from famished souls, from sorrow's stress,</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your heart has never known recoil.</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37911882"/>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1ED30-250E-4E7F-AE35-84E18C2F0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9" y="-228600"/>
            <a:ext cx="14095361" cy="7239000"/>
          </a:xfrm>
          <a:prstGeom prst="rect">
            <a:avLst/>
          </a:prstGeom>
        </p:spPr>
      </p:pic>
      <p:sp>
        <p:nvSpPr>
          <p:cNvPr id="111618" name="Rectangle 2"/>
          <p:cNvSpPr>
            <a:spLocks noGrp="1" noChangeArrowheads="1"/>
          </p:cNvSpPr>
          <p:nvPr>
            <p:ph type="ctrTitle"/>
          </p:nvPr>
        </p:nvSpPr>
        <p:spPr>
          <a:xfrm>
            <a:off x="533400" y="9144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343 “Where Cross the Crowded Ways of Life”</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787552"/>
            <a:ext cx="9411008" cy="2831544"/>
          </a:xfrm>
          <a:prstGeom prst="rect">
            <a:avLst/>
          </a:prstGeom>
        </p:spPr>
        <p:txBody>
          <a:bodyPr wrap="square">
            <a:spAutoFit/>
          </a:bodyPr>
          <a:lstStyle/>
          <a:p>
            <a:pPr algn="ctr"/>
            <a:r>
              <a:rPr lang="en-US" sz="3600" i="1" dirty="0">
                <a:effectLst>
                  <a:outerShdw blurRad="38100" dist="38100" dir="2700000" algn="tl">
                    <a:srgbClr val="000000">
                      <a:alpha val="43137"/>
                    </a:srgbClr>
                  </a:outerShdw>
                </a:effectLst>
              </a:rPr>
              <a:t>The cup of water given for you</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still holds the freshness of your grace;</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yet long these multitudes to view</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the sweet compassion of your face.</a:t>
            </a:r>
            <a:br>
              <a:rPr lang="en-US" sz="3600"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176395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3EA0EE-DD4C-4913-B28D-6785EDBC8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9" y="-228600"/>
            <a:ext cx="14095361" cy="7239000"/>
          </a:xfrm>
          <a:prstGeom prst="rect">
            <a:avLst/>
          </a:prstGeom>
        </p:spPr>
      </p:pic>
      <p:sp>
        <p:nvSpPr>
          <p:cNvPr id="111618" name="Rectangle 2"/>
          <p:cNvSpPr>
            <a:spLocks noGrp="1" noChangeArrowheads="1"/>
          </p:cNvSpPr>
          <p:nvPr>
            <p:ph type="ctrTitle"/>
          </p:nvPr>
        </p:nvSpPr>
        <p:spPr>
          <a:xfrm>
            <a:off x="533400" y="9144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343 “Where Cross the Crowded Ways of Life”</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787552"/>
            <a:ext cx="9411008" cy="2308324"/>
          </a:xfrm>
          <a:prstGeom prst="rect">
            <a:avLst/>
          </a:prstGeom>
        </p:spPr>
        <p:txBody>
          <a:bodyPr wrap="square">
            <a:spAutoFit/>
          </a:bodyPr>
          <a:lstStyle/>
          <a:p>
            <a:pPr algn="ctr"/>
            <a:r>
              <a:rPr lang="en-US" sz="3600" i="1" dirty="0">
                <a:effectLst>
                  <a:outerShdw blurRad="38100" dist="38100" dir="2700000" algn="tl">
                    <a:srgbClr val="000000">
                      <a:alpha val="43137"/>
                    </a:srgbClr>
                  </a:outerShdw>
                </a:effectLst>
              </a:rPr>
              <a:t>O Master, from the mountainside,</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make haste to heal these hearts of pain;</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among these restless throngs abide;</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O tread the city's streets again;</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39843382"/>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52092-8B83-4C0A-A94E-ADBCDF48E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9" y="-228600"/>
            <a:ext cx="14095361" cy="7239000"/>
          </a:xfrm>
          <a:prstGeom prst="rect">
            <a:avLst/>
          </a:prstGeom>
        </p:spPr>
      </p:pic>
      <p:sp>
        <p:nvSpPr>
          <p:cNvPr id="111618" name="Rectangle 2"/>
          <p:cNvSpPr>
            <a:spLocks noGrp="1" noChangeArrowheads="1"/>
          </p:cNvSpPr>
          <p:nvPr>
            <p:ph type="ctrTitle"/>
          </p:nvPr>
        </p:nvSpPr>
        <p:spPr>
          <a:xfrm>
            <a:off x="533400" y="9144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343 “Where Cross the Crowded Ways of Life”</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787552"/>
            <a:ext cx="9411008" cy="2308324"/>
          </a:xfrm>
          <a:prstGeom prst="rect">
            <a:avLst/>
          </a:prstGeom>
        </p:spPr>
        <p:txBody>
          <a:bodyPr wrap="square">
            <a:spAutoFit/>
          </a:bodyPr>
          <a:lstStyle/>
          <a:p>
            <a:pPr algn="ctr"/>
            <a:r>
              <a:rPr lang="en-US" sz="3600" i="1" dirty="0">
                <a:effectLst>
                  <a:outerShdw blurRad="38100" dist="38100" dir="2700000" algn="tl">
                    <a:srgbClr val="000000">
                      <a:alpha val="43137"/>
                    </a:srgbClr>
                  </a:outerShdw>
                </a:effectLst>
              </a:rPr>
              <a:t>Till all the world shall learn your love,</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and follow where your feet have trod;</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till glorious from your heaven above</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shall come the city of our God.</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1836901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62913"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solidFill>
                  <a:srgbClr val="00FFFF"/>
                </a:solidFill>
                <a:effectLst>
                  <a:outerShdw blurRad="38100" dist="38100" dir="2700000" algn="tl">
                    <a:srgbClr val="000000">
                      <a:alpha val="43137"/>
                    </a:srgbClr>
                  </a:outerShdw>
                </a:effectLst>
                <a:latin typeface="+mn-lt"/>
              </a:rPr>
              <a:t>Call to Confession </a:t>
            </a:r>
            <a:r>
              <a:rPr lang="en-US" altLang="en-US" sz="1800" i="1" dirty="0">
                <a:solidFill>
                  <a:srgbClr val="00FFFF"/>
                </a:solidFill>
                <a:effectLst>
                  <a:outerShdw blurRad="38100" dist="38100" dir="2700000" algn="tl">
                    <a:srgbClr val="000000">
                      <a:alpha val="43137"/>
                    </a:srgbClr>
                  </a:outerShdw>
                </a:effectLst>
                <a:latin typeface="+mn-lt"/>
              </a:rPr>
              <a:t> </a:t>
            </a:r>
            <a:r>
              <a:rPr lang="en-US" sz="1800" i="1" dirty="0">
                <a:solidFill>
                  <a:srgbClr val="00FFFF"/>
                </a:solidFill>
                <a:effectLst>
                  <a:outerShdw blurRad="38100" dist="38100" dir="2700000" algn="tl">
                    <a:srgbClr val="000000">
                      <a:alpha val="43137"/>
                    </a:srgbClr>
                  </a:outerShdw>
                </a:effectLst>
                <a:latin typeface="+mn-lt"/>
              </a:rPr>
              <a:t> </a:t>
            </a:r>
            <a:br>
              <a:rPr lang="en-US" sz="2000" dirty="0">
                <a:effectLst/>
                <a:latin typeface="+mn-lt"/>
              </a:rPr>
            </a:br>
            <a:r>
              <a:rPr lang="en-US" sz="2000" i="1" dirty="0">
                <a:effectLst>
                  <a:outerShdw blurRad="38100" dist="38100" dir="2700000" algn="tl">
                    <a:srgbClr val="000000">
                      <a:alpha val="43137"/>
                    </a:srgbClr>
                  </a:outerShdw>
                </a:effectLst>
                <a:latin typeface="+mn-lt"/>
              </a:rPr>
              <a:t>Through Christ, God has invited us into full communion with Him, even though our sins have separated us from God.  Through God’s mercy and grace, we have been set apart and called to come to God once again with signs of faith and penitence of our hearts.  Come, let us confess our sins before God and our neighbors.</a:t>
            </a:r>
            <a:br>
              <a:rPr lang="en-US" sz="2000" dirty="0">
                <a:effectLst>
                  <a:outerShdw blurRad="38100" dist="38100" dir="2700000" algn="tl">
                    <a:srgbClr val="000000">
                      <a:alpha val="43137"/>
                    </a:srgbClr>
                  </a:outerShdw>
                </a:effectLst>
                <a:latin typeface="+mn-lt"/>
              </a:rPr>
            </a:br>
            <a:br>
              <a:rPr lang="en-US" sz="2000" b="0" dirty="0">
                <a:effectLst/>
                <a:latin typeface="+mn-lt"/>
              </a:rPr>
            </a:br>
            <a:r>
              <a:rPr lang="en-US" sz="2000" b="0" i="1" dirty="0">
                <a:effectLst/>
                <a:latin typeface="+mn-lt"/>
              </a:rPr>
              <a:t> </a:t>
            </a:r>
            <a:br>
              <a:rPr lang="en-US" sz="2000" b="0" u="sng" dirty="0">
                <a:effectLst/>
                <a:latin typeface="+mn-lt"/>
              </a:rPr>
            </a:br>
            <a:br>
              <a:rPr lang="en-US" sz="2000" b="0" u="sng" dirty="0">
                <a:effectLst>
                  <a:outerShdw blurRad="38100" dist="38100" dir="2700000" algn="tl">
                    <a:srgbClr val="000000">
                      <a:alpha val="43137"/>
                    </a:srgbClr>
                  </a:outerShdw>
                </a:effectLst>
                <a:latin typeface="+mn-lt"/>
              </a:rPr>
            </a:br>
            <a:endParaRPr lang="en-US" altLang="en-US" sz="2000" b="0" i="1" u="sng" dirty="0">
              <a:solidFill>
                <a:srgbClr val="FF33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50736</TotalTime>
  <Words>1404</Words>
  <Application>Microsoft Office PowerPoint</Application>
  <PresentationFormat>On-screen Show (4:3)</PresentationFormat>
  <Paragraphs>261</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Black</vt:lpstr>
      <vt:lpstr>Calibri</vt:lpstr>
      <vt:lpstr>Helvetica</vt:lpstr>
      <vt:lpstr>Times New Roman</vt:lpstr>
      <vt:lpstr>Wingdings</vt:lpstr>
      <vt:lpstr>Glass Layers</vt:lpstr>
      <vt:lpstr>Homecrest Presbyterian Church Worship of the Lord’s Day 6th Sunday after Pentecost July 1st, 2018 </vt:lpstr>
      <vt:lpstr>Gathering Around the WORD Call to Worship </vt:lpstr>
      <vt:lpstr>Gathering Around the WORD Gathering Hymn   # 343 “Where Cross the Crowded Ways of Life”</vt:lpstr>
      <vt:lpstr>Gathering Around the WORD Gathering Hymn   # 343 “Where Cross the Crowded Ways of Life”</vt:lpstr>
      <vt:lpstr>Gathering Around the WORD Gathering Hymn   # 343 “Where Cross the Crowded Ways of Life”</vt:lpstr>
      <vt:lpstr>Gathering Around the WORD Gathering Hymn   # 343 “Where Cross the Crowded Ways of Life”</vt:lpstr>
      <vt:lpstr>Gathering Around the WORD Gathering Hymn   # 343 “Where Cross the Crowded Ways of Life”</vt:lpstr>
      <vt:lpstr>Gathering Around the WORD Gathering Hymn   # 343 “Where Cross the Crowded Ways of Life”</vt:lpstr>
      <vt:lpstr>Gathering Around the WORD Call to Confession    Through Christ, God has invited us into full communion with Him, even though our sins have separated us from God.  Through God’s mercy and grace, we have been set apart and called to come to God once again with signs of faith and penitence of our hearts.  Come, let us confess our sins before God and our neighbors.     </vt:lpstr>
      <vt:lpstr>Gathering Around the WORD Prayer of Confession (in unison)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(Mark 5:21-43)</vt:lpstr>
      <vt:lpstr>Proclaiming the WORD  Scripture Reading (Mark 5:21-43)</vt:lpstr>
      <vt:lpstr>Proclaiming the WORD  Scripture Reading (Mark 5:21-43)</vt:lpstr>
      <vt:lpstr>Proclaiming the WORD  Scripture Reading (Mark 5:21-43)</vt:lpstr>
      <vt:lpstr>Proclaiming the WORD  Scripture Reading (Mark 5:21-43)</vt:lpstr>
      <vt:lpstr>PowerPoint Presentation</vt:lpstr>
      <vt:lpstr>Responding Hymn # 317 “In Christ There is No East or West” </vt:lpstr>
      <vt:lpstr>Responding Hymn # 317 “In Christ There is No East or West” </vt:lpstr>
      <vt:lpstr>Responding Hymn # 317 “In Christ There is No East or West” </vt:lpstr>
      <vt:lpstr>Responding Hymn # 317 “In Christ There is No East or West”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6th Sunday after Pentecost July 1st,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1392</cp:revision>
  <cp:lastPrinted>2018-05-24T00:13:39Z</cp:lastPrinted>
  <dcterms:created xsi:type="dcterms:W3CDTF">1601-01-01T00:00:00Z</dcterms:created>
  <dcterms:modified xsi:type="dcterms:W3CDTF">2018-06-28T01:28:01Z</dcterms:modified>
</cp:coreProperties>
</file>