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9"/>
  </p:notesMasterIdLst>
  <p:handoutMasterIdLst>
    <p:handoutMasterId r:id="rId60"/>
  </p:handoutMasterIdLst>
  <p:sldIdLst>
    <p:sldId id="1097" r:id="rId2"/>
    <p:sldId id="1588" r:id="rId3"/>
    <p:sldId id="1299" r:id="rId4"/>
    <p:sldId id="2273" r:id="rId5"/>
    <p:sldId id="2274" r:id="rId6"/>
    <p:sldId id="2276" r:id="rId7"/>
    <p:sldId id="2275" r:id="rId8"/>
    <p:sldId id="805" r:id="rId9"/>
    <p:sldId id="2051" r:id="rId10"/>
    <p:sldId id="1781" r:id="rId11"/>
    <p:sldId id="696" r:id="rId12"/>
    <p:sldId id="806" r:id="rId13"/>
    <p:sldId id="1059" r:id="rId14"/>
    <p:sldId id="2059" r:id="rId15"/>
    <p:sldId id="2277" r:id="rId16"/>
    <p:sldId id="2137" r:id="rId17"/>
    <p:sldId id="2278" r:id="rId18"/>
    <p:sldId id="1773" r:id="rId19"/>
    <p:sldId id="2280" r:id="rId20"/>
    <p:sldId id="2279" r:id="rId21"/>
    <p:sldId id="2298" r:id="rId22"/>
    <p:sldId id="2192" r:id="rId23"/>
    <p:sldId id="2282" r:id="rId24"/>
    <p:sldId id="2283" r:id="rId25"/>
    <p:sldId id="2284" r:id="rId26"/>
    <p:sldId id="2245" r:id="rId27"/>
    <p:sldId id="2285" r:id="rId28"/>
    <p:sldId id="2286" r:id="rId29"/>
    <p:sldId id="2288" r:id="rId30"/>
    <p:sldId id="1752" r:id="rId31"/>
    <p:sldId id="2270" r:id="rId32"/>
    <p:sldId id="975" r:id="rId33"/>
    <p:sldId id="818" r:id="rId34"/>
    <p:sldId id="819" r:id="rId35"/>
    <p:sldId id="2107" r:id="rId36"/>
    <p:sldId id="2294" r:id="rId37"/>
    <p:sldId id="2295" r:id="rId38"/>
    <p:sldId id="2296" r:id="rId39"/>
    <p:sldId id="2110" r:id="rId40"/>
    <p:sldId id="2297" r:id="rId41"/>
    <p:sldId id="2113" r:id="rId42"/>
    <p:sldId id="2114" r:id="rId43"/>
    <p:sldId id="2115" r:id="rId44"/>
    <p:sldId id="2116" r:id="rId45"/>
    <p:sldId id="2118" r:id="rId46"/>
    <p:sldId id="2119" r:id="rId47"/>
    <p:sldId id="2122" r:id="rId48"/>
    <p:sldId id="2123" r:id="rId49"/>
    <p:sldId id="2124" r:id="rId50"/>
    <p:sldId id="2212" r:id="rId51"/>
    <p:sldId id="2289" r:id="rId52"/>
    <p:sldId id="2290" r:id="rId53"/>
    <p:sldId id="2291" r:id="rId54"/>
    <p:sldId id="2292" r:id="rId55"/>
    <p:sldId id="284" r:id="rId56"/>
    <p:sldId id="1067" r:id="rId57"/>
    <p:sldId id="2293" r:id="rId5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0000"/>
    <a:srgbClr val="800000"/>
    <a:srgbClr val="00FFFF"/>
    <a:srgbClr val="FF3399"/>
    <a:srgbClr val="66FF33"/>
    <a:srgbClr val="CC0099"/>
    <a:srgbClr val="0664BA"/>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74"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52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57907-715C-47BD-82D5-58E1EB0ED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1146810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2nd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June 3rd,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95" y="44958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69552" y="1905000"/>
            <a:ext cx="7337704" cy="7386638"/>
          </a:xfrm>
          <a:prstGeom prst="rect">
            <a:avLst/>
          </a:prstGeom>
        </p:spPr>
        <p:txBody>
          <a:bodyPr wrap="square">
            <a:spAutoFit/>
          </a:bodyPr>
          <a:lstStyle/>
          <a:p>
            <a:r>
              <a:rPr lang="en-US" sz="2600" b="1" i="1" dirty="0">
                <a:solidFill>
                  <a:srgbClr val="0664BA"/>
                </a:solidFill>
                <a:effectLst>
                  <a:outerShdw blurRad="38100" dist="38100" dir="2700000" algn="tl">
                    <a:srgbClr val="000000">
                      <a:alpha val="43137"/>
                    </a:srgbClr>
                  </a:outerShdw>
                </a:effectLst>
              </a:rPr>
              <a:t>The mercy of our Lord is from everlasting to everlasting, through His Son Jesus Christ, God has shone his face upon us.  Through the gift of the Holy Spirit, God has comforted us and stood by us by our sides.  </a:t>
            </a:r>
            <a:endParaRPr lang="en-US" sz="2600" b="1" dirty="0">
              <a:solidFill>
                <a:srgbClr val="0664BA"/>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This is the good news that in Jesus Christ, we are a forgiven sinner.  No longer do we live in the darkness of our sins but we live in the everlasting light of Christ.  Thanks be to God, Amen.   </a:t>
            </a:r>
            <a:endParaRPr lang="en-US" sz="2800" dirty="0">
              <a:solidFill>
                <a:srgbClr val="FFFF00"/>
              </a:solidFill>
              <a:effectLst>
                <a:outerShdw blurRad="38100" dist="38100" dir="2700000" algn="tl">
                  <a:srgbClr val="000000">
                    <a:alpha val="43137"/>
                  </a:srgbClr>
                </a:outerShdw>
              </a:effectLst>
            </a:endParaRPr>
          </a:p>
          <a:p>
            <a:endParaRPr lang="en-US" sz="32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268A4-D696-4403-B6D0-E21EE5F20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755714" name="Rectangle 2"/>
          <p:cNvSpPr>
            <a:spLocks noGrp="1" noChangeArrowheads="1"/>
          </p:cNvSpPr>
          <p:nvPr>
            <p:ph type="ctrTitle"/>
          </p:nvPr>
        </p:nvSpPr>
        <p:spPr>
          <a:xfrm>
            <a:off x="838200" y="777875"/>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5181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outerShdw blurRad="38100" dist="38100" dir="2700000" algn="tl">
                    <a:srgbClr val="000000">
                      <a:alpha val="43137"/>
                    </a:srgbClr>
                  </a:outerShdw>
                </a:effectLst>
                <a:latin typeface="+mn-lt"/>
              </a:rPr>
              <a:t>(John 14:27)  </a:t>
            </a:r>
          </a:p>
          <a:p>
            <a:r>
              <a:rPr lang="en-US" sz="2400" i="1" dirty="0">
                <a:solidFill>
                  <a:srgbClr val="FFFF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a:t>
            </a:r>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3084" y="102392"/>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2:23-3:6)</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43133" y="1078218"/>
            <a:ext cx="8967916" cy="5693866"/>
          </a:xfrm>
          <a:prstGeom prst="rect">
            <a:avLst/>
          </a:prstGeom>
        </p:spPr>
        <p:txBody>
          <a:bodyPr wrap="square">
            <a:spAutoFit/>
          </a:bodyPr>
          <a:lstStyle/>
          <a:p>
            <a:r>
              <a:rPr lang="en-US" i="1" baseline="30000" dirty="0"/>
              <a:t>	</a:t>
            </a:r>
            <a:r>
              <a:rPr lang="en-US" sz="2800" i="1" baseline="30000" dirty="0"/>
              <a:t>2:23</a:t>
            </a:r>
            <a:r>
              <a:rPr lang="en-US" sz="2800" i="1" dirty="0"/>
              <a:t>One sabbath he was going through the </a:t>
            </a:r>
            <a:r>
              <a:rPr lang="en-US" sz="2800" i="1" dirty="0" err="1"/>
              <a:t>grainfields</a:t>
            </a:r>
            <a:r>
              <a:rPr lang="en-US" sz="2800" i="1" dirty="0"/>
              <a:t>; and as they made their way his disciples began to pluck heads of grain. </a:t>
            </a:r>
            <a:r>
              <a:rPr lang="en-US" sz="2800" i="1" baseline="30000" dirty="0"/>
              <a:t>24</a:t>
            </a:r>
            <a:r>
              <a:rPr lang="en-US" sz="2800" i="1" dirty="0"/>
              <a:t>The Pharisees said to him, “Look, why are they doing what is not lawful on the sabbath?” </a:t>
            </a:r>
            <a:r>
              <a:rPr lang="en-US" sz="2800" i="1" baseline="30000" dirty="0"/>
              <a:t>25</a:t>
            </a:r>
            <a:r>
              <a:rPr lang="en-US" sz="2800" i="1" dirty="0"/>
              <a:t>And he said to them, “Have you never read what David did when he and his companions were hungry and in need of food? </a:t>
            </a:r>
            <a:r>
              <a:rPr lang="en-US" sz="2800" i="1" baseline="30000" dirty="0"/>
              <a:t>26</a:t>
            </a:r>
            <a:r>
              <a:rPr lang="en-US" sz="2800" i="1" dirty="0"/>
              <a:t>He entered the house of God, when </a:t>
            </a:r>
            <a:r>
              <a:rPr lang="en-US" sz="2800" i="1" dirty="0" err="1"/>
              <a:t>Abiathar</a:t>
            </a:r>
            <a:r>
              <a:rPr lang="en-US" sz="2800" i="1" dirty="0"/>
              <a:t> was high priest, and ate the bread of the Presence, which it is not lawful for any but the priests to eat, and he gave some to his companions.” </a:t>
            </a:r>
            <a:r>
              <a:rPr lang="en-US" sz="2800" i="1" baseline="30000" dirty="0"/>
              <a:t>27</a:t>
            </a:r>
            <a:r>
              <a:rPr lang="en-US" sz="2800" i="1" dirty="0"/>
              <a:t>Then he said to them, “The sabbath was made for humankind, and not humankind for the sabbath; </a:t>
            </a:r>
            <a:r>
              <a:rPr lang="en-US" sz="2800" i="1" baseline="30000" dirty="0"/>
              <a:t>28</a:t>
            </a:r>
            <a:r>
              <a:rPr lang="en-US" sz="2800" i="1" dirty="0"/>
              <a:t>so the Son of Man is lord even of the sabbath.”</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3084" y="102392"/>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2:23-3:6)</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252285" y="1066800"/>
            <a:ext cx="8510716" cy="6155531"/>
          </a:xfrm>
          <a:prstGeom prst="rect">
            <a:avLst/>
          </a:prstGeom>
        </p:spPr>
        <p:txBody>
          <a:bodyPr wrap="square">
            <a:spAutoFit/>
          </a:bodyPr>
          <a:lstStyle/>
          <a:p>
            <a:r>
              <a:rPr lang="en-US" sz="2800" i="1" baseline="30000" dirty="0"/>
              <a:t>	3:1</a:t>
            </a:r>
            <a:r>
              <a:rPr lang="en-US" sz="2800" i="1" dirty="0"/>
              <a:t>Again he entered the synagogue, and a man was there who had a withered hand. </a:t>
            </a:r>
            <a:r>
              <a:rPr lang="en-US" sz="2800" i="1" baseline="30000" dirty="0"/>
              <a:t>2</a:t>
            </a:r>
            <a:r>
              <a:rPr lang="en-US" sz="2800" i="1" dirty="0"/>
              <a:t>They watched him to see whether he would cure him on the sabbath, so that they might accuse him. </a:t>
            </a:r>
            <a:r>
              <a:rPr lang="en-US" sz="2800" i="1" baseline="30000" dirty="0"/>
              <a:t>3</a:t>
            </a:r>
            <a:r>
              <a:rPr lang="en-US" sz="2800" i="1" dirty="0"/>
              <a:t>And he said to the man who had the withered hand, “Come forward.” 4Then he said to them, “Is it lawful to do good or to do harm on the sabbath, to save life or to kill?” But they were silent. </a:t>
            </a:r>
            <a:r>
              <a:rPr lang="en-US" sz="2800" i="1" baseline="30000" dirty="0"/>
              <a:t>5</a:t>
            </a:r>
            <a:r>
              <a:rPr lang="en-US" sz="2800" i="1" dirty="0"/>
              <a:t>He looked around at them with anger; he was grieved at their hardness of heart and said to the man, “Stretch out your hand.” He stretched it out, and his hand was restored. </a:t>
            </a:r>
            <a:r>
              <a:rPr lang="en-US" sz="2800" i="1" baseline="30000" dirty="0"/>
              <a:t>6</a:t>
            </a:r>
            <a:r>
              <a:rPr lang="en-US" sz="2800" i="1" dirty="0"/>
              <a:t>The Pharisees went out and immediately conspired with the Herodians against him, how to destroy him.</a:t>
            </a:r>
            <a:endParaRPr lang="en-US" sz="2800" dirty="0"/>
          </a:p>
          <a:p>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23414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7166194"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Corinthians 4:5-12)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19781" y="1219200"/>
            <a:ext cx="8165757" cy="3108543"/>
          </a:xfrm>
          <a:prstGeom prst="rect">
            <a:avLst/>
          </a:prstGeom>
        </p:spPr>
        <p:txBody>
          <a:bodyPr wrap="square">
            <a:spAutoFit/>
          </a:bodyPr>
          <a:lstStyle/>
          <a:p>
            <a:r>
              <a:rPr lang="en-US" sz="2800" baseline="30000" dirty="0"/>
              <a:t>	</a:t>
            </a:r>
            <a:r>
              <a:rPr lang="en-US" sz="2800" i="1" baseline="30000" dirty="0"/>
              <a:t>5</a:t>
            </a:r>
            <a:r>
              <a:rPr lang="en-US" sz="2800" i="1" dirty="0"/>
              <a:t>For we do not proclaim ourselves; we proclaim Jesus Christ as Lord and ourselves as your slaves for Jesus’ sake. </a:t>
            </a:r>
            <a:r>
              <a:rPr lang="en-US" sz="2800" i="1" baseline="30000" dirty="0"/>
              <a:t>6</a:t>
            </a:r>
            <a:r>
              <a:rPr lang="en-US" sz="2800" i="1" dirty="0"/>
              <a:t>For it is the God who said, “Let light shine out of darkness,” who has shone in our hearts to give the light of the knowledge of the glory of God in the face of Jesus Christ.</a:t>
            </a:r>
            <a:r>
              <a:rPr lang="en-US" sz="2800" i="1" baseline="30000" dirty="0"/>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7166194"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Corinthians 4:5-12)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19781" y="1219200"/>
            <a:ext cx="8165757" cy="5262979"/>
          </a:xfrm>
          <a:prstGeom prst="rect">
            <a:avLst/>
          </a:prstGeom>
        </p:spPr>
        <p:txBody>
          <a:bodyPr wrap="square">
            <a:spAutoFit/>
          </a:bodyPr>
          <a:lstStyle/>
          <a:p>
            <a:r>
              <a:rPr lang="en-US" sz="2800" i="1" baseline="30000" dirty="0"/>
              <a:t>	7</a:t>
            </a:r>
            <a:r>
              <a:rPr lang="en-US" sz="2800" i="1" dirty="0"/>
              <a:t>But we have this treasure in clay jars, so that it may be made clear that this extraordinary power belongs to God and does not come from us. </a:t>
            </a:r>
            <a:r>
              <a:rPr lang="en-US" sz="2800" i="1" baseline="30000" dirty="0"/>
              <a:t>8</a:t>
            </a:r>
            <a:r>
              <a:rPr lang="en-US" sz="2800" i="1" dirty="0"/>
              <a:t>We are afflicted in every way, but not crushed; perplexed, but not driven to despair; 9persecuted, but not forsaken; struck down, but not destroyed; </a:t>
            </a:r>
            <a:r>
              <a:rPr lang="en-US" sz="2800" i="1" baseline="30000" dirty="0"/>
              <a:t>10</a:t>
            </a:r>
            <a:r>
              <a:rPr lang="en-US" sz="2800" i="1" dirty="0"/>
              <a:t>always carrying in the body the death of Jesus, so that the life of Jesus may also be made visible in our bodies. </a:t>
            </a:r>
            <a:r>
              <a:rPr lang="en-US" sz="2800" i="1" baseline="30000" dirty="0"/>
              <a:t>11</a:t>
            </a:r>
            <a:r>
              <a:rPr lang="en-US" sz="2800" i="1" dirty="0"/>
              <a:t>For while we live, we are always being given up to death for Jesus’ sake, so that the life of Jesus may be made visible in our mortal flesh. </a:t>
            </a:r>
            <a:r>
              <a:rPr lang="en-US" sz="2800" i="1" baseline="30000" dirty="0"/>
              <a:t>12</a:t>
            </a:r>
            <a:r>
              <a:rPr lang="en-US" sz="2800" i="1" dirty="0"/>
              <a:t>So death is at work in us, but life in you.</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134464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67E57-1714-482A-A53E-3D1FE372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338"/>
            <a:ext cx="10820400" cy="7924800"/>
          </a:xfrm>
          <a:prstGeom prst="rect">
            <a:avLst/>
          </a:prstGeom>
        </p:spPr>
      </p:pic>
      <p:sp>
        <p:nvSpPr>
          <p:cNvPr id="801794" name="Rectangle 2"/>
          <p:cNvSpPr>
            <a:spLocks noChangeArrowheads="1"/>
          </p:cNvSpPr>
          <p:nvPr/>
        </p:nvSpPr>
        <p:spPr bwMode="auto">
          <a:xfrm>
            <a:off x="533400" y="20574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66FF33"/>
                </a:solidFill>
                <a:effectLst>
                  <a:outerShdw blurRad="38100" dist="38100" dir="2700000" algn="tl">
                    <a:srgbClr val="000000">
                      <a:alpha val="43137"/>
                    </a:srgbClr>
                  </a:outerShdw>
                </a:effectLst>
              </a:rPr>
              <a:t>(Mark 2:23-3:6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66FF33"/>
                </a:solidFill>
                <a:effectLst>
                  <a:outerShdw blurRad="38100" dist="38100" dir="2700000" algn="tl">
                    <a:srgbClr val="000000">
                      <a:alpha val="43137"/>
                    </a:srgbClr>
                  </a:outerShdw>
                </a:effectLst>
              </a:rPr>
              <a:t>2 Corinthians 4:5-12)</a:t>
            </a:r>
            <a:r>
              <a:rPr lang="en-US" i="1" dirty="0">
                <a:solidFill>
                  <a:srgbClr val="66FF33"/>
                </a:solidFill>
                <a:effectLst>
                  <a:outerShdw blurRad="38100" dist="38100" dir="2700000" algn="tl">
                    <a:srgbClr val="000000">
                      <a:alpha val="43137"/>
                    </a:srgbClr>
                  </a:outerShdw>
                </a:effectLst>
              </a:rPr>
              <a:t> </a:t>
            </a:r>
          </a:p>
          <a:p>
            <a:r>
              <a:rPr lang="en-US" sz="2800" i="1" dirty="0">
                <a:solidFill>
                  <a:srgbClr val="66FF33"/>
                </a:solidFill>
                <a:effectLst>
                  <a:outerShdw blurRad="38100" dist="38100" dir="2700000" algn="tl">
                    <a:srgbClr val="000000">
                      <a:alpha val="43137"/>
                    </a:srgbClr>
                  </a:outerShdw>
                </a:effectLst>
              </a:rPr>
              <a:t>Mission Possible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533400" y="627607"/>
            <a:ext cx="380047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(Mark 2:23-3:6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p>
          <a:p>
            <a:r>
              <a:rPr lang="en-US" sz="2400" i="1" dirty="0">
                <a:solidFill>
                  <a:srgbClr val="00FFFF"/>
                </a:solidFill>
                <a:effectLst>
                  <a:outerShdw blurRad="38100" dist="38100" dir="2700000" algn="tl">
                    <a:srgbClr val="000000">
                      <a:alpha val="43137"/>
                    </a:srgbClr>
                  </a:outerShdw>
                </a:effectLst>
              </a:rPr>
              <a:t>2 Corinthians 4:5-12)</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Mission Possible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5F2791B2-52D8-45BD-824F-065B374CD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93773"/>
            <a:ext cx="6235789" cy="4181760"/>
          </a:xfrm>
          <a:prstGeom prst="rect">
            <a:avLst/>
          </a:prstGeom>
        </p:spPr>
      </p:pic>
      <p:pic>
        <p:nvPicPr>
          <p:cNvPr id="14" name="Picture 13">
            <a:extLst>
              <a:ext uri="{FF2B5EF4-FFF2-40B4-BE49-F238E27FC236}">
                <a16:creationId xmlns:a16="http://schemas.microsoft.com/office/drawing/2014/main" id="{6D20ED37-DADC-4783-8299-BB9A173BC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237" y="9240"/>
            <a:ext cx="4953000" cy="7678460"/>
          </a:xfrm>
          <a:prstGeom prst="rect">
            <a:avLst/>
          </a:prstGeom>
        </p:spPr>
      </p:pic>
    </p:spTree>
    <p:extLst>
      <p:ext uri="{BB962C8B-B14F-4D97-AF65-F5344CB8AC3E}">
        <p14:creationId xmlns:p14="http://schemas.microsoft.com/office/powerpoint/2010/main" val="21468704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04800" y="142082"/>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42900" y="1295400"/>
            <a:ext cx="8534400" cy="6955750"/>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(Deuteronomy 5:12-15)</a:t>
            </a:r>
            <a:r>
              <a:rPr lang="en-US" sz="2800" i="1" dirty="0"/>
              <a:t> </a:t>
            </a:r>
          </a:p>
          <a:p>
            <a:r>
              <a:rPr lang="en-US" sz="2800" i="1" dirty="0"/>
              <a:t>The Law commanded us to observe the Sabbath day and keep it holy.</a:t>
            </a:r>
            <a:endParaRPr lang="en-US" sz="2800" dirty="0"/>
          </a:p>
          <a:p>
            <a:r>
              <a:rPr lang="en-US" sz="2800" i="1" dirty="0"/>
              <a:t>	</a:t>
            </a:r>
            <a:r>
              <a:rPr lang="en-US" sz="2800" b="1" i="1" dirty="0">
                <a:solidFill>
                  <a:srgbClr val="FFFF00"/>
                </a:solidFill>
              </a:rPr>
              <a:t>Six days we labor and do all our works – </a:t>
            </a:r>
            <a:endParaRPr lang="en-US" sz="2800" dirty="0">
              <a:solidFill>
                <a:srgbClr val="FFFF00"/>
              </a:solidFill>
            </a:endParaRPr>
          </a:p>
          <a:p>
            <a:r>
              <a:rPr lang="en-US" sz="2800" b="1" i="1" dirty="0">
                <a:solidFill>
                  <a:srgbClr val="FFFF00"/>
                </a:solidFill>
              </a:rPr>
              <a:t>	but the seventh day is a Sabbath to the 	Lord our God.</a:t>
            </a:r>
            <a:endParaRPr lang="en-US" sz="2800" dirty="0">
              <a:solidFill>
                <a:srgbClr val="FFFF00"/>
              </a:solidFill>
            </a:endParaRPr>
          </a:p>
          <a:p>
            <a:r>
              <a:rPr lang="en-US" sz="2800" i="1" dirty="0"/>
              <a:t>Remember that you were a slave in the land of Egypt, but God brought you out from there with a mighty hand and an outstretched arm.</a:t>
            </a:r>
            <a:endParaRPr lang="en-US" sz="2800" dirty="0"/>
          </a:p>
          <a:p>
            <a:r>
              <a:rPr lang="en-US" sz="2800" i="1" dirty="0"/>
              <a:t>	</a:t>
            </a:r>
            <a:r>
              <a:rPr lang="en-US" sz="2800" b="1" i="1" dirty="0">
                <a:solidFill>
                  <a:srgbClr val="FFFF00"/>
                </a:solidFill>
              </a:rPr>
              <a:t>We give thanks and praise to God who has 	delivered us and set us free. Let us come 	and worship God!</a:t>
            </a:r>
            <a:endParaRPr lang="en-US" sz="2800" dirty="0">
              <a:solidFill>
                <a:srgbClr val="FFFF00"/>
              </a:solidFill>
            </a:endParaRPr>
          </a:p>
          <a:p>
            <a:endParaRPr lang="en-US" dirty="0"/>
          </a:p>
          <a:p>
            <a:endParaRPr lang="en-US" sz="3200" dirty="0">
              <a:solidFill>
                <a:srgbClr val="FFFF00"/>
              </a:solidFill>
            </a:endParaRPr>
          </a:p>
          <a:p>
            <a:endParaRPr lang="en-US" sz="2800" dirty="0"/>
          </a:p>
          <a:p>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766761" y="611982"/>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66FF33"/>
                </a:solidFill>
                <a:effectLst>
                  <a:outerShdw blurRad="38100" dist="38100" dir="2700000" algn="tl">
                    <a:srgbClr val="000000">
                      <a:alpha val="43137"/>
                    </a:srgbClr>
                  </a:outerShdw>
                </a:effectLst>
              </a:rPr>
              <a:t>(Mark 2:23-3:6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66FF33"/>
                </a:solidFill>
                <a:effectLst>
                  <a:outerShdw blurRad="38100" dist="38100" dir="2700000" algn="tl">
                    <a:srgbClr val="000000">
                      <a:alpha val="43137"/>
                    </a:srgbClr>
                  </a:outerShdw>
                </a:effectLst>
              </a:rPr>
              <a:t>2 Corinthians 4:5-12)</a:t>
            </a:r>
            <a:r>
              <a:rPr lang="en-US" i="1" dirty="0">
                <a:solidFill>
                  <a:srgbClr val="66FF33"/>
                </a:solidFill>
                <a:effectLst>
                  <a:outerShdw blurRad="38100" dist="38100" dir="2700000" algn="tl">
                    <a:srgbClr val="000000">
                      <a:alpha val="43137"/>
                    </a:srgbClr>
                  </a:outerShdw>
                </a:effectLst>
              </a:rPr>
              <a:t> </a:t>
            </a:r>
          </a:p>
          <a:p>
            <a:r>
              <a:rPr lang="en-US" sz="2800" i="1" dirty="0">
                <a:solidFill>
                  <a:srgbClr val="00FFFF"/>
                </a:solidFill>
                <a:effectLst>
                  <a:outerShdw blurRad="38100" dist="38100" dir="2700000" algn="tl">
                    <a:srgbClr val="000000">
                      <a:alpha val="43137"/>
                    </a:srgbClr>
                  </a:outerShdw>
                </a:effectLst>
              </a:rPr>
              <a:t>Mission Possible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9" name="Picture 8">
            <a:extLst>
              <a:ext uri="{FF2B5EF4-FFF2-40B4-BE49-F238E27FC236}">
                <a16:creationId xmlns:a16="http://schemas.microsoft.com/office/drawing/2014/main" id="{624B745E-C012-4F3E-9DCA-F42E34A0D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 y="2207418"/>
            <a:ext cx="9301163" cy="4650582"/>
          </a:xfrm>
          <a:prstGeom prst="rect">
            <a:avLst/>
          </a:prstGeom>
        </p:spPr>
      </p:pic>
    </p:spTree>
    <p:extLst>
      <p:ext uri="{BB962C8B-B14F-4D97-AF65-F5344CB8AC3E}">
        <p14:creationId xmlns:p14="http://schemas.microsoft.com/office/powerpoint/2010/main" val="7002779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67E57-1714-482A-A53E-3D1FE372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338"/>
            <a:ext cx="10820400" cy="7924800"/>
          </a:xfrm>
          <a:prstGeom prst="rect">
            <a:avLst/>
          </a:prstGeom>
        </p:spPr>
      </p:pic>
      <p:sp>
        <p:nvSpPr>
          <p:cNvPr id="801794" name="Rectangle 2"/>
          <p:cNvSpPr>
            <a:spLocks noChangeArrowheads="1"/>
          </p:cNvSpPr>
          <p:nvPr/>
        </p:nvSpPr>
        <p:spPr bwMode="auto">
          <a:xfrm>
            <a:off x="533400" y="20574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66FF33"/>
                </a:solidFill>
                <a:effectLst>
                  <a:outerShdw blurRad="38100" dist="38100" dir="2700000" algn="tl">
                    <a:srgbClr val="000000">
                      <a:alpha val="43137"/>
                    </a:srgbClr>
                  </a:outerShdw>
                </a:effectLst>
              </a:rPr>
              <a:t>(Mark 2:23-3:6 </a:t>
            </a:r>
            <a:r>
              <a:rPr lang="en-US" sz="2400" i="1" dirty="0">
                <a:solidFill>
                  <a:srgbClr val="FFFF00"/>
                </a:solidFill>
                <a:effectLst>
                  <a:outerShdw blurRad="38100" dist="38100" dir="2700000" algn="tl">
                    <a:srgbClr val="000000">
                      <a:alpha val="43137"/>
                    </a:srgbClr>
                  </a:outerShdw>
                </a:effectLst>
              </a:rPr>
              <a:t>and</a:t>
            </a:r>
            <a:r>
              <a:rPr lang="en-US" sz="2400" i="1" dirty="0">
                <a:solidFill>
                  <a:srgbClr val="0664BA"/>
                </a:solidFill>
                <a:effectLst>
                  <a:outerShdw blurRad="38100" dist="38100" dir="2700000" algn="tl">
                    <a:srgbClr val="000000">
                      <a:alpha val="43137"/>
                    </a:srgbClr>
                  </a:outerShdw>
                </a:effectLst>
              </a:rPr>
              <a:t> </a:t>
            </a:r>
            <a:r>
              <a:rPr lang="en-US" sz="2400" i="1" dirty="0">
                <a:solidFill>
                  <a:srgbClr val="66FF33"/>
                </a:solidFill>
                <a:effectLst>
                  <a:outerShdw blurRad="38100" dist="38100" dir="2700000" algn="tl">
                    <a:srgbClr val="000000">
                      <a:alpha val="43137"/>
                    </a:srgbClr>
                  </a:outerShdw>
                </a:effectLst>
              </a:rPr>
              <a:t>2 Corinthians 4:5-12)</a:t>
            </a:r>
            <a:r>
              <a:rPr lang="en-US" i="1" dirty="0">
                <a:solidFill>
                  <a:srgbClr val="66FF33"/>
                </a:solidFill>
                <a:effectLst>
                  <a:outerShdw blurRad="38100" dist="38100" dir="2700000" algn="tl">
                    <a:srgbClr val="000000">
                      <a:alpha val="43137"/>
                    </a:srgbClr>
                  </a:outerShdw>
                </a:effectLst>
              </a:rPr>
              <a:t> </a:t>
            </a:r>
          </a:p>
          <a:p>
            <a:r>
              <a:rPr lang="en-US" sz="2800" i="1" dirty="0">
                <a:solidFill>
                  <a:srgbClr val="66FF33"/>
                </a:solidFill>
                <a:effectLst>
                  <a:outerShdw blurRad="38100" dist="38100" dir="2700000" algn="tl">
                    <a:srgbClr val="000000">
                      <a:alpha val="43137"/>
                    </a:srgbClr>
                  </a:outerShdw>
                </a:effectLst>
              </a:rPr>
              <a:t>Mission Possible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1258434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77715-9E5B-436F-BADA-968D64E7E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13106400" cy="6858000"/>
          </a:xfrm>
          <a:prstGeom prst="rect">
            <a:avLst/>
          </a:prstGeom>
        </p:spPr>
      </p:pic>
      <p:sp>
        <p:nvSpPr>
          <p:cNvPr id="32770" name="Rectangle 2"/>
          <p:cNvSpPr>
            <a:spLocks noGrp="1" noChangeArrowheads="1"/>
          </p:cNvSpPr>
          <p:nvPr>
            <p:ph type="ctrTitle"/>
          </p:nvPr>
        </p:nvSpPr>
        <p:spPr>
          <a:xfrm>
            <a:off x="2133600" y="457200"/>
            <a:ext cx="67821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829 “My Faith Looks Up to Thee”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2198044"/>
            <a:ext cx="8914960" cy="4493538"/>
          </a:xfrm>
          <a:prstGeom prst="rect">
            <a:avLst/>
          </a:prstGeom>
        </p:spPr>
        <p:txBody>
          <a:bodyPr wrap="square">
            <a:spAutoFit/>
          </a:bodyPr>
          <a:lstStyle/>
          <a:p>
            <a:pPr algn="r"/>
            <a:r>
              <a:rPr lang="en-US" sz="3600" b="1" i="1" dirty="0">
                <a:effectLst>
                  <a:outerShdw blurRad="38100" dist="38100" dir="2700000" algn="tl">
                    <a:srgbClr val="000000">
                      <a:alpha val="43137"/>
                    </a:srgbClr>
                  </a:outerShdw>
                </a:effectLst>
              </a:rPr>
              <a:t>My faith looks up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Lamb of Calvary,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Savior divine!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hear me while I pray;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take all my guilt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let me from this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wholly thine!</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77715-9E5B-436F-BADA-968D64E7E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13106400" cy="6858000"/>
          </a:xfrm>
          <a:prstGeom prst="rect">
            <a:avLst/>
          </a:prstGeom>
        </p:spPr>
      </p:pic>
      <p:sp>
        <p:nvSpPr>
          <p:cNvPr id="32770" name="Rectangle 2"/>
          <p:cNvSpPr>
            <a:spLocks noGrp="1" noChangeArrowheads="1"/>
          </p:cNvSpPr>
          <p:nvPr>
            <p:ph type="ctrTitle"/>
          </p:nvPr>
        </p:nvSpPr>
        <p:spPr>
          <a:xfrm>
            <a:off x="2133600" y="457200"/>
            <a:ext cx="67821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829 “My Faith Looks Up to Thee”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2198044"/>
            <a:ext cx="8914960" cy="4493538"/>
          </a:xfrm>
          <a:prstGeom prst="rect">
            <a:avLst/>
          </a:prstGeom>
        </p:spPr>
        <p:txBody>
          <a:bodyPr wrap="square">
            <a:spAutoFit/>
          </a:bodyPr>
          <a:lstStyle/>
          <a:p>
            <a:pPr algn="r"/>
            <a:r>
              <a:rPr lang="en-US" sz="3600" b="1" i="1" dirty="0">
                <a:effectLst>
                  <a:outerShdw blurRad="38100" dist="38100" dir="2700000" algn="tl">
                    <a:srgbClr val="000000">
                      <a:alpha val="43137"/>
                    </a:srgbClr>
                  </a:outerShdw>
                </a:effectLst>
              </a:rPr>
              <a:t>May thy rich grace impart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strength to my fainting heart,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zeal inspire;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thou hast died for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may my love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pure, warm, and changeless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living fire!</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6310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77715-9E5B-436F-BADA-968D64E7E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13106400" cy="6858000"/>
          </a:xfrm>
          <a:prstGeom prst="rect">
            <a:avLst/>
          </a:prstGeom>
        </p:spPr>
      </p:pic>
      <p:sp>
        <p:nvSpPr>
          <p:cNvPr id="32770" name="Rectangle 2"/>
          <p:cNvSpPr>
            <a:spLocks noGrp="1" noChangeArrowheads="1"/>
          </p:cNvSpPr>
          <p:nvPr>
            <p:ph type="ctrTitle"/>
          </p:nvPr>
        </p:nvSpPr>
        <p:spPr>
          <a:xfrm>
            <a:off x="2133600" y="457200"/>
            <a:ext cx="67821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829 “My Faith Looks Up to Thee”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2198044"/>
            <a:ext cx="8914960" cy="5047536"/>
          </a:xfrm>
          <a:prstGeom prst="rect">
            <a:avLst/>
          </a:prstGeom>
        </p:spPr>
        <p:txBody>
          <a:bodyPr wrap="square">
            <a:spAutoFit/>
          </a:bodyPr>
          <a:lstStyle/>
          <a:p>
            <a:pPr algn="r"/>
            <a:r>
              <a:rPr lang="en-US" sz="3600" b="1" i="1" dirty="0">
                <a:effectLst>
                  <a:outerShdw blurRad="38100" dist="38100" dir="2700000" algn="tl">
                    <a:srgbClr val="000000">
                      <a:alpha val="43137"/>
                    </a:srgbClr>
                  </a:outerShdw>
                </a:effectLst>
              </a:rPr>
              <a:t>While life’s dark maze I tread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griefs around me spread,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thou my guide;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bid darkness turn to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wipe sorrow’s tears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nor let me ever stray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thee aside.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51152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77715-9E5B-436F-BADA-968D64E7E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13106400" cy="6858000"/>
          </a:xfrm>
          <a:prstGeom prst="rect">
            <a:avLst/>
          </a:prstGeom>
        </p:spPr>
      </p:pic>
      <p:sp>
        <p:nvSpPr>
          <p:cNvPr id="32770" name="Rectangle 2"/>
          <p:cNvSpPr>
            <a:spLocks noGrp="1" noChangeArrowheads="1"/>
          </p:cNvSpPr>
          <p:nvPr>
            <p:ph type="ctrTitle"/>
          </p:nvPr>
        </p:nvSpPr>
        <p:spPr>
          <a:xfrm>
            <a:off x="2133600" y="457200"/>
            <a:ext cx="67821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829 “My Faith Looks Up to Thee”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2198044"/>
            <a:ext cx="8914960" cy="4493538"/>
          </a:xfrm>
          <a:prstGeom prst="rect">
            <a:avLst/>
          </a:prstGeom>
        </p:spPr>
        <p:txBody>
          <a:bodyPr wrap="square">
            <a:spAutoFit/>
          </a:bodyPr>
          <a:lstStyle/>
          <a:p>
            <a:pPr algn="r"/>
            <a:r>
              <a:rPr lang="en-US" sz="3600" b="1" i="1" dirty="0">
                <a:effectLst>
                  <a:outerShdw blurRad="38100" dist="38100" dir="2700000" algn="tl">
                    <a:srgbClr val="000000">
                      <a:alpha val="43137"/>
                    </a:srgbClr>
                  </a:outerShdw>
                </a:effectLst>
              </a:rPr>
              <a:t>When ends life’s transient dream,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death’s cold, sullen stream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o’er me roll;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blest Savior, then, in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fear and distrust remove;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bear me safe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ransomed soul!</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7432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228600" y="1828800"/>
            <a:ext cx="9677400" cy="4708981"/>
          </a:xfrm>
          <a:prstGeom prst="rect">
            <a:avLst/>
          </a:prstGeom>
        </p:spPr>
        <p:txBody>
          <a:bodyPr wrap="square">
            <a:spAutoFit/>
          </a:bodyPr>
          <a:lstStyle/>
          <a:p>
            <a:r>
              <a:rPr lang="en-US" sz="3000" b="1" i="1" dirty="0">
                <a:solidFill>
                  <a:srgbClr val="FFFF00"/>
                </a:solidFill>
                <a:effectLst>
                  <a:outerShdw blurRad="38100" dist="38100" dir="2700000" algn="tl">
                    <a:srgbClr val="000000">
                      <a:alpha val="43137"/>
                    </a:srgbClr>
                  </a:outerShdw>
                </a:effectLst>
              </a:rPr>
              <a:t>We Believe </a:t>
            </a:r>
            <a:r>
              <a:rPr lang="en-US" sz="3000" b="1" i="1" dirty="0">
                <a:effectLst>
                  <a:outerShdw blurRad="38100" dist="38100" dir="2700000" algn="tl">
                    <a:srgbClr val="000000">
                      <a:alpha val="43137"/>
                    </a:srgbClr>
                  </a:outerShdw>
                </a:effectLst>
              </a:rPr>
              <a:t>in one God, the Father, the Almighty,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maker of heaven and earth,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of all that is, seen and unseen.  </a:t>
            </a:r>
          </a:p>
          <a:p>
            <a:r>
              <a:rPr lang="en-US" sz="3000" b="1" i="1" dirty="0">
                <a:solidFill>
                  <a:srgbClr val="FFFF00"/>
                </a:solidFill>
                <a:effectLst>
                  <a:outerShdw blurRad="38100" dist="38100" dir="2700000" algn="tl">
                    <a:srgbClr val="000000">
                      <a:alpha val="43137"/>
                    </a:srgbClr>
                  </a:outerShdw>
                </a:effectLst>
              </a:rPr>
              <a:t>We Believe </a:t>
            </a:r>
            <a:r>
              <a:rPr lang="en-US" sz="3000" b="1" i="1" dirty="0">
                <a:effectLst>
                  <a:outerShdw blurRad="38100" dist="38100" dir="2700000" algn="tl">
                    <a:srgbClr val="000000">
                      <a:alpha val="43137"/>
                    </a:srgbClr>
                  </a:outerShdw>
                </a:effectLst>
              </a:rPr>
              <a:t>in one Lord, Jesus Christ,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 only Son of God,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eternally begotten of the Father,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God from God, light from light,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true God from true God, begotten, not made,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of one Being with the Father;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through him all things were made. </a:t>
            </a:r>
          </a:p>
        </p:txBody>
      </p:sp>
    </p:spTree>
    <p:extLst>
      <p:ext uri="{BB962C8B-B14F-4D97-AF65-F5344CB8AC3E}">
        <p14:creationId xmlns:p14="http://schemas.microsoft.com/office/powerpoint/2010/main" val="415198638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837170" y="1828800"/>
            <a:ext cx="7469659" cy="4524315"/>
          </a:xfrm>
          <a:prstGeom prst="rect">
            <a:avLst/>
          </a:prstGeom>
        </p:spPr>
        <p:txBody>
          <a:bodyPr wrap="square">
            <a:spAutoFit/>
          </a:bodyPr>
          <a:lstStyle/>
          <a:p>
            <a:r>
              <a:rPr lang="en-US" sz="3200" b="1" i="1" dirty="0">
                <a:effectLst>
                  <a:outerShdw blurRad="38100" dist="38100" dir="2700000" algn="tl">
                    <a:srgbClr val="000000">
                      <a:alpha val="43137"/>
                    </a:srgbClr>
                  </a:outerShdw>
                </a:effectLst>
              </a:rPr>
              <a:t>For us and for our salvation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came down from heaven,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was incarnate of the Holy Spirit </a:t>
            </a:r>
          </a:p>
          <a:p>
            <a:r>
              <a:rPr lang="en-US" sz="3200" b="1" i="1" dirty="0">
                <a:effectLst>
                  <a:outerShdw blurRad="38100" dist="38100" dir="2700000" algn="tl">
                    <a:srgbClr val="000000">
                      <a:alpha val="43137"/>
                    </a:srgbClr>
                  </a:outerShdw>
                </a:effectLst>
              </a:rPr>
              <a:t>and the Virgin Mary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became truly human. </a:t>
            </a:r>
            <a:br>
              <a:rPr lang="en-US" sz="3200" b="1" i="1" dirty="0">
                <a:effectLst>
                  <a:outerShdw blurRad="38100" dist="38100" dir="2700000" algn="tl">
                    <a:srgbClr val="000000">
                      <a:alpha val="43137"/>
                    </a:srgbClr>
                  </a:outerShdw>
                </a:effectLst>
              </a:rPr>
            </a:br>
            <a:endParaRPr lang="en-US" sz="3200" b="1" i="1" dirty="0">
              <a:effectLst>
                <a:outerShdw blurRad="38100" dist="38100" dir="2700000" algn="tl">
                  <a:srgbClr val="000000">
                    <a:alpha val="43137"/>
                  </a:srgbClr>
                </a:outerShdw>
              </a:effectLst>
            </a:endParaRPr>
          </a:p>
          <a:p>
            <a:r>
              <a:rPr lang="en-US" sz="3200" b="1" i="1" dirty="0">
                <a:effectLst>
                  <a:outerShdw blurRad="38100" dist="38100" dir="2700000" algn="tl">
                    <a:srgbClr val="000000">
                      <a:alpha val="43137"/>
                    </a:srgbClr>
                  </a:outerShdw>
                </a:effectLst>
              </a:rPr>
              <a:t>For our sake he was crucified under Pontius Pilate;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suffered death and was buried. </a:t>
            </a:r>
          </a:p>
        </p:txBody>
      </p:sp>
    </p:spTree>
    <p:extLst>
      <p:ext uri="{BB962C8B-B14F-4D97-AF65-F5344CB8AC3E}">
        <p14:creationId xmlns:p14="http://schemas.microsoft.com/office/powerpoint/2010/main" val="6744116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1828800"/>
            <a:ext cx="8837141" cy="3539430"/>
          </a:xfrm>
          <a:prstGeom prst="rect">
            <a:avLst/>
          </a:prstGeom>
        </p:spPr>
        <p:txBody>
          <a:bodyPr wrap="square">
            <a:spAutoFit/>
          </a:bodyPr>
          <a:lstStyle/>
          <a:p>
            <a:r>
              <a:rPr lang="en-US" sz="3200" b="1" i="1" dirty="0">
                <a:effectLst>
                  <a:outerShdw blurRad="38100" dist="38100" dir="2700000" algn="tl">
                    <a:srgbClr val="000000">
                      <a:alpha val="43137"/>
                    </a:srgbClr>
                  </a:outerShdw>
                </a:effectLst>
              </a:rPr>
              <a:t>On the third day he rose again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in accordance with the Scriptures;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ascended into heaven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is seated at the right hand of the Father.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will come again in glory to judge the living and the dead,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his kingdom will have no end. </a:t>
            </a:r>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3215181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988541" y="1660525"/>
            <a:ext cx="7619999"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the Holy Spirit, </a:t>
            </a:r>
          </a:p>
          <a:p>
            <a:r>
              <a:rPr lang="en-US" sz="2800" b="1" i="1" dirty="0">
                <a:effectLst>
                  <a:outerShdw blurRad="38100" dist="38100" dir="2700000" algn="tl">
                    <a:srgbClr val="000000">
                      <a:alpha val="43137"/>
                    </a:srgbClr>
                  </a:outerShdw>
                </a:effectLst>
              </a:rPr>
              <a:t>the Lord, the giver of life,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proceeds from the Father and the Son,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with the Father and the Son </a:t>
            </a:r>
          </a:p>
          <a:p>
            <a:r>
              <a:rPr lang="en-US" sz="2800" b="1" i="1" dirty="0">
                <a:effectLst>
                  <a:outerShdw blurRad="38100" dist="38100" dir="2700000" algn="tl">
                    <a:srgbClr val="000000">
                      <a:alpha val="43137"/>
                    </a:srgbClr>
                  </a:outerShdw>
                </a:effectLst>
              </a:rPr>
              <a:t>is worshiped and glorified,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has spoken through the prophets. </a:t>
            </a:r>
            <a:br>
              <a:rPr lang="en-US" sz="2800" b="1" i="1" dirty="0">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one holy catholic </a:t>
            </a:r>
          </a:p>
          <a:p>
            <a:r>
              <a:rPr lang="en-US" sz="2800" b="1" i="1" dirty="0">
                <a:effectLst>
                  <a:outerShdw blurRad="38100" dist="38100" dir="2700000" algn="tl">
                    <a:srgbClr val="000000">
                      <a:alpha val="43137"/>
                    </a:srgbClr>
                  </a:outerShdw>
                </a:effectLst>
              </a:rPr>
              <a:t>and apostolic Church.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acknowledge one baptism </a:t>
            </a:r>
          </a:p>
          <a:p>
            <a:r>
              <a:rPr lang="en-US" sz="2800" b="1" i="1" dirty="0">
                <a:effectLst>
                  <a:outerShdw blurRad="38100" dist="38100" dir="2700000" algn="tl">
                    <a:srgbClr val="000000">
                      <a:alpha val="43137"/>
                    </a:srgbClr>
                  </a:outerShdw>
                </a:effectLst>
              </a:rPr>
              <a:t>for the forgiveness of sins.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look for the resurrection of the dead,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 life of the world to come. Amen.</a:t>
            </a:r>
          </a:p>
        </p:txBody>
      </p:sp>
    </p:spTree>
    <p:extLst>
      <p:ext uri="{BB962C8B-B14F-4D97-AF65-F5344CB8AC3E}">
        <p14:creationId xmlns:p14="http://schemas.microsoft.com/office/powerpoint/2010/main" val="108639933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82054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258 “A Hymn of Glory Let us Sing”</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070" y="2586097"/>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A hymn of glory let us sing!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New songs throughout the world shall ring: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Christ, by a road before untrod,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ascends unto the throne of God.</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marL="342900" lvl="0" indent="-342900">
              <a:buFont typeface="Arial" panose="020B0604020202020204" pitchFamily="34" charset="0"/>
              <a:buChar char="•"/>
            </a:pPr>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228600" y="2514600"/>
            <a:ext cx="9067800" cy="3962623"/>
          </a:xfrm>
          <a:prstGeom prst="rect">
            <a:avLst/>
          </a:prstGeom>
        </p:spPr>
        <p:txBody>
          <a:bodyPr wrap="square">
            <a:spAutoFit/>
          </a:bodyPr>
          <a:lstStyle/>
          <a:p>
            <a:pPr marL="457200" lvl="0" indent="-457200">
              <a:buFont typeface="Arial" panose="020B0604020202020204" pitchFamily="34" charset="0"/>
              <a:buChar char="•"/>
            </a:pPr>
            <a:r>
              <a:rPr lang="en-US" sz="2800" i="1" dirty="0">
                <a:effectLst>
                  <a:outerShdw blurRad="38100" dist="38100" dir="2700000" algn="tl">
                    <a:srgbClr val="000000">
                      <a:alpha val="43137"/>
                    </a:srgbClr>
                  </a:outerShdw>
                </a:effectLst>
              </a:rPr>
              <a:t>The next </a:t>
            </a:r>
            <a:r>
              <a:rPr lang="en-US" sz="2800" i="1" dirty="0">
                <a:solidFill>
                  <a:srgbClr val="FFFF00"/>
                </a:solidFill>
                <a:effectLst>
                  <a:outerShdw blurRad="38100" dist="38100" dir="2700000" algn="tl">
                    <a:srgbClr val="000000">
                      <a:alpha val="43137"/>
                    </a:srgbClr>
                  </a:outerShdw>
                </a:effectLst>
              </a:rPr>
              <a:t>Session</a:t>
            </a:r>
            <a:r>
              <a:rPr lang="en-US" sz="2800" i="1" dirty="0">
                <a:effectLst>
                  <a:outerShdw blurRad="38100" dist="38100" dir="2700000" algn="tl">
                    <a:srgbClr val="000000">
                      <a:alpha val="43137"/>
                    </a:srgbClr>
                  </a:outerShdw>
                </a:effectLst>
              </a:rPr>
              <a:t> meeting will be on </a:t>
            </a:r>
            <a:r>
              <a:rPr lang="en-US" sz="2800" i="1" dirty="0">
                <a:solidFill>
                  <a:srgbClr val="FFFF00"/>
                </a:solidFill>
                <a:effectLst>
                  <a:outerShdw blurRad="38100" dist="38100" dir="2700000" algn="tl">
                    <a:srgbClr val="000000">
                      <a:alpha val="43137"/>
                    </a:srgbClr>
                  </a:outerShdw>
                </a:effectLst>
              </a:rPr>
              <a:t>Tomorrow, 6/4</a:t>
            </a:r>
          </a:p>
          <a:p>
            <a:pPr lvl="0"/>
            <a:endParaRPr lang="en-US" sz="2800" i="1"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i="1" dirty="0"/>
              <a:t>Our Director of Music </a:t>
            </a:r>
            <a:r>
              <a:rPr lang="en-US" sz="2800" b="1" i="1" dirty="0">
                <a:solidFill>
                  <a:srgbClr val="FFFF00"/>
                </a:solidFill>
              </a:rPr>
              <a:t>Brian Lam</a:t>
            </a:r>
            <a:r>
              <a:rPr lang="en-US" sz="2800" i="1" dirty="0">
                <a:solidFill>
                  <a:srgbClr val="FFFF00"/>
                </a:solidFill>
              </a:rPr>
              <a:t>’s </a:t>
            </a:r>
            <a:r>
              <a:rPr lang="en-US" sz="2800" i="1" dirty="0"/>
              <a:t>annual piano recital will be on</a:t>
            </a:r>
            <a:r>
              <a:rPr lang="en-US" sz="2800" b="1" i="1" dirty="0"/>
              <a:t> </a:t>
            </a:r>
            <a:r>
              <a:rPr lang="en-US" sz="2800" b="1" i="1" dirty="0">
                <a:solidFill>
                  <a:srgbClr val="FFFF00"/>
                </a:solidFill>
              </a:rPr>
              <a:t>Saturday, 6/30 2:30pm </a:t>
            </a:r>
            <a:r>
              <a:rPr lang="en-US" sz="2800" b="1" i="1" dirty="0"/>
              <a:t>at </a:t>
            </a:r>
            <a:r>
              <a:rPr lang="en-US" sz="2800" b="1" i="1" dirty="0">
                <a:solidFill>
                  <a:srgbClr val="FFFF00"/>
                </a:solidFill>
              </a:rPr>
              <a:t>Steinway Hall (6</a:t>
            </a:r>
            <a:r>
              <a:rPr lang="en-US" sz="2800" b="1" i="1" baseline="30000" dirty="0">
                <a:solidFill>
                  <a:srgbClr val="FFFF00"/>
                </a:solidFill>
              </a:rPr>
              <a:t>th</a:t>
            </a:r>
            <a:r>
              <a:rPr lang="en-US" sz="2800" b="1" i="1" dirty="0">
                <a:solidFill>
                  <a:srgbClr val="FFFF00"/>
                </a:solidFill>
              </a:rPr>
              <a:t> Ave./43</a:t>
            </a:r>
            <a:r>
              <a:rPr lang="en-US" sz="2800" b="1" i="1" baseline="30000" dirty="0">
                <a:solidFill>
                  <a:srgbClr val="FFFF00"/>
                </a:solidFill>
              </a:rPr>
              <a:t>rd</a:t>
            </a:r>
            <a:r>
              <a:rPr lang="en-US" sz="2800" b="1" i="1" dirty="0">
                <a:solidFill>
                  <a:srgbClr val="FFFF00"/>
                </a:solidFill>
              </a:rPr>
              <a:t> St. in Manhattan).  </a:t>
            </a:r>
          </a:p>
          <a:p>
            <a:r>
              <a:rPr lang="en-US" sz="2800" b="1" i="1" dirty="0">
                <a:solidFill>
                  <a:srgbClr val="FFFF00"/>
                </a:solidFill>
              </a:rPr>
              <a:t>     </a:t>
            </a:r>
            <a:r>
              <a:rPr lang="en-US" sz="2800" i="1" dirty="0"/>
              <a:t>He and his students will perform. Ticket is $15.  </a:t>
            </a:r>
          </a:p>
          <a:p>
            <a:r>
              <a:rPr lang="en-US" sz="2800" i="1" dirty="0"/>
              <a:t>     Please see Brian if you are interested.</a:t>
            </a:r>
            <a:r>
              <a:rPr lang="en-US" sz="2800" b="1" i="1" dirty="0"/>
              <a:t> </a:t>
            </a:r>
            <a:endParaRPr lang="en-US" sz="2800" i="1" dirty="0"/>
          </a:p>
          <a:p>
            <a:pPr marL="457200" lvl="0" indent="-457200">
              <a:buFont typeface="Arial" panose="020B0604020202020204" pitchFamily="34" charset="0"/>
              <a:buChar char="•"/>
            </a:pPr>
            <a:endParaRPr lang="en-US" sz="2800" i="1" dirty="0">
              <a:effectLst>
                <a:outerShdw blurRad="38100" dist="38100" dir="2700000" algn="tl">
                  <a:srgbClr val="000000">
                    <a:alpha val="43137"/>
                  </a:srgbClr>
                </a:outerShdw>
              </a:effectLst>
            </a:endParaRPr>
          </a:p>
          <a:p>
            <a:pPr lvl="0"/>
            <a:endParaRPr lang="en-US" sz="2750" dirty="0"/>
          </a:p>
        </p:txBody>
      </p:sp>
    </p:spTree>
    <p:extLst>
      <p:ext uri="{BB962C8B-B14F-4D97-AF65-F5344CB8AC3E}">
        <p14:creationId xmlns:p14="http://schemas.microsoft.com/office/powerpoint/2010/main" val="349901770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516 “For the Bread Which You Have Broken”</a:t>
            </a:r>
            <a:endParaRPr lang="en-US" altLang="en-US" sz="2000" b="0" i="1" dirty="0">
              <a:solidFill>
                <a:srgbClr val="FFFF00"/>
              </a:solidFill>
            </a:endParaRPr>
          </a:p>
        </p:txBody>
      </p:sp>
      <p:sp>
        <p:nvSpPr>
          <p:cNvPr id="5" name="Rectangle 3"/>
          <p:cNvSpPr txBox="1">
            <a:spLocks noChangeArrowheads="1"/>
          </p:cNvSpPr>
          <p:nvPr/>
        </p:nvSpPr>
        <p:spPr bwMode="auto">
          <a:xfrm>
            <a:off x="142875" y="2161273"/>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600" b="1" i="1" dirty="0">
                <a:effectLst>
                  <a:outerShdw blurRad="38100" dist="38100" dir="2700000" algn="tl">
                    <a:srgbClr val="000000">
                      <a:alpha val="43137"/>
                    </a:srgbClr>
                  </a:outerShdw>
                </a:effectLst>
              </a:rPr>
              <a:t>For the bread which you have broken,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wine which you have poured,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words which you have spoken,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we give you thanks, O Lord.</a:t>
            </a:r>
            <a:endParaRPr lang="en-US" sz="3600"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516 “For the Bread Which You Have Broken”</a:t>
            </a:r>
            <a:endParaRPr lang="en-US" altLang="en-US" sz="2000" b="0" i="1" dirty="0">
              <a:solidFill>
                <a:srgbClr val="FFFF00"/>
              </a:solidFill>
            </a:endParaRPr>
          </a:p>
        </p:txBody>
      </p:sp>
      <p:sp>
        <p:nvSpPr>
          <p:cNvPr id="5" name="Rectangle 3"/>
          <p:cNvSpPr txBox="1">
            <a:spLocks noChangeArrowheads="1"/>
          </p:cNvSpPr>
          <p:nvPr/>
        </p:nvSpPr>
        <p:spPr bwMode="auto">
          <a:xfrm>
            <a:off x="142875" y="2161273"/>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600" b="1" i="1" dirty="0">
                <a:effectLst>
                  <a:outerShdw blurRad="38100" dist="38100" dir="2700000" algn="tl">
                    <a:srgbClr val="000000">
                      <a:alpha val="43137"/>
                    </a:srgbClr>
                  </a:outerShdw>
                </a:effectLst>
              </a:rPr>
              <a:t>By this promise that you love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your gift of peace restored,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your call to heaven above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hallow all our lives, O Lord.</a:t>
            </a:r>
            <a:endParaRPr lang="en-US" sz="3600"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50124320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516 “For the Bread Which You Have Broken”</a:t>
            </a:r>
            <a:endParaRPr lang="en-US" altLang="en-US" sz="2000" b="0" i="1" dirty="0">
              <a:solidFill>
                <a:srgbClr val="FFFF00"/>
              </a:solidFill>
            </a:endParaRPr>
          </a:p>
        </p:txBody>
      </p:sp>
      <p:sp>
        <p:nvSpPr>
          <p:cNvPr id="5" name="Rectangle 3"/>
          <p:cNvSpPr txBox="1">
            <a:spLocks noChangeArrowheads="1"/>
          </p:cNvSpPr>
          <p:nvPr/>
        </p:nvSpPr>
        <p:spPr bwMode="auto">
          <a:xfrm>
            <a:off x="142875" y="2161273"/>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600" b="1" i="1" dirty="0">
                <a:effectLst>
                  <a:outerShdw blurRad="38100" dist="38100" dir="2700000" algn="tl">
                    <a:srgbClr val="000000">
                      <a:alpha val="43137"/>
                    </a:srgbClr>
                  </a:outerShdw>
                </a:effectLst>
              </a:rPr>
              <a:t>With the saints who now adore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seated at the heavenly board,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the church still waiting for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keep love's tie unbroken, Lord.</a:t>
            </a:r>
            <a:endParaRPr lang="en-US" sz="3600"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2611799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516 “For the Bread Which You Have Broken”</a:t>
            </a:r>
            <a:endParaRPr lang="en-US" altLang="en-US" sz="2000" b="0" i="1" dirty="0">
              <a:solidFill>
                <a:srgbClr val="FFFF00"/>
              </a:solidFill>
            </a:endParaRPr>
          </a:p>
        </p:txBody>
      </p:sp>
      <p:sp>
        <p:nvSpPr>
          <p:cNvPr id="5" name="Rectangle 3"/>
          <p:cNvSpPr txBox="1">
            <a:spLocks noChangeArrowheads="1"/>
          </p:cNvSpPr>
          <p:nvPr/>
        </p:nvSpPr>
        <p:spPr bwMode="auto">
          <a:xfrm>
            <a:off x="142875" y="2161273"/>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600" b="1" i="1" dirty="0">
                <a:effectLst>
                  <a:outerShdw blurRad="38100" dist="38100" dir="2700000" algn="tl">
                    <a:srgbClr val="000000">
                      <a:alpha val="43137"/>
                    </a:srgbClr>
                  </a:outerShdw>
                </a:effectLst>
              </a:rPr>
              <a:t>In your service, Lord, defend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our hearts keep watch and ward;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the world to which you send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your kingdom come, O Lord.</a:t>
            </a:r>
            <a:endParaRPr lang="en-US" sz="3600" b="1" i="1" dirty="0">
              <a:solidFill>
                <a:srgbClr val="FFFF00"/>
              </a:solidFill>
              <a:effectLst>
                <a:outerShdw blurRad="38100" dist="38100" dir="2700000" algn="tl">
                  <a:srgbClr val="000000">
                    <a:alpha val="43137"/>
                  </a:srgbClr>
                </a:outerShdw>
              </a:effectLst>
            </a:endParaRPr>
          </a:p>
          <a:p>
            <a:endParaRPr lang="en-US" sz="3600"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27747423"/>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7924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We celebrate the Spirit of God, who hovered over creation and brought order out of formlessness.</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We praise You, Spirit of God.</a:t>
            </a:r>
            <a:endParaRPr lang="en-US" sz="2800" i="1"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We celebrate the Spirit of God, who filled Jesus</a:t>
            </a:r>
          </a:p>
          <a:p>
            <a:r>
              <a:rPr lang="en-US" sz="2800" i="1" dirty="0">
                <a:effectLst>
                  <a:outerShdw blurRad="38100" dist="38100" dir="2700000" algn="tl">
                    <a:srgbClr val="000000">
                      <a:alpha val="43137"/>
                    </a:srgbClr>
                  </a:outerShdw>
                </a:effectLst>
              </a:rPr>
              <a:t>with power and wisdom and, through Him, made the life of God available to all. </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We praise You, Spirit of God.</a:t>
            </a:r>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82054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258 “A Hymn of Glory Let us Sing”</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070" y="2586097"/>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The holy apostolic band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upon the Mount of Olives stand,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with his followers they see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their Lord ascend in majesty.</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62078539"/>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7924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We celebrate the Spirit of God, who has been poured out on all people, and leads us into the Kingdom of God.</a:t>
            </a:r>
          </a:p>
          <a:p>
            <a:r>
              <a:rPr lang="en-US" sz="2800" b="1" i="1" dirty="0">
                <a:effectLst/>
              </a:rPr>
              <a:t>	</a:t>
            </a:r>
            <a:r>
              <a:rPr lang="en-US" sz="2800" b="1" i="1" dirty="0">
                <a:solidFill>
                  <a:srgbClr val="FFFF00"/>
                </a:solidFill>
                <a:effectLst>
                  <a:outerShdw blurRad="38100" dist="38100" dir="2700000" algn="tl">
                    <a:srgbClr val="000000">
                      <a:alpha val="43137"/>
                    </a:srgbClr>
                  </a:outerShdw>
                </a:effectLst>
              </a:rPr>
              <a:t>We praise You, Spirit of God.</a:t>
            </a:r>
            <a:endParaRPr lang="en-US" sz="2800" i="1" dirty="0">
              <a:solidFill>
                <a:srgbClr val="FFFF00"/>
              </a:solidFill>
              <a:effectLst>
                <a:outerShdw blurRad="38100" dist="38100" dir="2700000" algn="tl">
                  <a:srgbClr val="000000">
                    <a:alpha val="43137"/>
                  </a:srgbClr>
                </a:outerShdw>
              </a:effectLst>
            </a:endParaRPr>
          </a:p>
          <a:p>
            <a:r>
              <a:rPr lang="en-US" sz="2800" i="1" dirty="0">
                <a:solidFill>
                  <a:srgbClr val="FFFF00"/>
                </a:solidFill>
                <a:effectLst>
                  <a:outerShdw blurRad="38100" dist="38100" dir="2700000" algn="tl">
                    <a:srgbClr val="000000">
                      <a:alpha val="43137"/>
                    </a:srgbClr>
                  </a:outerShdw>
                </a:effectLst>
              </a:rPr>
              <a:t> </a:t>
            </a:r>
          </a:p>
          <a:p>
            <a:r>
              <a:rPr lang="en-US" sz="2800" dirty="0">
                <a:effectLst/>
              </a:rPr>
              <a:t> </a:t>
            </a:r>
          </a:p>
          <a:p>
            <a:r>
              <a:rPr lang="en-US" sz="2800" b="1" i="1" dirty="0">
                <a:effectLst>
                  <a:outerShdw blurRad="38100" dist="38100" dir="2700000" algn="tl">
                    <a:srgbClr val="000000">
                      <a:alpha val="43137"/>
                    </a:srgbClr>
                  </a:outerShdw>
                </a:effectLst>
              </a:rPr>
              <a:t> </a:t>
            </a:r>
          </a:p>
          <a:p>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1209874787"/>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outerShdw blurRad="38100" dist="38100" dir="2700000" algn="tl">
                    <a:srgbClr val="000000">
                      <a:alpha val="43137"/>
                    </a:srgbClr>
                  </a:outerShdw>
                </a:effectLst>
              </a:rPr>
              <a:t>The Lord be with you. </a:t>
            </a:r>
            <a:r>
              <a:rPr lang="en-US" sz="3000" b="1" i="1" dirty="0">
                <a:solidFill>
                  <a:srgbClr val="FFFF00"/>
                </a:solidFill>
                <a:effectLst>
                  <a:outerShdw blurRad="38100" dist="38100" dir="2700000" algn="tl">
                    <a:srgbClr val="000000">
                      <a:alpha val="43137"/>
                    </a:srgbClr>
                  </a:outerShdw>
                </a:effectLst>
              </a:rPr>
              <a:t>And also with you.</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Lift up your hearts. </a:t>
            </a:r>
            <a:r>
              <a:rPr lang="en-US" sz="3000" b="1" i="1" dirty="0">
                <a:solidFill>
                  <a:srgbClr val="FFFF00"/>
                </a:solidFill>
                <a:effectLst>
                  <a:outerShdw blurRad="38100" dist="38100" dir="2700000" algn="tl">
                    <a:srgbClr val="000000">
                      <a:alpha val="43137"/>
                    </a:srgbClr>
                  </a:outerShdw>
                </a:effectLst>
              </a:rPr>
              <a:t>We lift them up to the Lord.</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Let us give thanks to the Lord our God.</a:t>
            </a:r>
          </a:p>
          <a:p>
            <a:r>
              <a:rPr lang="en-US" sz="3000" b="1" i="1" dirty="0">
                <a:solidFill>
                  <a:srgbClr val="FFFF00"/>
                </a:solidFill>
                <a:effectLst>
                  <a:outerShdw blurRad="38100" dist="38100" dir="2700000" algn="tl">
                    <a:srgbClr val="000000">
                      <a:alpha val="43137"/>
                    </a:srgbClr>
                  </a:outerShdw>
                </a:effectLst>
              </a:rPr>
              <a:t>It is right to give our thanks and praise.</a:t>
            </a:r>
            <a:endParaRPr lang="en-US" sz="3000"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66700" y="1660525"/>
            <a:ext cx="8153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Friends, as we’ve gathered at the Lord's table, we recognize the Spirit's presence among us, and we open our hearts to embrace the Spirit's leading. </a:t>
            </a:r>
          </a:p>
          <a:p>
            <a:r>
              <a:rPr lang="en-US" sz="2800" i="1" dirty="0">
                <a:effectLst>
                  <a:outerShdw blurRad="38100" dist="38100" dir="2700000" algn="tl">
                    <a:srgbClr val="000000">
                      <a:alpha val="43137"/>
                    </a:srgbClr>
                  </a:outerShdw>
                </a:effectLst>
              </a:rPr>
              <a:t> </a:t>
            </a:r>
          </a:p>
          <a:p>
            <a:r>
              <a:rPr lang="en-US" sz="2800" i="1" dirty="0">
                <a:effectLst>
                  <a:outerShdw blurRad="38100" dist="38100" dir="2700000" algn="tl">
                    <a:srgbClr val="000000">
                      <a:alpha val="43137"/>
                    </a:srgbClr>
                  </a:outerShdw>
                </a:effectLst>
              </a:rPr>
              <a:t>This is the table of the Heavenly Feast, the joyful celebration of the people of God. Christ invites those who confess their faith in Him to eat this bread of life and to drink this cup of salvation.</a:t>
            </a:r>
          </a:p>
          <a:p>
            <a:r>
              <a:rPr lang="en-US" sz="2800" i="1" dirty="0">
                <a:effectLst/>
              </a:rPr>
              <a:t> </a:t>
            </a:r>
          </a:p>
          <a:p>
            <a:endParaRPr lang="en-US" sz="2800" i="1" dirty="0">
              <a:effectLst/>
            </a:endParaRPr>
          </a:p>
          <a:p>
            <a:endParaRPr lang="en-US" b="1" i="1" dirty="0">
              <a:effectLst>
                <a:outerShdw blurRad="38100" dist="38100" dir="2700000" algn="tl">
                  <a:srgbClr val="000000">
                    <a:alpha val="43137"/>
                  </a:srgbClr>
                </a:outerShdw>
              </a:effectLst>
            </a:endParaRPr>
          </a:p>
          <a:p>
            <a:r>
              <a:rPr lang="en-US" sz="2800" dirty="0">
                <a:solidFill>
                  <a:srgbClr val="FFFF00"/>
                </a:solidFill>
                <a:effectLst/>
              </a:rPr>
              <a:t>	</a:t>
            </a:r>
          </a:p>
          <a:p>
            <a:endParaRPr lang="en-US" sz="2800"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651113"/>
            <a:ext cx="86517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Lord, we come knowing that we depend on You for life and truth and love. </a:t>
            </a:r>
          </a:p>
          <a:p>
            <a:r>
              <a:rPr lang="en-US" sz="2800" b="1" i="1" dirty="0">
                <a:solidFill>
                  <a:srgbClr val="FFFF00"/>
                </a:solidFill>
                <a:effectLst>
                  <a:outerShdw blurRad="38100" dist="38100" dir="2700000" algn="tl">
                    <a:srgbClr val="000000">
                      <a:alpha val="43137"/>
                    </a:srgbClr>
                  </a:outerShdw>
                </a:effectLst>
              </a:rPr>
              <a:t>We come knowing that You</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welcome us with open and accepting arms.</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come ready to meet with You, </a:t>
            </a:r>
          </a:p>
          <a:p>
            <a:r>
              <a:rPr lang="en-US" sz="2800" b="1" i="1" dirty="0">
                <a:solidFill>
                  <a:srgbClr val="FFFF00"/>
                </a:solidFill>
                <a:effectLst>
                  <a:outerShdw blurRad="38100" dist="38100" dir="2700000" algn="tl">
                    <a:srgbClr val="000000">
                      <a:alpha val="43137"/>
                    </a:srgbClr>
                  </a:outerShdw>
                </a:effectLst>
              </a:rPr>
              <a:t>and be changed by the encounter.  Amen.</a:t>
            </a:r>
            <a:endParaRPr lang="en-US" sz="2800" b="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outerShdw blurRad="38100" dist="38100" dir="2700000" algn="tl">
                  <a:srgbClr val="000000">
                    <a:alpha val="43137"/>
                  </a:srgbClr>
                </a:outerShdw>
              </a:effectLst>
            </a:endParaRPr>
          </a:p>
          <a:p>
            <a:endParaRPr lang="en-US" sz="2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9565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74307" y="1717098"/>
            <a:ext cx="5105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With thanksgiving, we will receive this bread which our Lord Jesus took, after He blessed it, broke it, and gave it to his disciples, saying, this is my body, broken for you.</a:t>
            </a:r>
          </a:p>
          <a:p>
            <a:endParaRPr lang="en-US" sz="2800" b="1" dirty="0">
              <a:effectLst/>
            </a:endParaRPr>
          </a:p>
          <a:p>
            <a:r>
              <a:rPr lang="en-US" sz="2800" b="1" dirty="0">
                <a:effectLst/>
              </a:rPr>
              <a:t> </a:t>
            </a:r>
            <a:endParaRPr lang="en-US" sz="2800" dirty="0">
              <a:effectLst/>
            </a:endParaRPr>
          </a:p>
          <a:p>
            <a:endParaRPr lang="en-US" sz="2800" b="1" i="1" dirty="0">
              <a:effectLst/>
            </a:endParaRPr>
          </a:p>
          <a:p>
            <a:endParaRPr lang="en-US" b="1" dirty="0">
              <a:solidFill>
                <a:srgbClr val="00FFFF"/>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705" y="2025708"/>
            <a:ext cx="4668795"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119"/>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554171"/>
            <a:ext cx="5562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00000"/>
                </a:solidFill>
                <a:effectLst/>
              </a:rPr>
              <a:t>With confidence, we dedicate this cup that Jesus blessed, saying, this is the new covenant sealed in my blood.  As often as we eat this bread and drink from this cup, we remember the saving grace of our Lord Jesus Christ. </a:t>
            </a:r>
            <a:endParaRPr lang="en-US" dirty="0">
              <a:solidFill>
                <a:srgbClr val="000000"/>
              </a:solidFill>
              <a:effectLst/>
            </a:endParaRPr>
          </a:p>
          <a:p>
            <a:endParaRPr lang="en-US" b="1" i="1" dirty="0">
              <a:solidFill>
                <a:srgbClr val="000000"/>
              </a:solidFill>
              <a:effectLst/>
            </a:endParaRP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9329047"/>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solidFill>
                  <a:srgbClr val="FF0000"/>
                </a:solidFill>
                <a:effectLst/>
              </a:rPr>
              <a:t>Jesus said, </a:t>
            </a:r>
            <a:r>
              <a:rPr lang="en-US" b="1" i="1" dirty="0">
                <a:solidFill>
                  <a:srgbClr val="000000"/>
                </a:solidFill>
                <a:effectLst/>
              </a:rPr>
              <a:t>"I am the bread of life. Those who come to me shall never hunger; those who believe in me shall never thirst." </a:t>
            </a:r>
            <a:r>
              <a:rPr lang="en-US" i="1" dirty="0">
                <a:solidFill>
                  <a:srgbClr val="FF0000"/>
                </a:solidFill>
                <a:effectLst/>
              </a:rPr>
              <a:t>These are the gift of God for the people of God.</a:t>
            </a:r>
          </a:p>
          <a:p>
            <a:r>
              <a:rPr lang="en-US" b="1" i="1" dirty="0">
                <a:solidFill>
                  <a:srgbClr val="FF0000"/>
                </a:solidFill>
                <a:effectLst/>
              </a:rPr>
              <a:t>  </a:t>
            </a:r>
            <a:endParaRPr lang="en-US" i="1" dirty="0">
              <a:solidFill>
                <a:srgbClr val="FF0000"/>
              </a:solidFill>
              <a:effectLst/>
            </a:endParaRPr>
          </a:p>
          <a:p>
            <a:endParaRPr lang="en-US" i="1" dirty="0">
              <a:solidFill>
                <a:srgbClr val="FFFF00"/>
              </a:solidFill>
              <a:effectLst>
                <a:outerShdw blurRad="38100" dist="38100" dir="2700000" algn="tl">
                  <a:srgbClr val="000000">
                    <a:alpha val="43137"/>
                  </a:srgbClr>
                </a:outerShdw>
              </a:effectLst>
            </a:endParaRPr>
          </a:p>
          <a:p>
            <a:endParaRPr lang="en-US" b="1" i="1" dirty="0">
              <a:solidFill>
                <a:srgbClr val="000000"/>
              </a:solidFill>
              <a:effectLst/>
            </a:endParaRPr>
          </a:p>
          <a:p>
            <a:r>
              <a:rPr lang="en-US" sz="2600" b="1" i="1" dirty="0">
                <a:solidFill>
                  <a:srgbClr val="FFFF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502335"/>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7133" y="692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68598" y="1558290"/>
            <a:ext cx="8352067"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May the love we find at this table be reflected in our lives; May the power we receive at this table make us peacemakers, healers, and witnesses to this world; And may the Spirit who fills us again at this table lead us to be those who proclaim God's Kingdom in every word we speak and in everything we do.  In Christ’s name we pray, Amen. </a:t>
            </a:r>
            <a:endParaRPr lang="en-US" sz="3000"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r>
              <a:rPr lang="en-US" i="1" dirty="0">
                <a:effectLst/>
              </a:rPr>
              <a:t> </a:t>
            </a:r>
            <a:endParaRPr lang="en-US" dirty="0">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82054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258 “A Hymn of Glory Let us Sing”</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070" y="2586097"/>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To all, the shining angels cry,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"Why stand and gaze upon the sky?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This is the Savior!" thus they say;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"this is his glorious triumph-day."</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09876581"/>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#298 </a:t>
            </a:r>
            <a:r>
              <a:rPr lang="en-US" altLang="en-US" sz="2600" i="1" kern="0" dirty="0">
                <a:solidFill>
                  <a:srgbClr val="66FF33"/>
                </a:solidFill>
                <a:effectLst>
                  <a:outerShdw blurRad="38100" dist="38100" dir="2700000" algn="tl">
                    <a:srgbClr val="000000">
                      <a:alpha val="43137"/>
                    </a:srgbClr>
                  </a:outerShdw>
                </a:effectLst>
              </a:rPr>
              <a:t>“Lord, You Give the Great Commission”</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Lord, you give the great commission: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“Heal the sick and preach the word.”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Lest the church neglect its mission,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the gospel go unheard,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help us witness to your purpose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renewed integrity: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the Spirit’s gifts empower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work of ministry.</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#298 </a:t>
            </a:r>
            <a:r>
              <a:rPr lang="en-US" altLang="en-US" sz="2600" i="1" kern="0" dirty="0">
                <a:solidFill>
                  <a:srgbClr val="66FF33"/>
                </a:solidFill>
                <a:effectLst>
                  <a:outerShdw blurRad="38100" dist="38100" dir="2700000" algn="tl">
                    <a:srgbClr val="000000">
                      <a:alpha val="43137"/>
                    </a:srgbClr>
                  </a:outerShdw>
                </a:effectLst>
              </a:rPr>
              <a:t>“Lord, You Give the Great Commission”</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Lord, you call us to your service: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“In my name baptize and teach.”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That the world may trust your promise,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life abundant meant for each,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give us all new fervor, draw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closer in community: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the Spirit’s gifts empower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work of ministry.</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83100959"/>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#298 </a:t>
            </a:r>
            <a:r>
              <a:rPr lang="en-US" altLang="en-US" sz="2600" i="1" kern="0" dirty="0">
                <a:solidFill>
                  <a:srgbClr val="66FF33"/>
                </a:solidFill>
                <a:effectLst>
                  <a:outerShdw blurRad="38100" dist="38100" dir="2700000" algn="tl">
                    <a:srgbClr val="000000">
                      <a:alpha val="43137"/>
                    </a:srgbClr>
                  </a:outerShdw>
                </a:effectLst>
              </a:rPr>
              <a:t>“Lord, You Give the Great Commission”</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Lord, you make the common holy: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“This, my body; this, my blood.”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Let us all, for earth’s true glory,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daily lift life heavenward,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asking that the world around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share your children’s liberty: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the Spirit’s gifts empower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work of ministry.</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149540"/>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#298 </a:t>
            </a:r>
            <a:r>
              <a:rPr lang="en-US" altLang="en-US" sz="2600" i="1" kern="0" dirty="0">
                <a:solidFill>
                  <a:srgbClr val="66FF33"/>
                </a:solidFill>
                <a:effectLst>
                  <a:outerShdw blurRad="38100" dist="38100" dir="2700000" algn="tl">
                    <a:srgbClr val="000000">
                      <a:alpha val="43137"/>
                    </a:srgbClr>
                  </a:outerShdw>
                </a:effectLst>
              </a:rPr>
              <a:t>“Lord, You Give the Great Commission”</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86483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Lord, you show us love’s true measure: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“Father, what they do, forgive.”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Yet we hoard as private treasure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all that you so freely give.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May your care and mercy lead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a just society: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the Spirit’s gifts empower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work of ministry.</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9730612"/>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#298 </a:t>
            </a:r>
            <a:r>
              <a:rPr lang="en-US" altLang="en-US" sz="2600" i="1" kern="0" dirty="0">
                <a:solidFill>
                  <a:srgbClr val="66FF33"/>
                </a:solidFill>
                <a:effectLst>
                  <a:outerShdw blurRad="38100" dist="38100" dir="2700000" algn="tl">
                    <a:srgbClr val="000000">
                      <a:alpha val="43137"/>
                    </a:srgbClr>
                  </a:outerShdw>
                </a:effectLst>
              </a:rPr>
              <a:t>“Lord, You Give the Great Commission”</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Lord, you bless with words assuring: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 am with you to the end.”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Faith and hope and love restoring,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may we serve as you intend,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amid the cares that claim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hold in mind eternity: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the Spirit’s gifts empower us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for the work of ministry.</a:t>
            </a:r>
            <a:br>
              <a:rPr lang="en-US" sz="3600" i="1" dirty="0">
                <a:effectLst>
                  <a:outerShdw blurRad="38100" dist="38100" dir="2700000" algn="tl">
                    <a:srgbClr val="000000">
                      <a:alpha val="43137"/>
                    </a:srgbClr>
                  </a:outerShdw>
                </a:effectLst>
                <a:latin typeface="+mn-lt"/>
              </a:rPr>
            </a:b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297669"/>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DEA1AD-E60F-4459-BA5B-CD18A219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035237" y="3810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357" y="2286000"/>
            <a:ext cx="8795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solidFill>
                <a:srgbClr val="FFFF00"/>
              </a:solidFill>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Shalom, Shalom.</a:t>
            </a:r>
            <a:endParaRPr lang="en-US" dirty="0">
              <a:effectLst>
                <a:outerShdw blurRad="38100" dist="38100" dir="2700000" algn="tl">
                  <a:srgbClr val="000000">
                    <a:alpha val="43137"/>
                  </a:srgbClr>
                </a:outerShdw>
              </a:effectLst>
            </a:endParaRPr>
          </a:p>
          <a:p>
            <a:pPr algn="ctr"/>
            <a:r>
              <a:rPr lang="en-US" sz="3600"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57907-715C-47BD-82D5-58E1EB0ED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1146810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2nd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June 3rd,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95" y="4495800"/>
            <a:ext cx="1905000" cy="1905000"/>
          </a:xfrm>
          <a:prstGeom prst="rect">
            <a:avLst/>
          </a:prstGeom>
        </p:spPr>
      </p:pic>
    </p:spTree>
    <p:extLst>
      <p:ext uri="{BB962C8B-B14F-4D97-AF65-F5344CB8AC3E}">
        <p14:creationId xmlns:p14="http://schemas.microsoft.com/office/powerpoint/2010/main" val="219553402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82054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258 “A Hymn of Glory Let us Sing”</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070" y="2586097"/>
            <a:ext cx="9411008" cy="2677656"/>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"You see him now, ascending high</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up to the portals of the sky. </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Hereafter you shall Jesus see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returning in great majesty."</a:t>
            </a:r>
            <a:br>
              <a:rPr lang="en-US" sz="3200" dirty="0"/>
            </a:b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8222362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82054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258 “A Hymn of Glory Let us Sing”</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070" y="2586097"/>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O risen Christ, ascended Lord,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all praise to you let earth accord.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 are, while endless ages run,</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with Father and with Spirit one.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7453156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altLang="en-US" sz="1800" i="1" dirty="0">
                <a:solidFill>
                  <a:srgbClr val="FFFF00"/>
                </a:solidFill>
                <a:effectLst>
                  <a:outerShdw blurRad="38100" dist="38100" dir="2700000" algn="tl">
                    <a:srgbClr val="000000">
                      <a:alpha val="43137"/>
                    </a:srgbClr>
                  </a:outerShdw>
                </a:effectLst>
                <a:latin typeface="+mn-lt"/>
              </a:rPr>
              <a:t> </a:t>
            </a:r>
            <a:r>
              <a:rPr lang="en-US" sz="1800" i="1" dirty="0">
                <a:solidFill>
                  <a:srgbClr val="FFFF00"/>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mn-lt"/>
              </a:rPr>
              <a:t>The hardness of our hearts grieves God.  We prefer to follow our own counsel rather than to seek and submit to the counsel of God.  Confessing our sin, may God soften our stubborn hearts and guide our feet to walk in the ways of righteousness. </a:t>
            </a:r>
            <a:br>
              <a:rPr lang="en-US" sz="2000"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98228" y="1219200"/>
            <a:ext cx="7224515" cy="6647974"/>
          </a:xfrm>
          <a:prstGeom prst="rect">
            <a:avLst/>
          </a:prstGeom>
        </p:spPr>
        <p:txBody>
          <a:bodyPr wrap="square">
            <a:spAutoFit/>
          </a:bodyPr>
          <a:lstStyle/>
          <a:p>
            <a:r>
              <a:rPr lang="en-US" sz="2400" b="1" i="1" dirty="0">
                <a:solidFill>
                  <a:srgbClr val="800000"/>
                </a:solidFill>
              </a:rPr>
              <a:t>Psalm 139:1-6</a:t>
            </a:r>
            <a:r>
              <a:rPr lang="en-US" sz="2400" b="1" dirty="0">
                <a:solidFill>
                  <a:srgbClr val="800000"/>
                </a:solidFill>
              </a:rPr>
              <a:t> </a:t>
            </a:r>
            <a:endParaRPr lang="en-US" sz="2400" dirty="0">
              <a:solidFill>
                <a:srgbClr val="800000"/>
              </a:solidFill>
            </a:endParaRPr>
          </a:p>
          <a:p>
            <a:r>
              <a:rPr lang="en-US" sz="2600" b="1" i="1" dirty="0">
                <a:solidFill>
                  <a:srgbClr val="800000"/>
                </a:solidFill>
              </a:rPr>
              <a:t>O LORD, you have searched us and known us.  You know when we sit down and when we rise up; you discern our thoughts from far away.  You search out our path and our lying down and are acquainted with all our ways.  Even before a word is on our tongue, O LORD, you know it completely. You hem us in, behind and before, and lay your hand upon us.  Such knowledge is too wonderful for us; it is so high that we cannot attain it.  Forgive us of our transgressions and deliver us by your mercy and grace, Amen.</a:t>
            </a:r>
            <a:endParaRPr lang="en-US" sz="2600" dirty="0">
              <a:solidFill>
                <a:srgbClr val="800000"/>
              </a:solidFill>
            </a:endParaRPr>
          </a:p>
          <a:p>
            <a:endParaRPr lang="en-US" sz="2800" dirty="0">
              <a:solidFill>
                <a:srgbClr val="800000"/>
              </a:solidFill>
            </a:endParaRPr>
          </a:p>
          <a:p>
            <a:endParaRPr lang="en-US" sz="3200"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49401</TotalTime>
  <Words>1174</Words>
  <Application>Microsoft Office PowerPoint</Application>
  <PresentationFormat>On-screen Show (4:3)</PresentationFormat>
  <Paragraphs>328</Paragraphs>
  <Slides>57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Black</vt:lpstr>
      <vt:lpstr>Calibri</vt:lpstr>
      <vt:lpstr>Helvetica</vt:lpstr>
      <vt:lpstr>Times New Roman</vt:lpstr>
      <vt:lpstr>Wingdings</vt:lpstr>
      <vt:lpstr>Glass Layers</vt:lpstr>
      <vt:lpstr>Homecrest Presbyterian Church Worship of the Lord’s Day 2nd Sunday after Pentecost June 3rd, 2018 </vt:lpstr>
      <vt:lpstr>Gathering Around the WORD Call to Worship </vt:lpstr>
      <vt:lpstr>Gathering Around the WORD Gathering Hymn   # 258 “A Hymn of Glory Let us Sing”</vt:lpstr>
      <vt:lpstr>Gathering Around the WORD Gathering Hymn   # 258 “A Hymn of Glory Let us Sing”</vt:lpstr>
      <vt:lpstr>Gathering Around the WORD Gathering Hymn   # 258 “A Hymn of Glory Let us Sing”</vt:lpstr>
      <vt:lpstr>Gathering Around the WORD Gathering Hymn   # 258 “A Hymn of Glory Let us Sing”</vt:lpstr>
      <vt:lpstr>Gathering Around the WORD Gathering Hymn   # 258 “A Hymn of Glory Let us Sing”</vt:lpstr>
      <vt:lpstr>Gathering Around the WORD Call to Confession    The hardness of our hearts grieves God.  We prefer to follow our own counsel rather than to seek and submit to the counsel of God.  Confessing our sin, may God soften our stubborn hearts and guide our feet to walk in the ways of righteousness.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(Mark 2:23-3:6)</vt:lpstr>
      <vt:lpstr>Proclaiming the WORD  Scripture Reading (Mark 2:23-3:6)</vt:lpstr>
      <vt:lpstr>Proclaiming the WORD  Scripture Reading (2 Corinthians 4:5-12)</vt:lpstr>
      <vt:lpstr>Proclaiming the WORD  Scripture Reading (2 Corinthians 4:5-12)</vt:lpstr>
      <vt:lpstr>PowerPoint Presentation</vt:lpstr>
      <vt:lpstr>PowerPoint Presentation</vt:lpstr>
      <vt:lpstr>PowerPoint Presentation</vt:lpstr>
      <vt:lpstr>PowerPoint Presentation</vt:lpstr>
      <vt:lpstr>Responding Hymn # 829 “My Faith Looks Up to Thee” </vt:lpstr>
      <vt:lpstr>Responding Hymn # 829 “My Faith Looks Up to Thee” </vt:lpstr>
      <vt:lpstr>Responding Hymn # 829 “My Faith Looks Up to Thee” </vt:lpstr>
      <vt:lpstr>Responding Hymn # 829 “My Faith Looks Up to Thee”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2nd Sunday after Pentecost June 3rd,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1371</cp:revision>
  <cp:lastPrinted>2018-05-24T00:13:39Z</cp:lastPrinted>
  <dcterms:created xsi:type="dcterms:W3CDTF">1601-01-01T00:00:00Z</dcterms:created>
  <dcterms:modified xsi:type="dcterms:W3CDTF">2018-05-31T13:11:26Z</dcterms:modified>
</cp:coreProperties>
</file>