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handoutMasterIdLst>
    <p:handoutMasterId r:id="rId56"/>
  </p:handoutMasterIdLst>
  <p:sldIdLst>
    <p:sldId id="1097" r:id="rId2"/>
    <p:sldId id="1588" r:id="rId3"/>
    <p:sldId id="1299" r:id="rId4"/>
    <p:sldId id="2218" r:id="rId5"/>
    <p:sldId id="2219" r:id="rId6"/>
    <p:sldId id="2220" r:id="rId7"/>
    <p:sldId id="805" r:id="rId8"/>
    <p:sldId id="2051" r:id="rId9"/>
    <p:sldId id="1781" r:id="rId10"/>
    <p:sldId id="696" r:id="rId11"/>
    <p:sldId id="806" r:id="rId12"/>
    <p:sldId id="1059" r:id="rId13"/>
    <p:sldId id="2059" r:id="rId14"/>
    <p:sldId id="2221" r:id="rId15"/>
    <p:sldId id="2137" r:id="rId16"/>
    <p:sldId id="2222" r:id="rId17"/>
    <p:sldId id="2223" r:id="rId18"/>
    <p:sldId id="1773" r:id="rId19"/>
    <p:sldId id="2236" r:id="rId20"/>
    <p:sldId id="2237" r:id="rId21"/>
    <p:sldId id="2192" r:id="rId22"/>
    <p:sldId id="2226" r:id="rId23"/>
    <p:sldId id="2227" r:id="rId24"/>
    <p:sldId id="2225" r:id="rId25"/>
    <p:sldId id="2224" r:id="rId26"/>
    <p:sldId id="2081" r:id="rId27"/>
    <p:sldId id="1752" r:id="rId28"/>
    <p:sldId id="975" r:id="rId29"/>
    <p:sldId id="818" r:id="rId30"/>
    <p:sldId id="819" r:id="rId31"/>
    <p:sldId id="2107" r:id="rId32"/>
    <p:sldId id="2228" r:id="rId33"/>
    <p:sldId id="2229" r:id="rId34"/>
    <p:sldId id="2230" r:id="rId35"/>
    <p:sldId id="2110" r:id="rId36"/>
    <p:sldId id="2113" r:id="rId37"/>
    <p:sldId id="2114" r:id="rId38"/>
    <p:sldId id="2115" r:id="rId39"/>
    <p:sldId id="2116" r:id="rId40"/>
    <p:sldId id="2118" r:id="rId41"/>
    <p:sldId id="2119" r:id="rId42"/>
    <p:sldId id="2127" r:id="rId43"/>
    <p:sldId id="2122" r:id="rId44"/>
    <p:sldId id="2123" r:id="rId45"/>
    <p:sldId id="2231" r:id="rId46"/>
    <p:sldId id="2124" r:id="rId47"/>
    <p:sldId id="2212" r:id="rId48"/>
    <p:sldId id="2232" r:id="rId49"/>
    <p:sldId id="2234" r:id="rId50"/>
    <p:sldId id="2233" r:id="rId51"/>
    <p:sldId id="284" r:id="rId52"/>
    <p:sldId id="1067" r:id="rId53"/>
    <p:sldId id="2235" r:id="rId5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00"/>
    <a:srgbClr val="800000"/>
    <a:srgbClr val="CC0099"/>
    <a:srgbClr val="66FF33"/>
    <a:srgbClr val="FF3399"/>
    <a:srgbClr val="0664BA"/>
    <a:srgbClr val="4AE8E8"/>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74" autoAdjust="0"/>
  </p:normalViewPr>
  <p:slideViewPr>
    <p:cSldViewPr>
      <p:cViewPr varScale="1">
        <p:scale>
          <a:sx n="78" d="100"/>
          <a:sy n="78" d="100"/>
        </p:scale>
        <p:origin x="118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53</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7282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C248E-E1A3-4208-9554-3322021AE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4098" name="Rectangle 2"/>
          <p:cNvSpPr>
            <a:spLocks noGrp="1" noChangeArrowheads="1"/>
          </p:cNvSpPr>
          <p:nvPr>
            <p:ph type="ctrTitle"/>
          </p:nvPr>
        </p:nvSpPr>
        <p:spPr>
          <a:xfrm>
            <a:off x="838200" y="1714409"/>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6th Sunday of Easter, </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FF0000"/>
                </a:solidFill>
                <a:effectLst>
                  <a:outerShdw blurRad="38100" dist="38100" dir="2700000" algn="tl">
                    <a:srgbClr val="000000">
                      <a:alpha val="43137"/>
                    </a:srgbClr>
                  </a:outerShdw>
                </a:effectLst>
                <a:latin typeface="Arial" charset="0"/>
              </a:rPr>
              <a:t>May 6th,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482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9488D-9A69-43FF-A03F-A26668F8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11582400" cy="8686800"/>
          </a:xfrm>
          <a:prstGeom prst="rect">
            <a:avLst/>
          </a:prstGeom>
        </p:spPr>
      </p:pic>
      <p:sp>
        <p:nvSpPr>
          <p:cNvPr id="755714" name="Rectangle 2"/>
          <p:cNvSpPr>
            <a:spLocks noGrp="1" noChangeArrowheads="1"/>
          </p:cNvSpPr>
          <p:nvPr>
            <p:ph type="ctrTitle"/>
          </p:nvPr>
        </p:nvSpPr>
        <p:spPr>
          <a:xfrm>
            <a:off x="914400" y="838201"/>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914400" y="1920875"/>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00FFFF"/>
                </a:solidFill>
                <a:effectLst/>
                <a:latin typeface="+mn-lt"/>
              </a:rPr>
              <a:t>(I John 4:4-8)  </a:t>
            </a:r>
          </a:p>
          <a:p>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Beloved, let us love one another, because love is from God; everyone who loves is born of God and knows God.  Whoever does not love does not know God, for God IS LOVE.  Let us pass the peace of Christ and the love of God to our neighbors.</a:t>
            </a:r>
          </a:p>
          <a:p>
            <a:endParaRPr lang="en-US" sz="2800" b="0"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275308-0FF5-41C9-872F-412F3E6A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0"/>
            <a:ext cx="12801600" cy="6858000"/>
          </a:xfrm>
          <a:prstGeom prst="rect">
            <a:avLst/>
          </a:prstGeom>
        </p:spPr>
      </p:pic>
      <p:sp>
        <p:nvSpPr>
          <p:cNvPr id="28674" name="Rectangle 2"/>
          <p:cNvSpPr>
            <a:spLocks noGrp="1" noChangeArrowheads="1"/>
          </p:cNvSpPr>
          <p:nvPr>
            <p:ph type="ctrTitle"/>
          </p:nvPr>
        </p:nvSpPr>
        <p:spPr>
          <a:xfrm>
            <a:off x="2971800" y="17526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32951"/>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5:1-6)</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95300" y="990600"/>
            <a:ext cx="8153400" cy="5693866"/>
          </a:xfrm>
          <a:prstGeom prst="rect">
            <a:avLst/>
          </a:prstGeom>
        </p:spPr>
        <p:txBody>
          <a:bodyPr wrap="square">
            <a:spAutoFit/>
          </a:bodyPr>
          <a:lstStyle/>
          <a:p>
            <a:r>
              <a:rPr lang="en-US" sz="3200" i="1" baseline="30000" dirty="0"/>
              <a:t>	</a:t>
            </a:r>
            <a:r>
              <a:rPr lang="en-US" sz="2800" b="1" i="1" baseline="30000" dirty="0">
                <a:effectLst>
                  <a:outerShdw blurRad="38100" dist="38100" dir="2700000" algn="tl">
                    <a:srgbClr val="000000">
                      <a:alpha val="43137"/>
                    </a:srgbClr>
                  </a:outerShdw>
                </a:effectLst>
              </a:rPr>
              <a:t>1</a:t>
            </a:r>
            <a:r>
              <a:rPr lang="en-US" sz="2800" b="1" i="1" dirty="0">
                <a:effectLst>
                  <a:outerShdw blurRad="38100" dist="38100" dir="2700000" algn="tl">
                    <a:srgbClr val="000000">
                      <a:alpha val="43137"/>
                    </a:srgbClr>
                  </a:outerShdw>
                </a:effectLst>
              </a:rPr>
              <a:t>Everyone who believes that Jesus is the Christ has been born of God, and everyone who loves the parent loves the child. </a:t>
            </a:r>
            <a:r>
              <a:rPr lang="en-US" sz="2800" b="1" i="1" baseline="30000" dirty="0">
                <a:effectLst>
                  <a:outerShdw blurRad="38100" dist="38100" dir="2700000" algn="tl">
                    <a:srgbClr val="000000">
                      <a:alpha val="43137"/>
                    </a:srgbClr>
                  </a:outerShdw>
                </a:effectLst>
              </a:rPr>
              <a:t>2</a:t>
            </a:r>
            <a:r>
              <a:rPr lang="en-US" sz="2800" b="1" i="1" dirty="0">
                <a:effectLst>
                  <a:outerShdw blurRad="38100" dist="38100" dir="2700000" algn="tl">
                    <a:srgbClr val="000000">
                      <a:alpha val="43137"/>
                    </a:srgbClr>
                  </a:outerShdw>
                </a:effectLst>
              </a:rPr>
              <a:t>By this we know that we love the children of God, when we love God and obey his commandments. </a:t>
            </a:r>
            <a:r>
              <a:rPr lang="en-US" sz="2800" b="1" i="1" baseline="30000" dirty="0">
                <a:effectLst>
                  <a:outerShdw blurRad="38100" dist="38100" dir="2700000" algn="tl">
                    <a:srgbClr val="000000">
                      <a:alpha val="43137"/>
                    </a:srgbClr>
                  </a:outerShdw>
                </a:effectLst>
              </a:rPr>
              <a:t>3</a:t>
            </a:r>
            <a:r>
              <a:rPr lang="en-US" sz="2800" b="1" i="1" dirty="0">
                <a:effectLst>
                  <a:outerShdw blurRad="38100" dist="38100" dir="2700000" algn="tl">
                    <a:srgbClr val="000000">
                      <a:alpha val="43137"/>
                    </a:srgbClr>
                  </a:outerShdw>
                </a:effectLst>
              </a:rPr>
              <a:t>For the love of God is this, that we obey his commandments. And his commandments are not burdensome, </a:t>
            </a:r>
            <a:r>
              <a:rPr lang="en-US" sz="2800" b="1" i="1" baseline="30000" dirty="0">
                <a:effectLst>
                  <a:outerShdw blurRad="38100" dist="38100" dir="2700000" algn="tl">
                    <a:srgbClr val="000000">
                      <a:alpha val="43137"/>
                    </a:srgbClr>
                  </a:outerShdw>
                </a:effectLst>
              </a:rPr>
              <a:t>4</a:t>
            </a:r>
            <a:r>
              <a:rPr lang="en-US" sz="2800" b="1" i="1" dirty="0">
                <a:effectLst>
                  <a:outerShdw blurRad="38100" dist="38100" dir="2700000" algn="tl">
                    <a:srgbClr val="000000">
                      <a:alpha val="43137"/>
                    </a:srgbClr>
                  </a:outerShdw>
                </a:effectLst>
              </a:rPr>
              <a:t>for whatever is born of God conquers the world. And this is the victory that conquers the world, our faith. </a:t>
            </a:r>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Who is it that conquers the world but the one who believes that Jesus is the Son of God?</a:t>
            </a:r>
            <a:endParaRPr lang="en-US" sz="32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32951"/>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(I John 5:1-6)</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95300" y="990600"/>
            <a:ext cx="8153400" cy="224676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6</a:t>
            </a:r>
            <a:r>
              <a:rPr lang="en-US" sz="2800" b="1" i="1" dirty="0">
                <a:effectLst>
                  <a:outerShdw blurRad="38100" dist="38100" dir="2700000" algn="tl">
                    <a:srgbClr val="000000">
                      <a:alpha val="43137"/>
                    </a:srgbClr>
                  </a:outerShdw>
                </a:effectLst>
              </a:rPr>
              <a:t>This is the one who came by water and blood, Jesus Christ, not with the water only but with the water and the blood. And the Spirit is the one that testifies, for the Spirit is the truth.</a:t>
            </a:r>
            <a:endParaRPr lang="en-US" sz="3200" b="1" i="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617028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15:9-17)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33400" y="1295400"/>
            <a:ext cx="8153400" cy="3108543"/>
          </a:xfrm>
          <a:prstGeom prst="rect">
            <a:avLst/>
          </a:prstGeom>
        </p:spPr>
        <p:txBody>
          <a:bodyPr wrap="square">
            <a:spAutoFit/>
          </a:bodyPr>
          <a:lstStyle/>
          <a:p>
            <a:r>
              <a:rPr lang="en-US" sz="2800" i="1" baseline="30000" dirty="0"/>
              <a:t>	</a:t>
            </a:r>
            <a:r>
              <a:rPr lang="en-US" sz="2800" b="1" i="1" baseline="30000" dirty="0">
                <a:effectLst>
                  <a:outerShdw blurRad="38100" dist="38100" dir="2700000" algn="tl">
                    <a:srgbClr val="000000">
                      <a:alpha val="43137"/>
                    </a:srgbClr>
                  </a:outerShdw>
                </a:effectLst>
              </a:rPr>
              <a:t>9</a:t>
            </a:r>
            <a:r>
              <a:rPr lang="en-US" sz="2800" b="1" i="1" dirty="0">
                <a:effectLst>
                  <a:outerShdw blurRad="38100" dist="38100" dir="2700000" algn="tl">
                    <a:srgbClr val="000000">
                      <a:alpha val="43137"/>
                    </a:srgbClr>
                  </a:outerShdw>
                </a:effectLst>
              </a:rPr>
              <a:t>As the Father has loved me, so I have loved you; abide in my love.</a:t>
            </a:r>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If you keep my commandments, you will abide in my love, just as I have kept my Father’s commandments and abide in his love. </a:t>
            </a:r>
            <a:r>
              <a:rPr lang="en-US" sz="2800" b="1" i="1" baseline="30000" dirty="0">
                <a:effectLst>
                  <a:outerShdw blurRad="38100" dist="38100" dir="2700000" algn="tl">
                    <a:srgbClr val="000000">
                      <a:alpha val="43137"/>
                    </a:srgbClr>
                  </a:outerShdw>
                </a:effectLst>
              </a:rPr>
              <a:t>11</a:t>
            </a:r>
            <a:r>
              <a:rPr lang="en-US" sz="2800" b="1" i="1" dirty="0">
                <a:effectLst>
                  <a:outerShdw blurRad="38100" dist="38100" dir="2700000" algn="tl">
                    <a:srgbClr val="000000">
                      <a:alpha val="43137"/>
                    </a:srgbClr>
                  </a:outerShdw>
                </a:effectLst>
              </a:rPr>
              <a:t>I have said these things to you so that my joy may be in you, and that your joy may be complete.</a:t>
            </a:r>
            <a:r>
              <a:rPr lang="en-US" sz="2800" b="1" i="1" baseline="30000" dirty="0">
                <a:effectLst>
                  <a:outerShdw blurRad="38100" dist="38100" dir="2700000" algn="tl">
                    <a:srgbClr val="000000">
                      <a:alpha val="43137"/>
                    </a:srgbClr>
                  </a:outerShdw>
                </a:effectLst>
              </a:rPr>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15:9-17)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33400" y="1295400"/>
            <a:ext cx="7794562" cy="440120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12</a:t>
            </a:r>
            <a:r>
              <a:rPr lang="en-US" sz="2800" b="1" i="1" dirty="0">
                <a:effectLst>
                  <a:outerShdw blurRad="38100" dist="38100" dir="2700000" algn="tl">
                    <a:srgbClr val="000000">
                      <a:alpha val="43137"/>
                    </a:srgbClr>
                  </a:outerShdw>
                </a:effectLst>
              </a:rPr>
              <a:t>“This is my commandment, that you love one another as I have loved you. </a:t>
            </a:r>
            <a:r>
              <a:rPr lang="en-US" sz="2800" b="1" i="1" baseline="30000" dirty="0">
                <a:effectLst>
                  <a:outerShdw blurRad="38100" dist="38100" dir="2700000" algn="tl">
                    <a:srgbClr val="000000">
                      <a:alpha val="43137"/>
                    </a:srgbClr>
                  </a:outerShdw>
                </a:effectLst>
              </a:rPr>
              <a:t>13</a:t>
            </a:r>
            <a:r>
              <a:rPr lang="en-US" sz="2800" b="1" i="1" dirty="0">
                <a:effectLst>
                  <a:outerShdw blurRad="38100" dist="38100" dir="2700000" algn="tl">
                    <a:srgbClr val="000000">
                      <a:alpha val="43137"/>
                    </a:srgbClr>
                  </a:outerShdw>
                </a:effectLst>
              </a:rPr>
              <a:t>No one has greater love than this, to lay down one’s life for one’s friends. </a:t>
            </a:r>
            <a:r>
              <a:rPr lang="en-US" sz="2800" b="1" i="1" baseline="30000" dirty="0">
                <a:effectLst>
                  <a:outerShdw blurRad="38100" dist="38100" dir="2700000" algn="tl">
                    <a:srgbClr val="000000">
                      <a:alpha val="43137"/>
                    </a:srgbClr>
                  </a:outerShdw>
                </a:effectLst>
              </a:rPr>
              <a:t>14</a:t>
            </a:r>
            <a:r>
              <a:rPr lang="en-US" sz="2800" b="1" i="1" dirty="0">
                <a:effectLst>
                  <a:outerShdw blurRad="38100" dist="38100" dir="2700000" algn="tl">
                    <a:srgbClr val="000000">
                      <a:alpha val="43137"/>
                    </a:srgbClr>
                  </a:outerShdw>
                </a:effectLst>
              </a:rPr>
              <a:t>You are my friends if you do what I command you.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I do not call you servants any longer, because the servant does not know what the master is doing; but I have called you friends, because I have made known to you everything that I have heard from my Father.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406555"/>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15:9-17)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33400" y="1295400"/>
            <a:ext cx="7794562" cy="2677656"/>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16</a:t>
            </a:r>
            <a:r>
              <a:rPr lang="en-US" sz="2800" b="1" i="1" dirty="0">
                <a:effectLst>
                  <a:outerShdw blurRad="38100" dist="38100" dir="2700000" algn="tl">
                    <a:srgbClr val="000000">
                      <a:alpha val="43137"/>
                    </a:srgbClr>
                  </a:outerShdw>
                </a:effectLst>
              </a:rPr>
              <a:t>You did not choose me but I chose you. And I appointed you to go and bear fruit, fruit that will last, so that the Father will give you whatever you ask him in my name. </a:t>
            </a:r>
          </a:p>
          <a:p>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I am giving you these commands so that you may love one another.”</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73137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066800" y="12954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(I John 5:1-6 </a:t>
            </a:r>
            <a:r>
              <a:rPr lang="en-US" sz="2400" i="1" dirty="0">
                <a:solidFill>
                  <a:schemeClr val="tx1"/>
                </a:solidFill>
                <a:effectLst>
                  <a:outerShdw blurRad="38100" dist="38100" dir="2700000" algn="tl">
                    <a:srgbClr val="000000">
                      <a:alpha val="43137"/>
                    </a:srgbClr>
                  </a:outerShdw>
                </a:effectLst>
              </a:rPr>
              <a:t>and</a:t>
            </a:r>
            <a:r>
              <a:rPr lang="en-US" sz="2400" i="1" dirty="0">
                <a:solidFill>
                  <a:srgbClr val="00FFFF"/>
                </a:solidFill>
                <a:effectLst>
                  <a:outerShdw blurRad="38100" dist="38100" dir="2700000" algn="tl">
                    <a:srgbClr val="000000">
                      <a:alpha val="43137"/>
                    </a:srgbClr>
                  </a:outerShdw>
                </a:effectLst>
              </a:rPr>
              <a:t> John 15:9-17)</a:t>
            </a:r>
            <a:r>
              <a:rPr lang="en-US" i="1" dirty="0">
                <a:effectLst/>
              </a:rPr>
              <a:t> </a:t>
            </a:r>
          </a:p>
          <a:p>
            <a:pPr algn="r"/>
            <a:r>
              <a:rPr lang="en-US" sz="2800" i="1" dirty="0">
                <a:effectLst/>
              </a:rPr>
              <a:t>Chosen in His Love</a:t>
            </a:r>
            <a:endParaRPr lang="en-US" sz="2800" i="1" dirty="0">
              <a:solidFill>
                <a:srgbClr val="00FFFF"/>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2"/>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2"/>
          <a:stretch>
            <a:fillRect/>
          </a:stretch>
        </p:blipFill>
        <p:spPr>
          <a:xfrm>
            <a:off x="4567237" y="3424237"/>
            <a:ext cx="9525" cy="9525"/>
          </a:xfrm>
          <a:prstGeom prst="rect">
            <a:avLst/>
          </a:prstGeom>
        </p:spPr>
      </p:pic>
      <p:pic>
        <p:nvPicPr>
          <p:cNvPr id="5" name="Picture 4">
            <a:extLst>
              <a:ext uri="{FF2B5EF4-FFF2-40B4-BE49-F238E27FC236}">
                <a16:creationId xmlns:a16="http://schemas.microsoft.com/office/drawing/2014/main" id="{96FD5F08-809B-4309-9E95-D1196C3AD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704" y="3276600"/>
            <a:ext cx="3729065" cy="372906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EE721-60EF-43EB-9943-62C0113E2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940593"/>
            <a:ext cx="10744200" cy="6043613"/>
          </a:xfrm>
          <a:prstGeom prst="rect">
            <a:avLst/>
          </a:prstGeom>
        </p:spPr>
      </p:pic>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pic>
        <p:nvPicPr>
          <p:cNvPr id="9" name="Picture 8">
            <a:extLst>
              <a:ext uri="{FF2B5EF4-FFF2-40B4-BE49-F238E27FC236}">
                <a16:creationId xmlns:a16="http://schemas.microsoft.com/office/drawing/2014/main" id="{564123FA-E2C8-4BB2-8A2A-AB76D1837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962400"/>
            <a:ext cx="5548312" cy="3120926"/>
          </a:xfrm>
          <a:prstGeom prst="rect">
            <a:avLst/>
          </a:prstGeom>
        </p:spPr>
      </p:pic>
    </p:spTree>
    <p:extLst>
      <p:ext uri="{BB962C8B-B14F-4D97-AF65-F5344CB8AC3E}">
        <p14:creationId xmlns:p14="http://schemas.microsoft.com/office/powerpoint/2010/main" val="75350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48D3AE-6561-413C-AB02-FBB7DE5DE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0293112" cy="6858000"/>
          </a:xfrm>
          <a:prstGeom prst="rect">
            <a:avLst/>
          </a:prstGeom>
        </p:spPr>
      </p:pic>
      <p:sp>
        <p:nvSpPr>
          <p:cNvPr id="111618" name="Rectangle 2"/>
          <p:cNvSpPr>
            <a:spLocks noGrp="1" noChangeArrowheads="1"/>
          </p:cNvSpPr>
          <p:nvPr>
            <p:ph type="ctrTitle"/>
          </p:nvPr>
        </p:nvSpPr>
        <p:spPr>
          <a:xfrm>
            <a:off x="176036" y="493713"/>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14416" y="1551325"/>
            <a:ext cx="9677400" cy="3477875"/>
          </a:xfrm>
          <a:prstGeom prst="rect">
            <a:avLst/>
          </a:prstGeom>
        </p:spPr>
        <p:txBody>
          <a:bodyPr wrap="square">
            <a:spAutoFit/>
          </a:bodyPr>
          <a:lstStyle/>
          <a:p>
            <a:r>
              <a:rPr lang="en-US" sz="2400" b="1" dirty="0">
                <a:effectLst>
                  <a:outerShdw blurRad="38100" dist="38100" dir="2700000" algn="tl">
                    <a:srgbClr val="000000">
                      <a:alpha val="43137"/>
                    </a:srgbClr>
                  </a:outerShdw>
                </a:effectLst>
              </a:rPr>
              <a:t>(Based on Psalm 98:1-8)</a:t>
            </a:r>
            <a:endParaRPr lang="en-US" sz="2400" dirty="0">
              <a:effectLst>
                <a:outerShdw blurRad="38100" dist="38100" dir="2700000" algn="tl">
                  <a:srgbClr val="000000">
                    <a:alpha val="43137"/>
                  </a:srgbClr>
                </a:outerShdw>
              </a:effectLst>
            </a:endParaRPr>
          </a:p>
          <a:p>
            <a:endParaRPr lang="en-US" sz="2800" i="1"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Sing to our God a new song.</a:t>
            </a:r>
            <a:endParaRPr lang="en-US" sz="2800"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God has done marvelous things!</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Make a joyful noise to the Lord!</a:t>
            </a:r>
            <a:endParaRPr lang="en-US" sz="2800"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Break forth into joyous song and sing praises.</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Let the sea roar and all that fills it.</a:t>
            </a:r>
            <a:endParaRPr lang="en-US" sz="2800"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Let the world of its people sing together for joy!</a:t>
            </a:r>
            <a:endParaRPr lang="en-US" sz="32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066800" y="12954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(I John 5:1-6 </a:t>
            </a:r>
            <a:r>
              <a:rPr lang="en-US" sz="2400" i="1" dirty="0">
                <a:solidFill>
                  <a:schemeClr val="tx1"/>
                </a:solidFill>
                <a:effectLst>
                  <a:outerShdw blurRad="38100" dist="38100" dir="2700000" algn="tl">
                    <a:srgbClr val="000000">
                      <a:alpha val="43137"/>
                    </a:srgbClr>
                  </a:outerShdw>
                </a:effectLst>
              </a:rPr>
              <a:t>and</a:t>
            </a:r>
            <a:r>
              <a:rPr lang="en-US" sz="2400" i="1" dirty="0">
                <a:solidFill>
                  <a:srgbClr val="00FFFF"/>
                </a:solidFill>
                <a:effectLst>
                  <a:outerShdw blurRad="38100" dist="38100" dir="2700000" algn="tl">
                    <a:srgbClr val="000000">
                      <a:alpha val="43137"/>
                    </a:srgbClr>
                  </a:outerShdw>
                </a:effectLst>
              </a:rPr>
              <a:t> John 15:9-17)</a:t>
            </a:r>
            <a:r>
              <a:rPr lang="en-US" i="1" dirty="0">
                <a:effectLst/>
              </a:rPr>
              <a:t> </a:t>
            </a:r>
          </a:p>
          <a:p>
            <a:pPr algn="r"/>
            <a:r>
              <a:rPr lang="en-US" sz="2800" i="1" dirty="0">
                <a:effectLst/>
              </a:rPr>
              <a:t>Chosen in His Love</a:t>
            </a:r>
            <a:endParaRPr lang="en-US" sz="2800" i="1" dirty="0">
              <a:solidFill>
                <a:srgbClr val="00FFFF"/>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2"/>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2"/>
          <a:stretch>
            <a:fillRect/>
          </a:stretch>
        </p:blipFill>
        <p:spPr>
          <a:xfrm>
            <a:off x="4567237" y="3424237"/>
            <a:ext cx="9525" cy="9525"/>
          </a:xfrm>
          <a:prstGeom prst="rect">
            <a:avLst/>
          </a:prstGeom>
        </p:spPr>
      </p:pic>
      <p:pic>
        <p:nvPicPr>
          <p:cNvPr id="5" name="Picture 4">
            <a:extLst>
              <a:ext uri="{FF2B5EF4-FFF2-40B4-BE49-F238E27FC236}">
                <a16:creationId xmlns:a16="http://schemas.microsoft.com/office/drawing/2014/main" id="{96FD5F08-809B-4309-9E95-D1196C3AD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704" y="3276600"/>
            <a:ext cx="3729065" cy="3729065"/>
          </a:xfrm>
          <a:prstGeom prst="rect">
            <a:avLst/>
          </a:prstGeom>
        </p:spPr>
      </p:pic>
    </p:spTree>
    <p:extLst>
      <p:ext uri="{BB962C8B-B14F-4D97-AF65-F5344CB8AC3E}">
        <p14:creationId xmlns:p14="http://schemas.microsoft.com/office/powerpoint/2010/main" val="3200654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1317" y="597244"/>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298 “Lord, You Give the Great Commission”</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you give the great commission: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“Heal the sick and preach the word.”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Lest the church neglect its mission,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the gospel go unheard,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help us witness to your purpose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renewed integrity: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 Spirit’s gifts empower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work of ministry.</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1317" y="597244"/>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298 “Lord, You Give the Great Commission”</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you call us to your service: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my name baptize and teach.”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the world may trust your promise,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life abundant meant for each,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give us all new fervor, draw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closer in community: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 Spirit’s gifts empower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work of ministry</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310042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1317" y="597244"/>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298 “Lord, You Give the Great Commission”</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you make the common holy: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my body; this, my blood.”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all, for earth’s true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daily lift life heavenward,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asking that the world around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share your children’s liberty: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 Spirit’s gifts empower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work of ministry.</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948250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1317" y="597244"/>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298 “Lord, You Give the Great Commission”</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you show us love’s true measure: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“Father, what they do, forgive.”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Yet we hoard as private treasure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that you so freely give.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your care and mercy lead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a just society: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 Spirit’s gifts empower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work of ministry.</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096377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1317" y="597244"/>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298 “Lord, You Give the Great Commission”</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Lord, you bless with words assuring: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am with you to the 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Faith and hope and love restoring,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we serve as you intend,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amid the cares that claim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hold in mind eternity: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 Spirit’s gifts empower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the work of ministry.</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99957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pic>
        <p:nvPicPr>
          <p:cNvPr id="4" name="Picture 3">
            <a:extLst>
              <a:ext uri="{FF2B5EF4-FFF2-40B4-BE49-F238E27FC236}">
                <a16:creationId xmlns:a16="http://schemas.microsoft.com/office/drawing/2014/main" id="{9799AD46-27D3-422F-A495-16E8CF2F1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40408"/>
            <a:ext cx="8077200" cy="10579608"/>
          </a:xfrm>
          <a:prstGeom prst="rect">
            <a:avLst/>
          </a:prstGeom>
        </p:spPr>
      </p:pic>
    </p:spTree>
    <p:extLst>
      <p:ext uri="{BB962C8B-B14F-4D97-AF65-F5344CB8AC3E}">
        <p14:creationId xmlns:p14="http://schemas.microsoft.com/office/powerpoint/2010/main" val="428258018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395324"/>
            <a:ext cx="8382000" cy="4324261"/>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be meeting today downstairs at 12:30 in the basement.</a:t>
            </a:r>
          </a:p>
          <a:p>
            <a:pPr marL="342900" lvl="0" indent="-342900">
              <a:buFont typeface="Arial" panose="020B0604020202020204" pitchFamily="34" charset="0"/>
              <a:buChar char="•"/>
            </a:pPr>
            <a:endParaRPr lang="en-US" sz="2750" i="1" dirty="0"/>
          </a:p>
          <a:p>
            <a:pPr marL="285750" lvl="0" indent="-285750">
              <a:buFont typeface="Arial" panose="020B0604020202020204" pitchFamily="34" charset="0"/>
              <a:buChar char="•"/>
            </a:pPr>
            <a:r>
              <a:rPr lang="en-US" sz="2750" i="1" dirty="0"/>
              <a:t>The </a:t>
            </a:r>
            <a:r>
              <a:rPr lang="en-US" sz="2750" b="1" i="1" dirty="0">
                <a:solidFill>
                  <a:srgbClr val="FFFF00"/>
                </a:solidFill>
              </a:rPr>
              <a:t>Session</a:t>
            </a:r>
            <a:r>
              <a:rPr lang="en-US" sz="2750" i="1" dirty="0">
                <a:solidFill>
                  <a:srgbClr val="FFFF00"/>
                </a:solidFill>
              </a:rPr>
              <a:t> </a:t>
            </a:r>
            <a:r>
              <a:rPr lang="en-US" sz="2750" i="1" dirty="0"/>
              <a:t>will be meeting </a:t>
            </a:r>
            <a:r>
              <a:rPr lang="en-US" sz="2750" b="1" i="1" dirty="0">
                <a:solidFill>
                  <a:srgbClr val="FFFF00"/>
                </a:solidFill>
              </a:rPr>
              <a:t>Tomorrow</a:t>
            </a:r>
            <a:r>
              <a:rPr lang="en-US" sz="2750" i="1" dirty="0"/>
              <a:t> at 7pm. </a:t>
            </a:r>
          </a:p>
          <a:p>
            <a:pPr lvl="0"/>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p:txBody>
      </p:sp>
    </p:spTree>
    <p:extLst>
      <p:ext uri="{BB962C8B-B14F-4D97-AF65-F5344CB8AC3E}">
        <p14:creationId xmlns:p14="http://schemas.microsoft.com/office/powerpoint/2010/main" val="3454461101"/>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300 “We Are One in the Spirit”</a:t>
            </a:r>
            <a:br>
              <a:rPr lang="en-US" altLang="en-US" sz="2800" i="1" dirty="0">
                <a:solidFill>
                  <a:srgbClr val="00FFFF"/>
                </a:solidFill>
                <a:effectLst>
                  <a:outerShdw blurRad="38100" dist="38100" dir="2700000" algn="tl">
                    <a:srgbClr val="000000">
                      <a:alpha val="43137"/>
                    </a:srgbClr>
                  </a:outerShdw>
                </a:effectLst>
                <a:latin typeface="+mn-lt"/>
              </a:rPr>
            </a:br>
            <a:r>
              <a:rPr lang="en-US" altLang="en-US" sz="2800" i="1" dirty="0">
                <a:solidFill>
                  <a:srgbClr val="00FFFF"/>
                </a:solidFill>
                <a:effectLst>
                  <a:outerShdw blurRad="38100" dist="38100" dir="2700000" algn="tl">
                    <a:srgbClr val="000000">
                      <a:alpha val="43137"/>
                    </a:srgbClr>
                  </a:outerShdw>
                </a:effectLst>
                <a:latin typeface="+mn-lt"/>
              </a:rPr>
              <a:t>(They’ll know we are Christians by our Love)</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362200"/>
            <a:ext cx="9411008" cy="3785652"/>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We are one in the Spirit; we are one in the Lord;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are one in the Spirit; we are one in the Lord,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we pray that all unity </a:t>
            </a:r>
          </a:p>
          <a:p>
            <a:pPr algn="ctr"/>
            <a:r>
              <a:rPr lang="en-US" sz="3000" b="1" i="1" dirty="0">
                <a:effectLst>
                  <a:outerShdw blurRad="38100" dist="38100" dir="2700000" algn="tl">
                    <a:srgbClr val="000000">
                      <a:alpha val="43137"/>
                    </a:srgbClr>
                  </a:outerShdw>
                </a:effectLst>
              </a:rPr>
              <a:t>may one day be restored:</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they’ll know we are Christians by our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by our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Yes, they’ll know we are Christians by our love.</a:t>
            </a:r>
            <a:endParaRPr lang="en-US" sz="30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613719" y="-22654"/>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509 “All Who Hunger, Gather Gladly”</a:t>
            </a:r>
            <a:endParaRPr lang="en-US" altLang="en-US" sz="2000" b="0" i="1" dirty="0">
              <a:solidFill>
                <a:srgbClr val="FFFF00"/>
              </a:solidFill>
            </a:endParaRPr>
          </a:p>
        </p:txBody>
      </p:sp>
      <p:sp>
        <p:nvSpPr>
          <p:cNvPr id="5" name="Rectangle 3"/>
          <p:cNvSpPr txBox="1">
            <a:spLocks noChangeArrowheads="1"/>
          </p:cNvSpPr>
          <p:nvPr/>
        </p:nvSpPr>
        <p:spPr bwMode="auto">
          <a:xfrm>
            <a:off x="142875" y="18288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outerShdw blurRad="38100" dist="38100" dir="2700000" algn="tl">
                    <a:srgbClr val="000000">
                      <a:alpha val="43137"/>
                    </a:srgbClr>
                  </a:outerShdw>
                </a:effectLst>
              </a:rPr>
              <a:t>All who hunger, gather gladly;</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holy manna is our bread.</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Come from wilderness and wandering.</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Here, in truth, we will be fed.</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You that yearn for days of fullness,</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all around us is our food.</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Taste and see the grace eternal.</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Taste and see that God is good.</a:t>
            </a:r>
            <a:endParaRPr lang="en-US"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613719" y="-22654"/>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509 “All Who Hunger, Gather Gladly”</a:t>
            </a:r>
            <a:endParaRPr lang="en-US" altLang="en-US" sz="2000" b="0" i="1" dirty="0">
              <a:solidFill>
                <a:srgbClr val="FFFF00"/>
              </a:solidFill>
            </a:endParaRPr>
          </a:p>
        </p:txBody>
      </p:sp>
      <p:sp>
        <p:nvSpPr>
          <p:cNvPr id="5" name="Rectangle 3"/>
          <p:cNvSpPr txBox="1">
            <a:spLocks noChangeArrowheads="1"/>
          </p:cNvSpPr>
          <p:nvPr/>
        </p:nvSpPr>
        <p:spPr bwMode="auto">
          <a:xfrm>
            <a:off x="142875" y="18288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outerShdw blurRad="38100" dist="38100" dir="2700000" algn="tl">
                    <a:srgbClr val="000000">
                      <a:alpha val="43137"/>
                    </a:srgbClr>
                  </a:outerShdw>
                </a:effectLst>
              </a:rPr>
              <a:t>All who hunger, never strangers,</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seeker, be a welcome guest.</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Come from restlessness and roaming.</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Here, in joy, we keep the feast.</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We that once were lost and scattered</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in communion's love have stood.</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Taste and see the grace eternal.</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Taste and see that God is good.</a:t>
            </a:r>
            <a:endParaRPr lang="en-US"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51269768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613719" y="-22654"/>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pPr algn="ctr"/>
            <a:r>
              <a:rPr lang="en-US" altLang="en-US" sz="2400" b="0" i="1" dirty="0">
                <a:solidFill>
                  <a:srgbClr val="FFFF00"/>
                </a:solidFill>
              </a:rPr>
              <a:t># 509 “All Who Hunger, Gather Gladly”</a:t>
            </a:r>
            <a:endParaRPr lang="en-US" altLang="en-US" sz="2000" b="0" i="1" dirty="0">
              <a:solidFill>
                <a:srgbClr val="FFFF00"/>
              </a:solidFill>
            </a:endParaRPr>
          </a:p>
        </p:txBody>
      </p:sp>
      <p:sp>
        <p:nvSpPr>
          <p:cNvPr id="5" name="Rectangle 3"/>
          <p:cNvSpPr txBox="1">
            <a:spLocks noChangeArrowheads="1"/>
          </p:cNvSpPr>
          <p:nvPr/>
        </p:nvSpPr>
        <p:spPr bwMode="auto">
          <a:xfrm>
            <a:off x="142875" y="1828800"/>
            <a:ext cx="885825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outerShdw blurRad="38100" dist="38100" dir="2700000" algn="tl">
                    <a:srgbClr val="000000">
                      <a:alpha val="43137"/>
                    </a:srgbClr>
                  </a:outerShdw>
                </a:effectLst>
              </a:rPr>
              <a:t>All who hunger, sing together;</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Jesus Christ is living bread.</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Come from loneliness and longing.</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Here, in peace, we have been led.</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Blest are those who from this table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live their days in gratitude.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Taste and see the grace eternal.</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Taste and see that God is good.</a:t>
            </a:r>
            <a:endParaRPr lang="en-US" b="1" i="1" dirty="0">
              <a:solidFill>
                <a:srgbClr val="FFFF00"/>
              </a:solidFill>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58670413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13535"/>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Friends, we gather now as one body, joined around this table of LOVE as we bear witness to our risen LORD Jesus Christ.  Here we celebrate God's presence among us, united in Christ's spirit.</a:t>
            </a:r>
          </a:p>
          <a:p>
            <a:endParaRPr lang="en-US" sz="2800" b="1" i="1" dirty="0">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 </a:t>
            </a:r>
          </a:p>
          <a:p>
            <a:r>
              <a:rPr lang="en-US" i="1" dirty="0">
                <a:effectLst/>
              </a:rPr>
              <a:t> </a:t>
            </a:r>
            <a:endParaRPr lang="en-US" b="1" dirty="0">
              <a:effectLst/>
            </a:endParaRPr>
          </a:p>
        </p:txBody>
      </p:sp>
    </p:spTree>
    <p:extLst>
      <p:ext uri="{BB962C8B-B14F-4D97-AF65-F5344CB8AC3E}">
        <p14:creationId xmlns:p14="http://schemas.microsoft.com/office/powerpoint/2010/main" val="247883695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13535"/>
            <a:ext cx="7924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This is the table of the Heavenly Feast, the joyful celebration of the people of God. Christ invites those who confess their faith in Him to eat the bread of life and to drink the cup of the new covenant and salvation.</a:t>
            </a:r>
          </a:p>
          <a:p>
            <a:r>
              <a:rPr lang="en-US" sz="2800" i="1" dirty="0">
                <a:effectLst>
                  <a:outerShdw blurRad="38100" dist="38100" dir="2700000" algn="tl">
                    <a:srgbClr val="000000">
                      <a:alpha val="43137"/>
                    </a:srgbClr>
                  </a:outerShdw>
                </a:effectLst>
              </a:rPr>
              <a:t> </a:t>
            </a:r>
          </a:p>
          <a:p>
            <a:r>
              <a:rPr lang="en-US" dirty="0">
                <a:effectLst/>
              </a:rPr>
              <a:t> </a:t>
            </a:r>
          </a:p>
          <a:p>
            <a:r>
              <a:rPr lang="en-US" b="1" i="1" dirty="0">
                <a:effectLst>
                  <a:outerShdw blurRad="38100" dist="38100" dir="2700000" algn="tl">
                    <a:srgbClr val="000000">
                      <a:alpha val="43137"/>
                    </a:srgbClr>
                  </a:outerShdw>
                </a:effectLst>
              </a:rPr>
              <a:t> </a:t>
            </a:r>
          </a:p>
          <a:p>
            <a:endParaRPr lang="en-US" sz="2800" i="1" dirty="0">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 </a:t>
            </a:r>
          </a:p>
          <a:p>
            <a:r>
              <a:rPr lang="en-US" i="1" dirty="0">
                <a:effectLst/>
              </a:rPr>
              <a:t> </a:t>
            </a:r>
            <a:endParaRPr lang="en-US" b="1" dirty="0">
              <a:effectLst/>
            </a:endParaRPr>
          </a:p>
        </p:txBody>
      </p:sp>
    </p:spTree>
    <p:extLst>
      <p:ext uri="{BB962C8B-B14F-4D97-AF65-F5344CB8AC3E}">
        <p14:creationId xmlns:p14="http://schemas.microsoft.com/office/powerpoint/2010/main" val="403972066"/>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outerShdw blurRad="38100" dist="38100" dir="2700000" algn="tl">
                    <a:srgbClr val="000000">
                      <a:alpha val="43137"/>
                    </a:srgbClr>
                  </a:outerShdw>
                </a:effectLst>
              </a:rPr>
              <a:t>The Lord be with you. </a:t>
            </a:r>
            <a:r>
              <a:rPr lang="en-US" sz="3000" b="1" i="1" dirty="0">
                <a:solidFill>
                  <a:srgbClr val="FFFF00"/>
                </a:solidFill>
                <a:effectLst>
                  <a:outerShdw blurRad="38100" dist="38100" dir="2700000" algn="tl">
                    <a:srgbClr val="000000">
                      <a:alpha val="43137"/>
                    </a:srgbClr>
                  </a:outerShdw>
                </a:effectLst>
              </a:rPr>
              <a:t>And also with you.</a:t>
            </a:r>
            <a:endParaRPr lang="en-US" sz="3000" i="1" dirty="0">
              <a:solidFill>
                <a:srgbClr val="FFFF00"/>
              </a:solidFill>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Lift up your hearts. </a:t>
            </a:r>
            <a:r>
              <a:rPr lang="en-US" sz="3000" b="1" i="1" dirty="0">
                <a:solidFill>
                  <a:srgbClr val="FFFF00"/>
                </a:solidFill>
                <a:effectLst>
                  <a:outerShdw blurRad="38100" dist="38100" dir="2700000" algn="tl">
                    <a:srgbClr val="000000">
                      <a:alpha val="43137"/>
                    </a:srgbClr>
                  </a:outerShdw>
                </a:effectLst>
              </a:rPr>
              <a:t>We lift them up to the Lord.</a:t>
            </a:r>
            <a:endParaRPr lang="en-US" sz="3000" i="1" dirty="0">
              <a:solidFill>
                <a:srgbClr val="FFFF00"/>
              </a:solidFill>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Let us give thanks to the Lord our God.</a:t>
            </a:r>
          </a:p>
          <a:p>
            <a:r>
              <a:rPr lang="en-US" sz="3000" b="1" i="1" dirty="0">
                <a:solidFill>
                  <a:srgbClr val="FFFF00"/>
                </a:solidFill>
                <a:effectLst>
                  <a:outerShdw blurRad="38100" dist="38100" dir="2700000" algn="tl">
                    <a:srgbClr val="000000">
                      <a:alpha val="43137"/>
                    </a:srgbClr>
                  </a:outerShdw>
                </a:effectLst>
              </a:rPr>
              <a:t>It is right to give our thanks and praise.</a:t>
            </a:r>
            <a:endParaRPr lang="en-US" sz="3000"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98103"/>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O Lord our God, how great are your works.  Through your body and your spirit, you have made your presence known by the breaking of the bread and feasting in the Kingdom of God.</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By your life-giving Spirit, you have renewed us and re-created us.  We have called upon your name and you have heard us. </a:t>
            </a:r>
            <a:endParaRPr lang="en-US" sz="2800" dirty="0">
              <a:solidFill>
                <a:srgbClr val="FFFF00"/>
              </a:solidFill>
              <a:effectLst>
                <a:outerShdw blurRad="38100" dist="38100" dir="2700000" algn="tl">
                  <a:srgbClr val="000000">
                    <a:alpha val="43137"/>
                  </a:srgbClr>
                </a:outerShdw>
              </a:effectLst>
            </a:endParaRPr>
          </a:p>
          <a:p>
            <a:endParaRPr lang="en-US" sz="2800" i="1" dirty="0">
              <a:effectLst/>
            </a:endParaRPr>
          </a:p>
          <a:p>
            <a:endParaRPr lang="en-US" b="1" i="1" dirty="0">
              <a:effectLst>
                <a:outerShdw blurRad="38100" dist="38100" dir="2700000" algn="tl">
                  <a:srgbClr val="000000">
                    <a:alpha val="43137"/>
                  </a:srgbClr>
                </a:outerShdw>
              </a:effectLst>
            </a:endParaRPr>
          </a:p>
          <a:p>
            <a:r>
              <a:rPr lang="en-US" sz="2800" dirty="0">
                <a:solidFill>
                  <a:srgbClr val="FFFF00"/>
                </a:solidFill>
                <a:effectLst/>
              </a:rPr>
              <a:t>	</a:t>
            </a:r>
          </a:p>
          <a:p>
            <a:endParaRPr lang="en-US" sz="2800"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0" y="1651113"/>
            <a:ext cx="865179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Therefore, we join our voices with saints and angels and all the faithful of every time and place singing:</a:t>
            </a:r>
          </a:p>
          <a:p>
            <a:r>
              <a:rPr lang="en-US" sz="2800" b="1" i="1" dirty="0">
                <a:solidFill>
                  <a:srgbClr val="FFFF00"/>
                </a:solidFill>
                <a:effectLst>
                  <a:outerShdw blurRad="38100" dist="38100" dir="2700000" algn="tl">
                    <a:srgbClr val="000000">
                      <a:alpha val="43137"/>
                    </a:srgbClr>
                  </a:outerShdw>
                </a:effectLst>
              </a:rPr>
              <a:t>Holy, Holy, Holy Lord, God of power and might,</a:t>
            </a:r>
          </a:p>
          <a:p>
            <a:r>
              <a:rPr lang="en-US" sz="2800" b="1" i="1" dirty="0">
                <a:solidFill>
                  <a:srgbClr val="FFFF00"/>
                </a:solidFill>
                <a:effectLst>
                  <a:outerShdw blurRad="38100" dist="38100" dir="2700000" algn="tl">
                    <a:srgbClr val="000000">
                      <a:alpha val="43137"/>
                    </a:srgbClr>
                  </a:outerShdw>
                </a:effectLst>
              </a:rPr>
              <a:t>Heaven and earth are full of your glory.</a:t>
            </a:r>
          </a:p>
          <a:p>
            <a:r>
              <a:rPr lang="en-US" sz="2800" b="1" i="1" dirty="0">
                <a:solidFill>
                  <a:srgbClr val="FFFF00"/>
                </a:solidFill>
                <a:effectLst>
                  <a:outerShdw blurRad="38100" dist="38100" dir="2700000" algn="tl">
                    <a:srgbClr val="000000">
                      <a:alpha val="43137"/>
                    </a:srgbClr>
                  </a:outerShdw>
                </a:effectLst>
              </a:rPr>
              <a:t>Hosanna in the highest. </a:t>
            </a:r>
          </a:p>
          <a:p>
            <a:r>
              <a:rPr lang="en-US" sz="2800" b="1" i="1" dirty="0">
                <a:solidFill>
                  <a:srgbClr val="FFFF00"/>
                </a:solidFill>
                <a:effectLst>
                  <a:outerShdw blurRad="38100" dist="38100" dir="2700000" algn="tl">
                    <a:srgbClr val="000000">
                      <a:alpha val="43137"/>
                    </a:srgbClr>
                  </a:outerShdw>
                </a:effectLst>
              </a:rPr>
              <a:t>Blessed is he who comes in the name of the Lord. </a:t>
            </a:r>
          </a:p>
          <a:p>
            <a:r>
              <a:rPr lang="en-US" sz="2800" b="1" i="1" dirty="0">
                <a:solidFill>
                  <a:srgbClr val="FFFF00"/>
                </a:solidFill>
                <a:effectLst>
                  <a:outerShdw blurRad="38100" dist="38100" dir="2700000" algn="tl">
                    <a:srgbClr val="000000">
                      <a:alpha val="43137"/>
                    </a:srgbClr>
                  </a:outerShdw>
                </a:effectLst>
              </a:rPr>
              <a:t>Hosanna in the highest.</a:t>
            </a:r>
          </a:p>
          <a:p>
            <a:endParaRPr lang="en-US" sz="2800" b="1" i="1" dirty="0">
              <a:solidFill>
                <a:srgbClr val="FFFF00"/>
              </a:solidFill>
              <a:effectLst>
                <a:outerShdw blurRad="38100" dist="38100" dir="2700000" algn="tl">
                  <a:srgbClr val="000000">
                    <a:alpha val="43137"/>
                  </a:srgbClr>
                </a:outerShdw>
              </a:effectLst>
            </a:endParaRPr>
          </a:p>
          <a:p>
            <a:endParaRPr lang="en-US" sz="2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9565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166095" y="1701746"/>
            <a:ext cx="5348415"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rPr>
              <a:t>We give you thanks that you have made us one with him as he is one with you and the Holy Spirit.  With thanksgiving, we remember how Jesus took bread, blessed and broke it, and gave it to his disciples, saying, </a:t>
            </a:r>
            <a:r>
              <a:rPr lang="en-US" sz="2800" b="1" i="1" dirty="0">
                <a:solidFill>
                  <a:srgbClr val="FFFF00"/>
                </a:solidFill>
                <a:effectLst/>
              </a:rPr>
              <a:t>this is my body, given for you</a:t>
            </a:r>
            <a:r>
              <a:rPr lang="en-US" sz="2800" i="1" dirty="0">
                <a:effectLst/>
              </a:rPr>
              <a:t>.</a:t>
            </a:r>
            <a:endParaRPr lang="en-US" sz="2800" dirty="0">
              <a:effectLst/>
            </a:endParaRPr>
          </a:p>
          <a:p>
            <a:endParaRPr lang="en-US" sz="2800" b="1" dirty="0">
              <a:effectLst/>
            </a:endParaRPr>
          </a:p>
          <a:p>
            <a:r>
              <a:rPr lang="en-US" sz="2800" b="1" dirty="0">
                <a:effectLst/>
              </a:rPr>
              <a:t> </a:t>
            </a:r>
            <a:endParaRPr lang="en-US" sz="2800" dirty="0">
              <a:effectLst/>
            </a:endParaRPr>
          </a:p>
          <a:p>
            <a:endParaRPr lang="en-US" sz="2800" b="1" i="1" dirty="0">
              <a:effectLst/>
            </a:endParaRPr>
          </a:p>
          <a:p>
            <a:endParaRPr lang="en-US" b="1" dirty="0">
              <a:solidFill>
                <a:srgbClr val="00FFFF"/>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27B478E-0427-433D-84D5-EB95AED7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981200"/>
            <a:ext cx="4058580" cy="2715865"/>
          </a:xfrm>
          <a:prstGeom prst="rect">
            <a:avLst/>
          </a:prstGeom>
        </p:spPr>
      </p:pic>
    </p:spTree>
    <p:extLst>
      <p:ext uri="{BB962C8B-B14F-4D97-AF65-F5344CB8AC3E}">
        <p14:creationId xmlns:p14="http://schemas.microsoft.com/office/powerpoint/2010/main" val="2019108279"/>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300 “We Are One in the Spirit”</a:t>
            </a:r>
            <a:br>
              <a:rPr lang="en-US" altLang="en-US" sz="2800" i="1" dirty="0">
                <a:solidFill>
                  <a:srgbClr val="00FFFF"/>
                </a:solidFill>
                <a:effectLst>
                  <a:outerShdw blurRad="38100" dist="38100" dir="2700000" algn="tl">
                    <a:srgbClr val="000000">
                      <a:alpha val="43137"/>
                    </a:srgbClr>
                  </a:outerShdw>
                </a:effectLst>
                <a:latin typeface="+mn-lt"/>
              </a:rPr>
            </a:br>
            <a:r>
              <a:rPr lang="en-US" altLang="en-US" sz="2800" i="1" dirty="0">
                <a:solidFill>
                  <a:srgbClr val="00FFFF"/>
                </a:solidFill>
                <a:effectLst>
                  <a:outerShdw blurRad="38100" dist="38100" dir="2700000" algn="tl">
                    <a:srgbClr val="000000">
                      <a:alpha val="43137"/>
                    </a:srgbClr>
                  </a:outerShdw>
                </a:effectLst>
                <a:latin typeface="+mn-lt"/>
              </a:rPr>
              <a:t>(They’ll know we are Christians by our Love)</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211859"/>
            <a:ext cx="9411008" cy="4893647"/>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We will walk with each other; </a:t>
            </a:r>
          </a:p>
          <a:p>
            <a:pPr algn="ctr"/>
            <a:r>
              <a:rPr lang="en-US" sz="3000" b="1" i="1" dirty="0">
                <a:effectLst>
                  <a:outerShdw blurRad="38100" dist="38100" dir="2700000" algn="tl">
                    <a:srgbClr val="000000">
                      <a:alpha val="43137"/>
                    </a:srgbClr>
                  </a:outerShdw>
                </a:effectLst>
              </a:rPr>
              <a:t>we will walk hand in hand;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will walk with each other; </a:t>
            </a:r>
          </a:p>
          <a:p>
            <a:pPr algn="ctr"/>
            <a:r>
              <a:rPr lang="en-US" sz="3000" b="1" i="1" dirty="0">
                <a:effectLst>
                  <a:outerShdw blurRad="38100" dist="38100" dir="2700000" algn="tl">
                    <a:srgbClr val="000000">
                      <a:alpha val="43137"/>
                    </a:srgbClr>
                  </a:outerShdw>
                </a:effectLst>
              </a:rPr>
              <a:t>we will walk hand in hand,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together we’ll spread the news </a:t>
            </a:r>
          </a:p>
          <a:p>
            <a:pPr algn="ctr"/>
            <a:r>
              <a:rPr lang="en-US" sz="3000" b="1" i="1" dirty="0">
                <a:effectLst>
                  <a:outerShdw blurRad="38100" dist="38100" dir="2700000" algn="tl">
                    <a:srgbClr val="000000">
                      <a:alpha val="43137"/>
                    </a:srgbClr>
                  </a:outerShdw>
                </a:effectLst>
              </a:rPr>
              <a:t>that God is in our land:</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they’ll know we are Christians by our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by our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Yes, they’ll know we are Christians by our love.</a:t>
            </a:r>
            <a:endParaRPr lang="en-US" sz="30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43010229"/>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672007"/>
            <a:ext cx="6324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000000"/>
                </a:solidFill>
                <a:effectLst/>
              </a:rPr>
              <a:t>In the same way, he took the cup, saying, this is the new covenant sealed in my blood. Do this, remembering me</a:t>
            </a:r>
            <a:r>
              <a:rPr lang="en-US" i="1" dirty="0">
                <a:effectLst/>
              </a:rPr>
              <a:t>.</a:t>
            </a:r>
            <a:endParaRPr lang="en-US" dirty="0">
              <a:effectLst/>
            </a:endParaRPr>
          </a:p>
          <a:p>
            <a:endParaRPr lang="en-US" b="1" i="1" dirty="0">
              <a:solidFill>
                <a:srgbClr val="000000"/>
              </a:solidFill>
              <a:effectLst/>
            </a:endParaRPr>
          </a:p>
          <a:p>
            <a:r>
              <a:rPr lang="en-US" sz="2600" b="1" i="1" dirty="0">
                <a:solidFill>
                  <a:srgbClr val="0000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9329047"/>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04800" y="1672007"/>
            <a:ext cx="6172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0000"/>
                </a:solidFill>
                <a:effectLst>
                  <a:outerShdw blurRad="38100" dist="38100" dir="2700000" algn="tl">
                    <a:srgbClr val="000000">
                      <a:alpha val="43137"/>
                    </a:srgbClr>
                  </a:outerShdw>
                </a:effectLst>
              </a:rPr>
              <a:t>With thanks and praise we offer ourselves to you, O God. Sharing this holy meal, remembering Christ’s dying and rising, and praying: </a:t>
            </a:r>
          </a:p>
          <a:p>
            <a:r>
              <a:rPr lang="en-US" b="1" i="1" dirty="0">
                <a:solidFill>
                  <a:srgbClr val="FF0000"/>
                </a:solidFill>
                <a:effectLst>
                  <a:outerShdw blurRad="38100" dist="38100" dir="2700000" algn="tl">
                    <a:srgbClr val="000000">
                      <a:alpha val="43137"/>
                    </a:srgbClr>
                  </a:outerShdw>
                </a:effectLst>
              </a:rPr>
              <a:t>Come Lord Jesus!</a:t>
            </a:r>
            <a:endParaRPr lang="en-US" dirty="0">
              <a:solidFill>
                <a:srgbClr val="FF0000"/>
              </a:solidFill>
              <a:effectLst>
                <a:outerShdw blurRad="38100" dist="38100" dir="2700000" algn="tl">
                  <a:srgbClr val="000000">
                    <a:alpha val="43137"/>
                  </a:srgbClr>
                </a:outerShdw>
              </a:effectLst>
            </a:endParaRPr>
          </a:p>
          <a:p>
            <a:r>
              <a:rPr lang="en-US" b="1" i="1" dirty="0">
                <a:solidFill>
                  <a:srgbClr val="FF0000"/>
                </a:solidFill>
                <a:effectLst>
                  <a:outerShdw blurRad="38100" dist="38100" dir="2700000" algn="tl">
                    <a:srgbClr val="000000">
                      <a:alpha val="43137"/>
                    </a:srgbClr>
                  </a:outerShdw>
                </a:effectLst>
              </a:rPr>
              <a:t>Christ has died, Christ is risen, Christ will come again.</a:t>
            </a:r>
            <a:endParaRPr lang="en-US" dirty="0">
              <a:solidFill>
                <a:srgbClr val="FF0000"/>
              </a:solidFill>
              <a:effectLst>
                <a:outerShdw blurRad="38100" dist="38100" dir="2700000" algn="tl">
                  <a:srgbClr val="000000">
                    <a:alpha val="43137"/>
                  </a:srgbClr>
                </a:outerShdw>
              </a:effectLst>
            </a:endParaRPr>
          </a:p>
          <a:p>
            <a:r>
              <a:rPr lang="en-US" b="1" i="1" dirty="0">
                <a:solidFill>
                  <a:srgbClr val="FF0000"/>
                </a:solidFill>
                <a:effectLst/>
              </a:rPr>
              <a:t>  </a:t>
            </a:r>
            <a:endParaRPr lang="en-US" i="1" dirty="0">
              <a:solidFill>
                <a:srgbClr val="FF0000"/>
              </a:solidFill>
              <a:effectLst/>
            </a:endParaRPr>
          </a:p>
          <a:p>
            <a:endParaRPr lang="en-US" i="1" dirty="0">
              <a:solidFill>
                <a:srgbClr val="FFFF00"/>
              </a:solidFill>
              <a:effectLst>
                <a:outerShdw blurRad="38100" dist="38100" dir="2700000" algn="tl">
                  <a:srgbClr val="000000">
                    <a:alpha val="43137"/>
                  </a:srgbClr>
                </a:outerShdw>
              </a:effectLst>
            </a:endParaRPr>
          </a:p>
          <a:p>
            <a:endParaRPr lang="en-US" b="1" i="1" dirty="0">
              <a:solidFill>
                <a:srgbClr val="000000"/>
              </a:solidFill>
              <a:effectLst/>
            </a:endParaRPr>
          </a:p>
          <a:p>
            <a:r>
              <a:rPr lang="en-US" sz="2600" b="1" i="1" dirty="0">
                <a:solidFill>
                  <a:srgbClr val="FFFF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502335"/>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5716CB-D46D-4906-8FE4-292941C2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511366"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152400" y="1697595"/>
            <a:ext cx="6324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000000"/>
                </a:solidFill>
                <a:effectLst/>
              </a:rPr>
              <a:t>Jesus said, </a:t>
            </a:r>
            <a:r>
              <a:rPr lang="en-US" b="1" i="1" dirty="0">
                <a:solidFill>
                  <a:srgbClr val="FFFF00"/>
                </a:solidFill>
                <a:effectLst>
                  <a:outerShdw blurRad="38100" dist="38100" dir="2700000" algn="tl">
                    <a:srgbClr val="000000">
                      <a:alpha val="43137"/>
                    </a:srgbClr>
                  </a:outerShdw>
                </a:effectLst>
              </a:rPr>
              <a:t>"I am the bread of life. They who come to me shall never hunger; they who believe in me shall never thirst." </a:t>
            </a:r>
            <a:r>
              <a:rPr lang="en-US" b="1" i="1" dirty="0">
                <a:solidFill>
                  <a:srgbClr val="000000"/>
                </a:solidFill>
                <a:effectLst/>
              </a:rPr>
              <a:t>These are the gift of God for the people of God.</a:t>
            </a:r>
            <a:endParaRPr lang="en-US" b="1" dirty="0">
              <a:solidFill>
                <a:srgbClr val="000000"/>
              </a:solidFill>
              <a:effectLst/>
            </a:endParaRPr>
          </a:p>
          <a:p>
            <a:endParaRPr lang="en-US" b="1" i="1" dirty="0">
              <a:solidFill>
                <a:srgbClr val="000000"/>
              </a:solidFill>
              <a:effectLst/>
            </a:endParaRPr>
          </a:p>
          <a:p>
            <a:r>
              <a:rPr lang="en-US" dirty="0">
                <a:effectLst/>
              </a:rPr>
              <a:t> </a:t>
            </a:r>
          </a:p>
          <a:p>
            <a:endParaRPr lang="en-US" b="1" i="1" dirty="0">
              <a:solidFill>
                <a:srgbClr val="000000"/>
              </a:solidFill>
              <a:effectLst/>
            </a:endParaRPr>
          </a:p>
          <a:p>
            <a:r>
              <a:rPr lang="en-US" sz="2600" b="1" i="1" dirty="0">
                <a:solidFill>
                  <a:srgbClr val="000000"/>
                </a:solidFill>
                <a:effectLst>
                  <a:outerShdw blurRad="38100" dist="38100" dir="2700000" algn="tl">
                    <a:srgbClr val="000000">
                      <a:alpha val="43137"/>
                    </a:srgbClr>
                  </a:outerShdw>
                </a:effectLst>
              </a:rPr>
              <a:t> </a:t>
            </a:r>
          </a:p>
          <a:p>
            <a:endParaRPr lang="en-US" sz="26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4377775"/>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D31E7-C401-437E-B676-36A89EDA8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5283"/>
            <a:ext cx="7924800" cy="4826000"/>
          </a:xfrm>
          <a:prstGeom prst="rect">
            <a:avLst/>
          </a:prstGeom>
        </p:spPr>
      </p:pic>
      <p:pic>
        <p:nvPicPr>
          <p:cNvPr id="4" name="Picture 3">
            <a:extLst>
              <a:ext uri="{FF2B5EF4-FFF2-40B4-BE49-F238E27FC236}">
                <a16:creationId xmlns:a16="http://schemas.microsoft.com/office/drawing/2014/main" id="{422F2AA2-BDC6-448E-B4E2-CB42F3C5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47" y="2444578"/>
            <a:ext cx="4365069" cy="438253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71616" y="7680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Tree>
    <p:extLst>
      <p:ext uri="{BB962C8B-B14F-4D97-AF65-F5344CB8AC3E}">
        <p14:creationId xmlns:p14="http://schemas.microsoft.com/office/powerpoint/2010/main" val="685490037"/>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87133" y="692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487133" y="1828800"/>
            <a:ext cx="7209067"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Lord Jesus Christ, fill us with dreams and visions of that great and glorious day when you will come again, and we shall eat and drink with you in the joy of your eternal realm.</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rPr>
              <a:t> </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658109"/>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87133" y="692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487133" y="1752600"/>
            <a:ext cx="666331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Fill us now, O God, abundantly by your grace.  Teach us how to serve others, as you have demonstrated to us through your Son Jesus Christ.</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Through Christ, with Christ, in Christ, in the unity of the Holy Spirit, all glory and honor are yours, Almighty God, now and forever, Amen. </a:t>
            </a:r>
            <a:endParaRPr lang="en-US" sz="28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i="1" dirty="0">
                <a:solidFill>
                  <a:srgbClr val="FFFF00"/>
                </a:solidFill>
                <a:effectLst>
                  <a:outerShdw blurRad="38100" dist="38100" dir="2700000" algn="tl">
                    <a:srgbClr val="000000">
                      <a:alpha val="43137"/>
                    </a:srgbClr>
                  </a:outerShdw>
                </a:effectLst>
              </a:rPr>
              <a:t> </a:t>
            </a:r>
            <a:endParaRPr lang="en-US" sz="28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rPr>
              <a:t> </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674181"/>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664BA"/>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48089" y="688182"/>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0000"/>
                </a:solidFill>
                <a:effectLst/>
                <a:cs typeface="Times New Roman" pitchFamily="18" charset="0"/>
              </a:rPr>
              <a:t>#761 </a:t>
            </a:r>
            <a:r>
              <a:rPr lang="en-US" altLang="en-US" sz="2600" i="1" kern="0" dirty="0">
                <a:solidFill>
                  <a:srgbClr val="FF0000"/>
                </a:solidFill>
                <a:effectLst/>
              </a:rPr>
              <a:t>“Called as Partners in Christ’s Service”</a:t>
            </a:r>
            <a:endParaRPr lang="en-US" sz="2600" dirty="0">
              <a:solidFill>
                <a:srgbClr val="FF0000"/>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857733"/>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Called as partners in Christ’s service,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called to ministries of grace,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we respond with deep commitment</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fresh new lines of faith to trace.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May we learn the art of sharing,</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side by side and friend with friend,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equal partners in our caring</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to fulfill God’s chosen end.</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92663430"/>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664BA"/>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48089" y="688182"/>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0000"/>
                </a:solidFill>
                <a:effectLst/>
                <a:cs typeface="Times New Roman" pitchFamily="18" charset="0"/>
              </a:rPr>
              <a:t>#761 </a:t>
            </a:r>
            <a:r>
              <a:rPr lang="en-US" altLang="en-US" sz="2600" i="1" kern="0" dirty="0">
                <a:solidFill>
                  <a:srgbClr val="FF0000"/>
                </a:solidFill>
                <a:effectLst/>
              </a:rPr>
              <a:t>“Called as Partners in Christ’s Service”</a:t>
            </a:r>
            <a:endParaRPr lang="en-US" sz="2600" dirty="0">
              <a:solidFill>
                <a:srgbClr val="FF0000"/>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857733"/>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Christ’s example, Christ’s inspiring,</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Christ’s clear call to work and worth,</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let us follow, never faltering,</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reconciling folk on earth.</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Men and women, richer, poorer,</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all God’s people, young and old,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blending human skills together</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gracious gifts from God unfold.</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463465"/>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664BA"/>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48089" y="688182"/>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0000"/>
                </a:solidFill>
                <a:effectLst/>
                <a:cs typeface="Times New Roman" pitchFamily="18" charset="0"/>
              </a:rPr>
              <a:t>#761 </a:t>
            </a:r>
            <a:r>
              <a:rPr lang="en-US" altLang="en-US" sz="2600" i="1" kern="0" dirty="0">
                <a:solidFill>
                  <a:srgbClr val="FF0000"/>
                </a:solidFill>
                <a:effectLst/>
              </a:rPr>
              <a:t>“Called as Partners in Christ’s Service”</a:t>
            </a:r>
            <a:endParaRPr lang="en-US" sz="2600" dirty="0">
              <a:solidFill>
                <a:srgbClr val="FF0000"/>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0" y="1691877"/>
            <a:ext cx="9368718"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Thus new patterns for Christ’s mission,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in a small or global sense,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help us bear each other’s burdens,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breaking down each wall or fence.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Words of comfort, words of vision,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words of challenge, said with care,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bring new power and strength for action,</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make us colleagues, free and fair.</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1273483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300 “We Are One in the Spirit”</a:t>
            </a:r>
            <a:br>
              <a:rPr lang="en-US" altLang="en-US" sz="2800" i="1" dirty="0">
                <a:solidFill>
                  <a:srgbClr val="00FFFF"/>
                </a:solidFill>
                <a:effectLst>
                  <a:outerShdw blurRad="38100" dist="38100" dir="2700000" algn="tl">
                    <a:srgbClr val="000000">
                      <a:alpha val="43137"/>
                    </a:srgbClr>
                  </a:outerShdw>
                </a:effectLst>
                <a:latin typeface="+mn-lt"/>
              </a:rPr>
            </a:br>
            <a:r>
              <a:rPr lang="en-US" altLang="en-US" sz="2800" i="1" dirty="0">
                <a:solidFill>
                  <a:srgbClr val="00FFFF"/>
                </a:solidFill>
                <a:effectLst>
                  <a:outerShdw blurRad="38100" dist="38100" dir="2700000" algn="tl">
                    <a:srgbClr val="000000">
                      <a:alpha val="43137"/>
                    </a:srgbClr>
                  </a:outerShdw>
                </a:effectLst>
                <a:latin typeface="+mn-lt"/>
              </a:rPr>
              <a:t>(They’ll know we are Christians by our Love)</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199503"/>
            <a:ext cx="9411008" cy="4708981"/>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We will work with each other; </a:t>
            </a:r>
          </a:p>
          <a:p>
            <a:pPr algn="ctr"/>
            <a:r>
              <a:rPr lang="en-US" sz="3000" b="1" i="1" dirty="0">
                <a:effectLst>
                  <a:outerShdw blurRad="38100" dist="38100" dir="2700000" algn="tl">
                    <a:srgbClr val="000000">
                      <a:alpha val="43137"/>
                    </a:srgbClr>
                  </a:outerShdw>
                </a:effectLst>
              </a:rPr>
              <a:t>we will work side by side;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will work with each other; </a:t>
            </a:r>
          </a:p>
          <a:p>
            <a:pPr algn="ctr"/>
            <a:r>
              <a:rPr lang="en-US" sz="3000" b="1" i="1" dirty="0">
                <a:effectLst>
                  <a:outerShdw blurRad="38100" dist="38100" dir="2700000" algn="tl">
                    <a:srgbClr val="000000">
                      <a:alpha val="43137"/>
                    </a:srgbClr>
                  </a:outerShdw>
                </a:effectLst>
              </a:rPr>
              <a:t>we will work side by side,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we’ll guard human dignity </a:t>
            </a:r>
          </a:p>
          <a:p>
            <a:pPr algn="ctr"/>
            <a:r>
              <a:rPr lang="en-US" sz="3000" b="1" i="1" dirty="0">
                <a:effectLst>
                  <a:outerShdw blurRad="38100" dist="38100" dir="2700000" algn="tl">
                    <a:srgbClr val="000000">
                      <a:alpha val="43137"/>
                    </a:srgbClr>
                  </a:outerShdw>
                </a:effectLst>
              </a:rPr>
              <a:t>and save human pride: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they’ll know we are Christians by our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by our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Yes, they’ll know we are Christians by our love.</a:t>
            </a:r>
            <a:endParaRPr lang="en-US" sz="30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4449913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664BA"/>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48089" y="688182"/>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FF0000"/>
                </a:solidFill>
                <a:effectLst/>
                <a:cs typeface="Times New Roman" pitchFamily="18" charset="0"/>
              </a:rPr>
              <a:t>#761 </a:t>
            </a:r>
            <a:r>
              <a:rPr lang="en-US" altLang="en-US" sz="2600" i="1" kern="0" dirty="0">
                <a:solidFill>
                  <a:srgbClr val="FF0000"/>
                </a:solidFill>
                <a:effectLst/>
              </a:rPr>
              <a:t>“Called as Partners in Christ’s Service”</a:t>
            </a:r>
            <a:endParaRPr lang="en-US" sz="2600" dirty="0">
              <a:solidFill>
                <a:srgbClr val="FF0000"/>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857733"/>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So God grant us for tomorrow</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ways to order human life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that surround each person’s sorrow</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with a calm that conquers strife.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Make us partners in our living,</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our compassion to increase,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messengers of faith, thus giving</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hope and confidence and peace.</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3249727"/>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F759F8-BFF1-463F-8256-B96672F3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467" y="-76200"/>
            <a:ext cx="12598400" cy="7086600"/>
          </a:xfrm>
          <a:prstGeom prst="rect">
            <a:avLst/>
          </a:prstGeom>
        </p:spPr>
      </p:pic>
      <p:sp>
        <p:nvSpPr>
          <p:cNvPr id="39938" name="Rectangle 2"/>
          <p:cNvSpPr>
            <a:spLocks noGrp="1" noChangeArrowheads="1"/>
          </p:cNvSpPr>
          <p:nvPr>
            <p:ph type="ctrTitle"/>
          </p:nvPr>
        </p:nvSpPr>
        <p:spPr>
          <a:xfrm>
            <a:off x="914400" y="107156"/>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348720" y="1828800"/>
            <a:ext cx="87952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000000"/>
                </a:solidFill>
                <a:effectLst/>
              </a:rPr>
              <a:t># </a:t>
            </a:r>
            <a:r>
              <a:rPr lang="en-US" b="1" i="1" dirty="0">
                <a:solidFill>
                  <a:srgbClr val="000000"/>
                </a:solidFill>
                <a:effectLst/>
              </a:rPr>
              <a:t>547 “Lord, Dismiss Us With Your Blessing: (Stanza 2)</a:t>
            </a:r>
          </a:p>
          <a:p>
            <a:pPr algn="ctr"/>
            <a:r>
              <a:rPr lang="en-US" sz="3600" b="1" i="1" dirty="0">
                <a:effectLst>
                  <a:outerShdw blurRad="38100" dist="38100" dir="2700000" algn="tl">
                    <a:srgbClr val="000000">
                      <a:alpha val="43137"/>
                    </a:srgbClr>
                  </a:outerShdw>
                </a:effectLst>
              </a:rPr>
              <a:t>Thanks we give and adoration </a:t>
            </a:r>
          </a:p>
          <a:p>
            <a:pPr algn="ctr"/>
            <a:r>
              <a:rPr lang="en-US" sz="3600" b="1" i="1" dirty="0">
                <a:effectLst>
                  <a:outerShdw blurRad="38100" dist="38100" dir="2700000" algn="tl">
                    <a:srgbClr val="000000">
                      <a:alpha val="43137"/>
                    </a:srgbClr>
                  </a:outerShdw>
                </a:effectLst>
              </a:rPr>
              <a:t>for your gospel's joyful sound;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the fruits of your salvation </a:t>
            </a:r>
          </a:p>
          <a:p>
            <a:pPr algn="ctr"/>
            <a:r>
              <a:rPr lang="en-US" sz="3600" b="1" i="1" dirty="0">
                <a:effectLst>
                  <a:outerShdw blurRad="38100" dist="38100" dir="2700000" algn="tl">
                    <a:srgbClr val="000000">
                      <a:alpha val="43137"/>
                    </a:srgbClr>
                  </a:outerShdw>
                </a:effectLst>
              </a:rPr>
              <a:t>in our hearts and lives abound.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Ever faithful, ever faithful </a:t>
            </a:r>
          </a:p>
          <a:p>
            <a:pPr algn="ctr"/>
            <a:r>
              <a:rPr lang="en-US" sz="3600" b="1" i="1" dirty="0">
                <a:effectLst>
                  <a:outerShdw blurRad="38100" dist="38100" dir="2700000" algn="tl">
                    <a:srgbClr val="000000">
                      <a:alpha val="43137"/>
                    </a:srgbClr>
                  </a:outerShdw>
                </a:effectLst>
              </a:rPr>
              <a:t>to your truth may we be found.</a:t>
            </a:r>
            <a:endParaRPr lang="en-US" sz="3600" dirty="0">
              <a:effectLst>
                <a:outerShdw blurRad="38100" dist="38100" dir="2700000" algn="tl">
                  <a:srgbClr val="000000">
                    <a:alpha val="43137"/>
                  </a:srgbClr>
                </a:outerShdw>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C248E-E1A3-4208-9554-3322021AE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4098" name="Rectangle 2"/>
          <p:cNvSpPr>
            <a:spLocks noGrp="1" noChangeArrowheads="1"/>
          </p:cNvSpPr>
          <p:nvPr>
            <p:ph type="ctrTitle"/>
          </p:nvPr>
        </p:nvSpPr>
        <p:spPr>
          <a:xfrm>
            <a:off x="838200" y="1714409"/>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6th Sunday of Easter, </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FF0000"/>
                </a:solidFill>
                <a:effectLst>
                  <a:outerShdw blurRad="38100" dist="38100" dir="2700000" algn="tl">
                    <a:srgbClr val="000000">
                      <a:alpha val="43137"/>
                    </a:srgbClr>
                  </a:outerShdw>
                </a:effectLst>
                <a:latin typeface="Arial" charset="0"/>
              </a:rPr>
              <a:t>May 6th,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48200"/>
            <a:ext cx="1905000" cy="1905000"/>
          </a:xfrm>
          <a:prstGeom prst="rect">
            <a:avLst/>
          </a:prstGeom>
        </p:spPr>
      </p:pic>
    </p:spTree>
    <p:extLst>
      <p:ext uri="{BB962C8B-B14F-4D97-AF65-F5344CB8AC3E}">
        <p14:creationId xmlns:p14="http://schemas.microsoft.com/office/powerpoint/2010/main" val="325056915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300 “We Are One in the Spirit”</a:t>
            </a:r>
            <a:br>
              <a:rPr lang="en-US" altLang="en-US" sz="2800" i="1" dirty="0">
                <a:solidFill>
                  <a:srgbClr val="00FFFF"/>
                </a:solidFill>
                <a:effectLst>
                  <a:outerShdw blurRad="38100" dist="38100" dir="2700000" algn="tl">
                    <a:srgbClr val="000000">
                      <a:alpha val="43137"/>
                    </a:srgbClr>
                  </a:outerShdw>
                </a:effectLst>
                <a:latin typeface="+mn-lt"/>
              </a:rPr>
            </a:br>
            <a:r>
              <a:rPr lang="en-US" altLang="en-US" sz="2800" i="1" dirty="0">
                <a:solidFill>
                  <a:srgbClr val="00FFFF"/>
                </a:solidFill>
                <a:effectLst>
                  <a:outerShdw blurRad="38100" dist="38100" dir="2700000" algn="tl">
                    <a:srgbClr val="000000">
                      <a:alpha val="43137"/>
                    </a:srgbClr>
                  </a:outerShdw>
                </a:effectLst>
                <a:latin typeface="+mn-lt"/>
              </a:rPr>
              <a:t>(They’ll know we are Christians by our Love)</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95404" y="2362200"/>
            <a:ext cx="9411008" cy="3785652"/>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All praise to the Father, </a:t>
            </a:r>
          </a:p>
          <a:p>
            <a:pPr algn="ctr"/>
            <a:r>
              <a:rPr lang="en-US" sz="3000" b="1" i="1" dirty="0">
                <a:effectLst>
                  <a:outerShdw blurRad="38100" dist="38100" dir="2700000" algn="tl">
                    <a:srgbClr val="000000">
                      <a:alpha val="43137"/>
                    </a:srgbClr>
                  </a:outerShdw>
                </a:effectLst>
              </a:rPr>
              <a:t>from whom all things come,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all praise to Christ Jesus, God’s only Son,</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all praise to the Spirit, who makes us one: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And they’ll know we are Christians by our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by our love;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Yes, they’ll know we are Christians by our love.</a:t>
            </a:r>
            <a:endParaRPr lang="en-US" sz="30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9973943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altLang="en-US" sz="1800" i="1" dirty="0">
                <a:solidFill>
                  <a:srgbClr val="FFFF00"/>
                </a:solidFill>
                <a:effectLst>
                  <a:outerShdw blurRad="38100" dist="38100" dir="2700000" algn="tl">
                    <a:srgbClr val="000000">
                      <a:alpha val="43137"/>
                    </a:srgbClr>
                  </a:outerShdw>
                </a:effectLst>
                <a:latin typeface="+mn-lt"/>
              </a:rPr>
              <a:t>(John 15:12) </a:t>
            </a:r>
            <a:r>
              <a:rPr lang="en-US" sz="1800" i="1" dirty="0">
                <a:solidFill>
                  <a:srgbClr val="FFFF00"/>
                </a:solidFill>
                <a:effectLst>
                  <a:outerShdw blurRad="38100" dist="38100" dir="2700000" algn="tl">
                    <a:srgbClr val="000000">
                      <a:alpha val="43137"/>
                    </a:srgbClr>
                  </a:outerShdw>
                </a:effectLst>
                <a:latin typeface="+mn-lt"/>
              </a:rPr>
              <a:t> </a:t>
            </a:r>
            <a:br>
              <a:rPr lang="en-US" sz="2000" dirty="0">
                <a:effectLst/>
                <a:latin typeface="+mn-lt"/>
              </a:rPr>
            </a:br>
            <a: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been called to follow Christ by obeying his one commandment: that we love one another as he has loved us.  However, time after time, we have fallen short of God’s hope and expectation of us.  We have sinned against God.  In humility and faith, let us humble our hearts by confessing our trespasses against God and our neighbors and come before God with our contrite spirit.  </a:t>
            </a:r>
            <a:br>
              <a:rPr lang="en-US" sz="2000" b="0" dirty="0">
                <a:effectLst/>
                <a:latin typeface="Arial" panose="020B0604020202020204" pitchFamily="34" charset="0"/>
                <a:cs typeface="Arial" panose="020B0604020202020204" pitchFamily="34" charset="0"/>
              </a:rPr>
            </a:br>
            <a:b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2000" b="0" i="1"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4" y="0"/>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98908" y="1295400"/>
            <a:ext cx="6392492" cy="4524315"/>
          </a:xfrm>
          <a:prstGeom prst="rect">
            <a:avLst/>
          </a:prstGeom>
        </p:spPr>
        <p:txBody>
          <a:bodyPr wrap="square">
            <a:spAutoFit/>
          </a:bodyPr>
          <a:lstStyle/>
          <a:p>
            <a:r>
              <a:rPr lang="en-US" sz="3200" b="1" i="1" dirty="0">
                <a:solidFill>
                  <a:srgbClr val="800000"/>
                </a:solidFill>
              </a:rPr>
              <a:t>Loving God, we have not loved you or one another with our own hearts.  Forgive us, we pray, and lead us toward the path of righteousness and wholeness.  Fill our hearts with joy and live according to your purpose and our calling.  In Christ’s name we pray, Amen.</a:t>
            </a:r>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99890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outerShdw blurRad="38100" dist="38100" dir="2700000" algn="tl">
                    <a:srgbClr val="000000">
                      <a:alpha val="43137"/>
                    </a:srgbClr>
                  </a:outerShdw>
                </a:effectLst>
              </a:rPr>
              <a:t>Declaration of Forgiveness</a:t>
            </a:r>
            <a:r>
              <a:rPr lang="en-US" altLang="en-US" sz="2000" i="1" dirty="0">
                <a:solidFill>
                  <a:srgbClr val="800000"/>
                </a:solidFill>
                <a:effectLst>
                  <a:outerShdw blurRad="38100" dist="38100" dir="2700000" algn="tl">
                    <a:srgbClr val="000000">
                      <a:alpha val="43137"/>
                    </a:srgbClr>
                  </a:outerShdw>
                </a:effectLst>
                <a:latin typeface="+mn-lt"/>
              </a:rPr>
              <a:t>  (John 15:13)</a:t>
            </a:r>
            <a:endParaRPr lang="en-US" altLang="en-US" sz="2400" b="0" i="1" dirty="0">
              <a:solidFill>
                <a:srgbClr val="8000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96325" y="2214953"/>
            <a:ext cx="6899875" cy="5755422"/>
          </a:xfrm>
          <a:prstGeom prst="rect">
            <a:avLst/>
          </a:prstGeom>
        </p:spPr>
        <p:txBody>
          <a:bodyPr wrap="square">
            <a:spAutoFit/>
          </a:bodyPr>
          <a:lstStyle/>
          <a:p>
            <a:r>
              <a:rPr lang="en-US" sz="2800" b="1" i="1" dirty="0">
                <a:solidFill>
                  <a:srgbClr val="002060"/>
                </a:solidFill>
              </a:rPr>
              <a:t>Christ loves us so much that he laid down his life for us and calls us as his friends.  If we can forgive our friends, imagine how much more does Christ forgive us!  </a:t>
            </a:r>
          </a:p>
          <a:p>
            <a:r>
              <a:rPr lang="en-US" sz="2800" b="1" i="1" dirty="0">
                <a:solidFill>
                  <a:srgbClr val="FFFF00"/>
                </a:solidFill>
                <a:effectLst>
                  <a:outerShdw blurRad="38100" dist="38100" dir="2700000" algn="tl">
                    <a:srgbClr val="000000">
                      <a:alpha val="43137"/>
                    </a:srgbClr>
                  </a:outerShdw>
                </a:effectLst>
              </a:rPr>
              <a:t>Through Christ’s resurrected hope and the Spirit’s reconciling peace, we have been invited to start anew in faith and in action.  Thanks be to God.</a:t>
            </a:r>
          </a:p>
          <a:p>
            <a:endParaRPr lang="en-US" sz="2800" b="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47165</TotalTime>
  <Words>1195</Words>
  <Application>Microsoft Office PowerPoint</Application>
  <PresentationFormat>On-screen Show (4:3)</PresentationFormat>
  <Paragraphs>301</Paragraphs>
  <Slides>53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Helvetica</vt:lpstr>
      <vt:lpstr>Times New Roman</vt:lpstr>
      <vt:lpstr>Wingdings</vt:lpstr>
      <vt:lpstr>Glass Layers</vt:lpstr>
      <vt:lpstr>Homecrest Presbyterian Church Worship of the Lord’s Day 6th Sunday of Easter,  May 6th, 2018 </vt:lpstr>
      <vt:lpstr>Gathering Around the WORD Call to Worship </vt:lpstr>
      <vt:lpstr>Gathering Around the WORD Gathering Hymn   # 300 “We Are One in the Spirit” (They’ll know we are Christians by our Love) </vt:lpstr>
      <vt:lpstr>Gathering Around the WORD Gathering Hymn   # 300 “We Are One in the Spirit” (They’ll know we are Christians by our Love) </vt:lpstr>
      <vt:lpstr>Gathering Around the WORD Gathering Hymn   # 300 “We Are One in the Spirit” (They’ll know we are Christians by our Love) </vt:lpstr>
      <vt:lpstr>Gathering Around the WORD Gathering Hymn   # 300 “We Are One in the Spirit” (They’ll know we are Christians by our Love) </vt:lpstr>
      <vt:lpstr>Gathering Around the WORD Call to Confession (John 15:12)   We have been called to follow Christ by obeying his one commandment: that we love one another as he has loved us.  However, time after time, we have fallen short of God’s hope and expectation of us.  We have sinned against God.  In humility and faith, let us humble our hearts by confessing our trespasses against God and our neighbors and come before God with our contrite spirit.      </vt:lpstr>
      <vt:lpstr>Gathering Around the WORD Prayer of Confession (in unison)  </vt:lpstr>
      <vt:lpstr>Gathering Around the WORD Declaration of Forgiveness  (John 15:13)</vt:lpstr>
      <vt:lpstr>Gathering Around the WORD Gloria Patri</vt:lpstr>
      <vt:lpstr>Gathering Around the WORD Passing of the Peace of Christ</vt:lpstr>
      <vt:lpstr>Proclaiming the WORD Message to the Youth/ Prayer of Illumination</vt:lpstr>
      <vt:lpstr>Proclaiming the WORD  Scripture Reading (I John 5:1-6)</vt:lpstr>
      <vt:lpstr>Proclaiming the WORD  Scripture Reading (I John 5:1-6)</vt:lpstr>
      <vt:lpstr>Proclaiming the WORD  Scripture Reading (John 15:9-17)</vt:lpstr>
      <vt:lpstr>Proclaiming the WORD  Scripture Reading (John 15:9-17)</vt:lpstr>
      <vt:lpstr>Proclaiming the WORD  Scripture Reading (John 15:9-17)</vt:lpstr>
      <vt:lpstr>PowerPoint Presentation</vt:lpstr>
      <vt:lpstr>PowerPoint Presentation</vt:lpstr>
      <vt:lpstr>PowerPoint Presentation</vt:lpstr>
      <vt:lpstr>Responding Hymn # 298 “Lord, You Give the Great Commission”</vt:lpstr>
      <vt:lpstr>Responding Hymn # 298 “Lord, You Give the Great Commission”</vt:lpstr>
      <vt:lpstr>Responding Hymn # 298 “Lord, You Give the Great Commission”</vt:lpstr>
      <vt:lpstr>Responding Hymn # 298 “Lord, You Give the Great Commission”</vt:lpstr>
      <vt:lpstr>Responding Hymn # 298 “Lord, You Give the Great Commission”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6th Sunday of Easter,  May 6th,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1323</cp:revision>
  <cp:lastPrinted>2016-01-30T20:52:10Z</cp:lastPrinted>
  <dcterms:created xsi:type="dcterms:W3CDTF">1601-01-01T00:00:00Z</dcterms:created>
  <dcterms:modified xsi:type="dcterms:W3CDTF">2018-05-04T15:37:41Z</dcterms:modified>
</cp:coreProperties>
</file>