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4"/>
  </p:notesMasterIdLst>
  <p:handoutMasterIdLst>
    <p:handoutMasterId r:id="rId45"/>
  </p:handoutMasterIdLst>
  <p:sldIdLst>
    <p:sldId id="1097" r:id="rId2"/>
    <p:sldId id="1588" r:id="rId3"/>
    <p:sldId id="1299" r:id="rId4"/>
    <p:sldId id="2197" r:id="rId5"/>
    <p:sldId id="2198" r:id="rId6"/>
    <p:sldId id="2199" r:id="rId7"/>
    <p:sldId id="2200" r:id="rId8"/>
    <p:sldId id="805" r:id="rId9"/>
    <p:sldId id="2051" r:id="rId10"/>
    <p:sldId id="1781" r:id="rId11"/>
    <p:sldId id="696" r:id="rId12"/>
    <p:sldId id="806" r:id="rId13"/>
    <p:sldId id="1059" r:id="rId14"/>
    <p:sldId id="2059" r:id="rId15"/>
    <p:sldId id="2201" r:id="rId16"/>
    <p:sldId id="2202" r:id="rId17"/>
    <p:sldId id="2203" r:id="rId18"/>
    <p:sldId id="2137" r:id="rId19"/>
    <p:sldId id="2206" r:id="rId20"/>
    <p:sldId id="2207" r:id="rId21"/>
    <p:sldId id="2205" r:id="rId22"/>
    <p:sldId id="2208" r:id="rId23"/>
    <p:sldId id="1773" r:id="rId24"/>
    <p:sldId id="2216" r:id="rId25"/>
    <p:sldId id="2217" r:id="rId26"/>
    <p:sldId id="2192" r:id="rId27"/>
    <p:sldId id="2209" r:id="rId28"/>
    <p:sldId id="2210" r:id="rId29"/>
    <p:sldId id="2211" r:id="rId30"/>
    <p:sldId id="2081" r:id="rId31"/>
    <p:sldId id="2179" r:id="rId32"/>
    <p:sldId id="1752" r:id="rId33"/>
    <p:sldId id="975" r:id="rId34"/>
    <p:sldId id="818" r:id="rId35"/>
    <p:sldId id="819" r:id="rId36"/>
    <p:sldId id="1930" r:id="rId37"/>
    <p:sldId id="2212" r:id="rId38"/>
    <p:sldId id="2213" r:id="rId39"/>
    <p:sldId id="2214" r:id="rId40"/>
    <p:sldId id="284" r:id="rId41"/>
    <p:sldId id="1067" r:id="rId42"/>
    <p:sldId id="2215" r:id="rId4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FFFF"/>
    <a:srgbClr val="FFFF00"/>
    <a:srgbClr val="CC0099"/>
    <a:srgbClr val="0664BA"/>
    <a:srgbClr val="FF0000"/>
    <a:srgbClr val="800000"/>
    <a:srgbClr val="000000"/>
    <a:srgbClr val="4AE8E8"/>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674" autoAdjust="0"/>
  </p:normalViewPr>
  <p:slideViewPr>
    <p:cSldViewPr>
      <p:cViewPr varScale="1">
        <p:scale>
          <a:sx n="78" d="100"/>
          <a:sy n="78" d="100"/>
        </p:scale>
        <p:origin x="1182"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42</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934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C248E-E1A3-4208-9554-3322021AE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4098" name="Rectangle 2"/>
          <p:cNvSpPr>
            <a:spLocks noGrp="1" noChangeArrowheads="1"/>
          </p:cNvSpPr>
          <p:nvPr>
            <p:ph type="ctrTitle"/>
          </p:nvPr>
        </p:nvSpPr>
        <p:spPr>
          <a:xfrm>
            <a:off x="838200" y="1714409"/>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5th Sunday of Easter, </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FF0000"/>
                </a:solidFill>
                <a:effectLst>
                  <a:outerShdw blurRad="38100" dist="38100" dir="2700000" algn="tl">
                    <a:srgbClr val="000000">
                      <a:alpha val="43137"/>
                    </a:srgbClr>
                  </a:outerShdw>
                </a:effectLst>
                <a:latin typeface="Arial" charset="0"/>
              </a:rPr>
              <a:t>April 29th,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6482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92206" y="789206"/>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outerShdw blurRad="38100" dist="38100" dir="2700000" algn="tl">
                    <a:srgbClr val="000000">
                      <a:alpha val="43137"/>
                    </a:srgbClr>
                  </a:outerShdw>
                </a:effectLst>
              </a:rPr>
              <a:t>Declaration of Forgiveness</a:t>
            </a:r>
            <a:r>
              <a:rPr lang="en-US" altLang="en-US" sz="2000" i="1" dirty="0">
                <a:solidFill>
                  <a:srgbClr val="800000"/>
                </a:solidFill>
                <a:effectLst>
                  <a:outerShdw blurRad="38100" dist="38100" dir="2700000" algn="tl">
                    <a:srgbClr val="000000">
                      <a:alpha val="43137"/>
                    </a:srgbClr>
                  </a:outerShdw>
                </a:effectLst>
                <a:latin typeface="+mn-lt"/>
              </a:rPr>
              <a:t>  (John 15:3)</a:t>
            </a:r>
            <a:endParaRPr lang="en-US" altLang="en-US" sz="2400" b="0" i="1" dirty="0">
              <a:solidFill>
                <a:srgbClr val="8000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96325" y="2214953"/>
            <a:ext cx="7395818" cy="4462760"/>
          </a:xfrm>
          <a:prstGeom prst="rect">
            <a:avLst/>
          </a:prstGeom>
        </p:spPr>
        <p:txBody>
          <a:bodyPr wrap="square">
            <a:spAutoFit/>
          </a:bodyPr>
          <a:lstStyle/>
          <a:p>
            <a:r>
              <a:rPr lang="en-US" sz="2800" b="1" i="1" dirty="0">
                <a:solidFill>
                  <a:srgbClr val="002060"/>
                </a:solidFill>
              </a:rPr>
              <a:t>We have already been cleansed by the word that God has spoken to us.  </a:t>
            </a:r>
          </a:p>
          <a:p>
            <a:r>
              <a:rPr lang="en-US" sz="2800" b="1" i="1" dirty="0">
                <a:solidFill>
                  <a:srgbClr val="002060"/>
                </a:solidFill>
              </a:rPr>
              <a:t>In baptism God claimed us and joined us to Christ, as branches to a vine.  </a:t>
            </a:r>
          </a:p>
          <a:p>
            <a:r>
              <a:rPr lang="en-US" sz="2800" b="1" i="1" dirty="0">
                <a:solidFill>
                  <a:srgbClr val="FFFF00"/>
                </a:solidFill>
                <a:effectLst>
                  <a:outerShdw blurRad="38100" dist="38100" dir="2700000" algn="tl">
                    <a:srgbClr val="000000">
                      <a:alpha val="43137"/>
                    </a:srgbClr>
                  </a:outerShdw>
                </a:effectLst>
              </a:rPr>
              <a:t>Therefore, we believe the promise that is given to us: in Jesus Christ, we are forgiven. Thanks be to God.</a:t>
            </a:r>
            <a:endParaRPr lang="en-US" sz="2800" b="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9488D-9A69-43FF-A03F-A26668F8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11582400" cy="8686800"/>
          </a:xfrm>
          <a:prstGeom prst="rect">
            <a:avLst/>
          </a:prstGeom>
        </p:spPr>
      </p:pic>
      <p:sp>
        <p:nvSpPr>
          <p:cNvPr id="755714" name="Rectangle 2"/>
          <p:cNvSpPr>
            <a:spLocks noGrp="1" noChangeArrowheads="1"/>
          </p:cNvSpPr>
          <p:nvPr>
            <p:ph type="ctrTitle"/>
          </p:nvPr>
        </p:nvSpPr>
        <p:spPr>
          <a:xfrm>
            <a:off x="914400" y="838201"/>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914400" y="1920875"/>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00FFFF"/>
                </a:solidFill>
                <a:effectLst/>
                <a:latin typeface="+mn-lt"/>
              </a:rPr>
              <a:t>(I John 4:4-8)  </a:t>
            </a:r>
          </a:p>
          <a:p>
            <a:r>
              <a:rPr lang="en-US" sz="2800" i="1" dirty="0">
                <a:solidFill>
                  <a:srgbClr val="FFFF00"/>
                </a:solidFill>
                <a:effectLst>
                  <a:outerShdw blurRad="38100" dist="38100" dir="2700000" algn="tl">
                    <a:srgbClr val="000000">
                      <a:alpha val="43137"/>
                    </a:srgbClr>
                  </a:outerShdw>
                </a:effectLst>
                <a:latin typeface="+mn-lt"/>
              </a:rPr>
              <a:t>Beloved, let us love one another, because love is from God; everyone who loves is born of God and knows God.  Whoever does not love does not know God, for God IS LOVE.</a:t>
            </a:r>
          </a:p>
          <a:p>
            <a:r>
              <a:rPr lang="en-US" sz="2800" i="1" dirty="0">
                <a:solidFill>
                  <a:srgbClr val="FFFF00"/>
                </a:solidFill>
                <a:effectLst>
                  <a:outerShdw blurRad="38100" dist="38100" dir="2700000" algn="tl">
                    <a:srgbClr val="000000">
                      <a:alpha val="43137"/>
                    </a:srgbClr>
                  </a:outerShdw>
                </a:effectLst>
                <a:latin typeface="+mn-lt"/>
              </a:rPr>
              <a:t>	</a:t>
            </a:r>
            <a:r>
              <a:rPr lang="en-US" sz="3000" i="1" dirty="0">
                <a:solidFill>
                  <a:schemeClr val="tx1"/>
                </a:solidFill>
                <a:effectLst>
                  <a:outerShdw blurRad="38100" dist="38100" dir="2700000" algn="tl">
                    <a:srgbClr val="000000">
                      <a:alpha val="43137"/>
                    </a:srgbClr>
                  </a:outerShdw>
                </a:effectLst>
                <a:latin typeface="+mn-lt"/>
              </a:rPr>
              <a:t>No one has ever seen God; </a:t>
            </a:r>
          </a:p>
          <a:p>
            <a:r>
              <a:rPr lang="en-US" sz="3000" i="1" dirty="0">
                <a:solidFill>
                  <a:schemeClr val="tx1"/>
                </a:solidFill>
                <a:effectLst>
                  <a:outerShdw blurRad="38100" dist="38100" dir="2700000" algn="tl">
                    <a:srgbClr val="000000">
                      <a:alpha val="43137"/>
                    </a:srgbClr>
                  </a:outerShdw>
                </a:effectLst>
                <a:latin typeface="+mn-lt"/>
              </a:rPr>
              <a:t>	but if we love one another, </a:t>
            </a:r>
          </a:p>
          <a:p>
            <a:r>
              <a:rPr lang="en-US" sz="3000" i="1" dirty="0">
                <a:solidFill>
                  <a:schemeClr val="tx1"/>
                </a:solidFill>
                <a:effectLst>
                  <a:outerShdw blurRad="38100" dist="38100" dir="2700000" algn="tl">
                    <a:srgbClr val="000000">
                      <a:alpha val="43137"/>
                    </a:srgbClr>
                  </a:outerShdw>
                </a:effectLst>
                <a:latin typeface="+mn-lt"/>
              </a:rPr>
              <a:t>	God lives in us and his love is made 	perfect in us.  Thanks be to God.</a:t>
            </a:r>
          </a:p>
          <a:p>
            <a:endParaRPr lang="en-US" sz="2800" dirty="0">
              <a:solidFill>
                <a:srgbClr val="FFFF00"/>
              </a:solidFill>
              <a:effectLst>
                <a:outerShdw blurRad="38100" dist="38100" dir="2700000" algn="tl">
                  <a:srgbClr val="000000">
                    <a:alpha val="43137"/>
                  </a:srgbClr>
                </a:outerShdw>
              </a:effectLst>
              <a:latin typeface="+mn-lt"/>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275308-0FF5-41C9-872F-412F3E6A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0"/>
            <a:ext cx="12801600" cy="6858000"/>
          </a:xfrm>
          <a:prstGeom prst="rect">
            <a:avLst/>
          </a:prstGeom>
        </p:spPr>
      </p:pic>
      <p:sp>
        <p:nvSpPr>
          <p:cNvPr id="28674" name="Rectangle 2"/>
          <p:cNvSpPr>
            <a:spLocks noGrp="1" noChangeArrowheads="1"/>
          </p:cNvSpPr>
          <p:nvPr>
            <p:ph type="ctrTitle"/>
          </p:nvPr>
        </p:nvSpPr>
        <p:spPr>
          <a:xfrm>
            <a:off x="2971800" y="17526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800" y="-32951"/>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(I John 4:7-21)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95300" y="990600"/>
            <a:ext cx="8153400" cy="5693866"/>
          </a:xfrm>
          <a:prstGeom prst="rect">
            <a:avLst/>
          </a:prstGeom>
        </p:spPr>
        <p:txBody>
          <a:bodyPr wrap="square">
            <a:spAutoFit/>
          </a:bodyPr>
          <a:lstStyle/>
          <a:p>
            <a:r>
              <a:rPr lang="en-US" i="1" baseline="30000" dirty="0"/>
              <a:t>	</a:t>
            </a:r>
            <a:r>
              <a:rPr lang="en-US" sz="2800" b="1" i="1" baseline="30000" dirty="0">
                <a:solidFill>
                  <a:srgbClr val="00FFFF"/>
                </a:solidFill>
                <a:effectLst>
                  <a:outerShdw blurRad="38100" dist="38100" dir="2700000" algn="tl">
                    <a:srgbClr val="000000">
                      <a:alpha val="43137"/>
                    </a:srgbClr>
                  </a:outerShdw>
                </a:effectLst>
              </a:rPr>
              <a:t>7</a:t>
            </a:r>
            <a:r>
              <a:rPr lang="en-US" sz="2800" b="1" i="1" dirty="0">
                <a:solidFill>
                  <a:srgbClr val="00FFFF"/>
                </a:solidFill>
                <a:effectLst>
                  <a:outerShdw blurRad="38100" dist="38100" dir="2700000" algn="tl">
                    <a:srgbClr val="000000">
                      <a:alpha val="43137"/>
                    </a:srgbClr>
                  </a:outerShdw>
                </a:effectLst>
              </a:rPr>
              <a:t>Beloved, let us love one another, because love is from God; everyone who loves is born of God and knows God. </a:t>
            </a:r>
            <a:r>
              <a:rPr lang="en-US" sz="2800" b="1" i="1" baseline="30000" dirty="0">
                <a:solidFill>
                  <a:srgbClr val="00FFFF"/>
                </a:solidFill>
                <a:effectLst>
                  <a:outerShdw blurRad="38100" dist="38100" dir="2700000" algn="tl">
                    <a:srgbClr val="000000">
                      <a:alpha val="43137"/>
                    </a:srgbClr>
                  </a:outerShdw>
                </a:effectLst>
              </a:rPr>
              <a:t>8</a:t>
            </a:r>
            <a:r>
              <a:rPr lang="en-US" sz="2800" b="1" i="1" dirty="0">
                <a:solidFill>
                  <a:srgbClr val="00FFFF"/>
                </a:solidFill>
                <a:effectLst>
                  <a:outerShdw blurRad="38100" dist="38100" dir="2700000" algn="tl">
                    <a:srgbClr val="000000">
                      <a:alpha val="43137"/>
                    </a:srgbClr>
                  </a:outerShdw>
                </a:effectLst>
              </a:rPr>
              <a:t>Whoever does not love does not know God, for God is love. </a:t>
            </a:r>
            <a:r>
              <a:rPr lang="en-US" sz="2800" b="1" i="1" baseline="30000" dirty="0">
                <a:effectLst>
                  <a:outerShdw blurRad="38100" dist="38100" dir="2700000" algn="tl">
                    <a:srgbClr val="000000">
                      <a:alpha val="43137"/>
                    </a:srgbClr>
                  </a:outerShdw>
                </a:effectLst>
              </a:rPr>
              <a:t>9</a:t>
            </a:r>
            <a:r>
              <a:rPr lang="en-US" sz="2800" b="1" i="1" dirty="0">
                <a:effectLst>
                  <a:outerShdw blurRad="38100" dist="38100" dir="2700000" algn="tl">
                    <a:srgbClr val="000000">
                      <a:alpha val="43137"/>
                    </a:srgbClr>
                  </a:outerShdw>
                </a:effectLst>
              </a:rPr>
              <a:t>God's love was revealed among us in this way: God sent his only Son into the world so that we might live through him. </a:t>
            </a:r>
            <a:r>
              <a:rPr lang="en-US" sz="2800" b="1" i="1" baseline="30000" dirty="0">
                <a:effectLst>
                  <a:outerShdw blurRad="38100" dist="38100" dir="2700000" algn="tl">
                    <a:srgbClr val="000000">
                      <a:alpha val="43137"/>
                    </a:srgbClr>
                  </a:outerShdw>
                </a:effectLst>
              </a:rPr>
              <a:t>10</a:t>
            </a:r>
            <a:r>
              <a:rPr lang="en-US" sz="2800" b="1" i="1" dirty="0">
                <a:effectLst>
                  <a:outerShdw blurRad="38100" dist="38100" dir="2700000" algn="tl">
                    <a:srgbClr val="000000">
                      <a:alpha val="43137"/>
                    </a:srgbClr>
                  </a:outerShdw>
                </a:effectLst>
              </a:rPr>
              <a:t>In this is love, not that we loved God but that he loved us and sent his Son to be the atoning sacrifice for our sins. </a:t>
            </a:r>
            <a:r>
              <a:rPr lang="en-US" sz="2800" b="1" i="1" baseline="30000" dirty="0">
                <a:solidFill>
                  <a:srgbClr val="00FFFF"/>
                </a:solidFill>
                <a:effectLst>
                  <a:outerShdw blurRad="38100" dist="38100" dir="2700000" algn="tl">
                    <a:srgbClr val="000000">
                      <a:alpha val="43137"/>
                    </a:srgbClr>
                  </a:outerShdw>
                </a:effectLst>
              </a:rPr>
              <a:t>11</a:t>
            </a:r>
            <a:r>
              <a:rPr lang="en-US" sz="2800" b="1" i="1" dirty="0">
                <a:solidFill>
                  <a:srgbClr val="00FFFF"/>
                </a:solidFill>
                <a:effectLst>
                  <a:outerShdw blurRad="38100" dist="38100" dir="2700000" algn="tl">
                    <a:srgbClr val="000000">
                      <a:alpha val="43137"/>
                    </a:srgbClr>
                  </a:outerShdw>
                </a:effectLst>
              </a:rPr>
              <a:t>Beloved, since God loved us so much, we also ought to love one another. </a:t>
            </a:r>
            <a:r>
              <a:rPr lang="en-US" sz="2800" b="1" i="1" baseline="30000" dirty="0">
                <a:solidFill>
                  <a:srgbClr val="00FFFF"/>
                </a:solidFill>
                <a:effectLst>
                  <a:outerShdw blurRad="38100" dist="38100" dir="2700000" algn="tl">
                    <a:srgbClr val="000000">
                      <a:alpha val="43137"/>
                    </a:srgbClr>
                  </a:outerShdw>
                </a:effectLst>
              </a:rPr>
              <a:t>12</a:t>
            </a:r>
            <a:r>
              <a:rPr lang="en-US" sz="2800" b="1" i="1" dirty="0">
                <a:solidFill>
                  <a:srgbClr val="00FFFF"/>
                </a:solidFill>
                <a:effectLst>
                  <a:outerShdw blurRad="38100" dist="38100" dir="2700000" algn="tl">
                    <a:srgbClr val="000000">
                      <a:alpha val="43137"/>
                    </a:srgbClr>
                  </a:outerShdw>
                </a:effectLst>
              </a:rPr>
              <a:t>No one has ever seen God; if we love one another, God lives in us, and his love is perfected in us.</a:t>
            </a:r>
            <a:endParaRPr lang="en-US" sz="32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575447"/>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(I John 4:7-21)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23900" y="1719965"/>
            <a:ext cx="7696200" cy="3539430"/>
          </a:xfrm>
          <a:prstGeom prst="rect">
            <a:avLst/>
          </a:prstGeom>
        </p:spPr>
        <p:txBody>
          <a:bodyPr wrap="square">
            <a:spAutoFit/>
          </a:bodyPr>
          <a:lstStyle/>
          <a:p>
            <a:r>
              <a:rPr lang="en-US" sz="2800" b="1" i="1" baseline="30000" dirty="0"/>
              <a:t>	</a:t>
            </a:r>
            <a:r>
              <a:rPr lang="en-US" sz="2800" b="1" i="1" baseline="30000" dirty="0">
                <a:effectLst>
                  <a:outerShdw blurRad="38100" dist="38100" dir="2700000" algn="tl">
                    <a:srgbClr val="000000">
                      <a:alpha val="43137"/>
                    </a:srgbClr>
                  </a:outerShdw>
                </a:effectLst>
              </a:rPr>
              <a:t>13</a:t>
            </a:r>
            <a:r>
              <a:rPr lang="en-US" sz="2800" b="1" i="1" dirty="0">
                <a:effectLst>
                  <a:outerShdw blurRad="38100" dist="38100" dir="2700000" algn="tl">
                    <a:srgbClr val="000000">
                      <a:alpha val="43137"/>
                    </a:srgbClr>
                  </a:outerShdw>
                </a:effectLst>
              </a:rPr>
              <a:t>By this we know that we abide in him and he in us, because he has given us of his Spirit. </a:t>
            </a:r>
            <a:r>
              <a:rPr lang="en-US" sz="2800" b="1" i="1" baseline="30000" dirty="0">
                <a:effectLst>
                  <a:outerShdw blurRad="38100" dist="38100" dir="2700000" algn="tl">
                    <a:srgbClr val="000000">
                      <a:alpha val="43137"/>
                    </a:srgbClr>
                  </a:outerShdw>
                </a:effectLst>
              </a:rPr>
              <a:t>14</a:t>
            </a:r>
            <a:r>
              <a:rPr lang="en-US" sz="2800" b="1" i="1" dirty="0">
                <a:effectLst>
                  <a:outerShdw blurRad="38100" dist="38100" dir="2700000" algn="tl">
                    <a:srgbClr val="000000">
                      <a:alpha val="43137"/>
                    </a:srgbClr>
                  </a:outerShdw>
                </a:effectLst>
              </a:rPr>
              <a:t>And we have seen and do testify that the Father has sent his Son as the Savior of the world. </a:t>
            </a:r>
            <a:r>
              <a:rPr lang="en-US" sz="2800" b="1" i="1" baseline="30000" dirty="0">
                <a:effectLst>
                  <a:outerShdw blurRad="38100" dist="38100" dir="2700000" algn="tl">
                    <a:srgbClr val="000000">
                      <a:alpha val="43137"/>
                    </a:srgbClr>
                  </a:outerShdw>
                </a:effectLst>
              </a:rPr>
              <a:t>15</a:t>
            </a:r>
            <a:r>
              <a:rPr lang="en-US" sz="2800" b="1" i="1" dirty="0">
                <a:effectLst>
                  <a:outerShdw blurRad="38100" dist="38100" dir="2700000" algn="tl">
                    <a:srgbClr val="000000">
                      <a:alpha val="43137"/>
                    </a:srgbClr>
                  </a:outerShdw>
                </a:effectLst>
              </a:rPr>
              <a:t>God abides in those who confess that Jesus is the Son of God, and they abide in God. </a:t>
            </a:r>
            <a:r>
              <a:rPr lang="en-US" sz="2800" b="1" i="1" baseline="30000" dirty="0">
                <a:effectLst>
                  <a:outerShdw blurRad="38100" dist="38100" dir="2700000" algn="tl">
                    <a:srgbClr val="000000">
                      <a:alpha val="43137"/>
                    </a:srgbClr>
                  </a:outerShdw>
                </a:effectLst>
              </a:rPr>
              <a:t>16</a:t>
            </a:r>
            <a:r>
              <a:rPr lang="en-US" sz="2800" b="1" i="1" dirty="0">
                <a:effectLst>
                  <a:outerShdw blurRad="38100" dist="38100" dir="2700000" algn="tl">
                    <a:srgbClr val="000000">
                      <a:alpha val="43137"/>
                    </a:srgbClr>
                  </a:outerShdw>
                </a:effectLst>
              </a:rPr>
              <a:t>So we have known and believe the love that God has for us.</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204553"/>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565492" y="234138"/>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(I John 4:7-21)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62000" y="1262911"/>
            <a:ext cx="7578507" cy="4401205"/>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	God is love, and those who abide in love abide in God, and God abides in them. </a:t>
            </a:r>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Love has been perfected among us in this: that we may have boldness on the day of judgment, because as he is, so are we in this world. </a:t>
            </a:r>
            <a:r>
              <a:rPr lang="en-US" sz="2800" b="1" i="1" baseline="30000" dirty="0">
                <a:solidFill>
                  <a:srgbClr val="00FFFF"/>
                </a:solidFill>
                <a:effectLst>
                  <a:outerShdw blurRad="38100" dist="38100" dir="2700000" algn="tl">
                    <a:srgbClr val="000000">
                      <a:alpha val="43137"/>
                    </a:srgbClr>
                  </a:outerShdw>
                </a:effectLst>
              </a:rPr>
              <a:t>18</a:t>
            </a:r>
            <a:r>
              <a:rPr lang="en-US" sz="2800" b="1" i="1" dirty="0">
                <a:solidFill>
                  <a:srgbClr val="00FFFF"/>
                </a:solidFill>
                <a:effectLst>
                  <a:outerShdw blurRad="38100" dist="38100" dir="2700000" algn="tl">
                    <a:srgbClr val="000000">
                      <a:alpha val="43137"/>
                    </a:srgbClr>
                  </a:outerShdw>
                </a:effectLst>
              </a:rPr>
              <a:t>There is no fear in love, but perfect love casts out fear</a:t>
            </a:r>
            <a:r>
              <a:rPr lang="en-US" sz="2800" b="1" i="1" dirty="0">
                <a:effectLst>
                  <a:outerShdw blurRad="38100" dist="38100" dir="2700000" algn="tl">
                    <a:srgbClr val="000000">
                      <a:alpha val="43137"/>
                    </a:srgbClr>
                  </a:outerShdw>
                </a:effectLst>
              </a:rPr>
              <a:t>; for fear has to do with punishment, and whoever fears has not reached perfection in love. </a:t>
            </a:r>
          </a:p>
          <a:p>
            <a:r>
              <a:rPr lang="en-US" sz="2800" b="1" i="1" baseline="30000" dirty="0">
                <a:solidFill>
                  <a:srgbClr val="00FFFF"/>
                </a:solidFill>
                <a:effectLst>
                  <a:outerShdw blurRad="38100" dist="38100" dir="2700000" algn="tl">
                    <a:srgbClr val="000000">
                      <a:alpha val="43137"/>
                    </a:srgbClr>
                  </a:outerShdw>
                </a:effectLst>
              </a:rPr>
              <a:t>19</a:t>
            </a:r>
            <a:r>
              <a:rPr lang="en-US" sz="2800" b="1" i="1" dirty="0">
                <a:solidFill>
                  <a:srgbClr val="00FFFF"/>
                </a:solidFill>
                <a:effectLst>
                  <a:outerShdw blurRad="38100" dist="38100" dir="2700000" algn="tl">
                    <a:srgbClr val="000000">
                      <a:alpha val="43137"/>
                    </a:srgbClr>
                  </a:outerShdw>
                </a:effectLst>
              </a:rPr>
              <a:t>We love because he first loved us. </a:t>
            </a:r>
            <a:endParaRPr lang="en-US" sz="32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948560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800" y="612518"/>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(I John 4:7-21)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90832" y="1746837"/>
            <a:ext cx="7924800" cy="3108543"/>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20</a:t>
            </a:r>
            <a:r>
              <a:rPr lang="en-US" sz="2800" b="1" i="1" dirty="0">
                <a:effectLst>
                  <a:outerShdw blurRad="38100" dist="38100" dir="2700000" algn="tl">
                    <a:srgbClr val="000000">
                      <a:alpha val="43137"/>
                    </a:srgbClr>
                  </a:outerShdw>
                </a:effectLst>
              </a:rPr>
              <a:t>Those who say, “I love God,” and hate their brothers or sisters, are liars; for those who do not love a brother or sister whom they have seen, cannot love God whom they have not seen. </a:t>
            </a:r>
            <a:r>
              <a:rPr lang="en-US" sz="2800" b="1" i="1" baseline="30000" dirty="0">
                <a:effectLst>
                  <a:outerShdw blurRad="38100" dist="38100" dir="2700000" algn="tl">
                    <a:srgbClr val="000000">
                      <a:alpha val="43137"/>
                    </a:srgbClr>
                  </a:outerShdw>
                </a:effectLst>
              </a:rPr>
              <a:t>21</a:t>
            </a:r>
            <a:r>
              <a:rPr lang="en-US" sz="2800" b="1" i="1" dirty="0">
                <a:effectLst>
                  <a:outerShdw blurRad="38100" dist="38100" dir="2700000" algn="tl">
                    <a:srgbClr val="000000">
                      <a:alpha val="43137"/>
                    </a:srgbClr>
                  </a:outerShdw>
                </a:effectLst>
              </a:rPr>
              <a:t>The commandment we have from him is this: those who love God must love their brothers and sisters also.</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338245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8:26-40)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33400" y="1295400"/>
            <a:ext cx="7794562" cy="4832092"/>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26</a:t>
            </a:r>
            <a:r>
              <a:rPr lang="en-US" sz="2800" b="1" i="1" dirty="0">
                <a:effectLst>
                  <a:outerShdw blurRad="38100" dist="38100" dir="2700000" algn="tl">
                    <a:srgbClr val="000000">
                      <a:alpha val="43137"/>
                    </a:srgbClr>
                  </a:outerShdw>
                </a:effectLst>
              </a:rPr>
              <a:t>Then an angel of the Lord said to Philip, “Get up and go toward the south to the road that goes down from Jerusalem to Gaza.” (This is a wilderness road.) </a:t>
            </a:r>
            <a:r>
              <a:rPr lang="en-US" sz="2800" b="1" i="1" baseline="30000" dirty="0">
                <a:effectLst>
                  <a:outerShdw blurRad="38100" dist="38100" dir="2700000" algn="tl">
                    <a:srgbClr val="000000">
                      <a:alpha val="43137"/>
                    </a:srgbClr>
                  </a:outerShdw>
                </a:effectLst>
              </a:rPr>
              <a:t>27</a:t>
            </a:r>
            <a:r>
              <a:rPr lang="en-US" sz="2800" b="1" i="1" dirty="0">
                <a:effectLst>
                  <a:outerShdw blurRad="38100" dist="38100" dir="2700000" algn="tl">
                    <a:srgbClr val="000000">
                      <a:alpha val="43137"/>
                    </a:srgbClr>
                  </a:outerShdw>
                </a:effectLst>
              </a:rPr>
              <a:t>So he got up and went. Now there was an Ethiopian eunuch, a court official of the Candace, queen of the Ethiopians, in charge of her entire treasury. He had come to Jerusalem to worship </a:t>
            </a:r>
            <a:r>
              <a:rPr lang="en-US" sz="2800" b="1" i="1" baseline="30000" dirty="0">
                <a:effectLst>
                  <a:outerShdw blurRad="38100" dist="38100" dir="2700000" algn="tl">
                    <a:srgbClr val="000000">
                      <a:alpha val="43137"/>
                    </a:srgbClr>
                  </a:outerShdw>
                </a:effectLst>
              </a:rPr>
              <a:t>28</a:t>
            </a:r>
            <a:r>
              <a:rPr lang="en-US" sz="2800" b="1" i="1" dirty="0">
                <a:effectLst>
                  <a:outerShdw blurRad="38100" dist="38100" dir="2700000" algn="tl">
                    <a:srgbClr val="000000">
                      <a:alpha val="43137"/>
                    </a:srgbClr>
                  </a:outerShdw>
                </a:effectLst>
              </a:rPr>
              <a:t>and was returning home; seated in his chariot, he was reading the prophet Isaiah. </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35676" y="88176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8:26-40)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74719" y="2012352"/>
            <a:ext cx="7794562" cy="4462760"/>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29</a:t>
            </a:r>
            <a:r>
              <a:rPr lang="en-US" sz="2800" b="1" i="1" dirty="0">
                <a:effectLst>
                  <a:outerShdw blurRad="38100" dist="38100" dir="2700000" algn="tl">
                    <a:srgbClr val="000000">
                      <a:alpha val="43137"/>
                    </a:srgbClr>
                  </a:outerShdw>
                </a:effectLst>
              </a:rPr>
              <a:t>Then the Spirit said to Philip, “Go over to this chariot and join it.” </a:t>
            </a:r>
            <a:r>
              <a:rPr lang="en-US" sz="2800" b="1" i="1" baseline="30000" dirty="0">
                <a:effectLst>
                  <a:outerShdw blurRad="38100" dist="38100" dir="2700000" algn="tl">
                    <a:srgbClr val="000000">
                      <a:alpha val="43137"/>
                    </a:srgbClr>
                  </a:outerShdw>
                </a:effectLst>
              </a:rPr>
              <a:t>30</a:t>
            </a:r>
            <a:r>
              <a:rPr lang="en-US" sz="2800" b="1" i="1" dirty="0">
                <a:effectLst>
                  <a:outerShdw blurRad="38100" dist="38100" dir="2700000" algn="tl">
                    <a:srgbClr val="000000">
                      <a:alpha val="43137"/>
                    </a:srgbClr>
                  </a:outerShdw>
                </a:effectLst>
              </a:rPr>
              <a:t>So Philip ran up to it and heard him reading the prophet Isaiah. He asked, “Do you understand what you are reading?” </a:t>
            </a:r>
            <a:r>
              <a:rPr lang="en-US" sz="2800" b="1" i="1" baseline="30000" dirty="0">
                <a:effectLst>
                  <a:outerShdw blurRad="38100" dist="38100" dir="2700000" algn="tl">
                    <a:srgbClr val="000000">
                      <a:alpha val="43137"/>
                    </a:srgbClr>
                  </a:outerShdw>
                </a:effectLst>
              </a:rPr>
              <a:t>31</a:t>
            </a:r>
            <a:r>
              <a:rPr lang="en-US" sz="2800" b="1" i="1" dirty="0">
                <a:effectLst>
                  <a:outerShdw blurRad="38100" dist="38100" dir="2700000" algn="tl">
                    <a:srgbClr val="000000">
                      <a:alpha val="43137"/>
                    </a:srgbClr>
                  </a:outerShdw>
                </a:effectLst>
              </a:rPr>
              <a:t>He replied, “How can I, unless someone guides me?” And he invited Philip to get in and sit beside him. </a:t>
            </a:r>
            <a:r>
              <a:rPr lang="en-US" sz="2800" b="1" i="1" baseline="30000" dirty="0">
                <a:effectLst>
                  <a:outerShdw blurRad="38100" dist="38100" dir="2700000" algn="tl">
                    <a:srgbClr val="000000">
                      <a:alpha val="43137"/>
                    </a:srgbClr>
                  </a:outerShdw>
                </a:effectLst>
              </a:rPr>
              <a:t>32</a:t>
            </a:r>
            <a:r>
              <a:rPr lang="en-US" sz="2800" b="1" i="1" dirty="0">
                <a:effectLst>
                  <a:outerShdw blurRad="38100" dist="38100" dir="2700000" algn="tl">
                    <a:srgbClr val="000000">
                      <a:alpha val="43137"/>
                    </a:srgbClr>
                  </a:outerShdw>
                </a:effectLst>
              </a:rPr>
              <a:t>Now the passage of the scripture that he was reading was this: </a:t>
            </a:r>
            <a:endParaRPr lang="en-US" sz="2800" b="1" dirty="0">
              <a:effectLst>
                <a:outerShdw blurRad="38100" dist="38100" dir="2700000" algn="tl">
                  <a:srgbClr val="000000">
                    <a:alpha val="43137"/>
                  </a:srgbClr>
                </a:outerShdw>
              </a:effectLst>
            </a:endParaRPr>
          </a:p>
          <a:p>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112431"/>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48D3AE-6561-413C-AB02-FBB7DE5DE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55" y="1"/>
            <a:ext cx="10293112" cy="6858000"/>
          </a:xfrm>
          <a:prstGeom prst="rect">
            <a:avLst/>
          </a:prstGeom>
        </p:spPr>
      </p:pic>
      <p:sp>
        <p:nvSpPr>
          <p:cNvPr id="111618" name="Rectangle 2"/>
          <p:cNvSpPr>
            <a:spLocks noGrp="1" noChangeArrowheads="1"/>
          </p:cNvSpPr>
          <p:nvPr>
            <p:ph type="ctrTitle"/>
          </p:nvPr>
        </p:nvSpPr>
        <p:spPr>
          <a:xfrm>
            <a:off x="381000" y="441028"/>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120428" y="1456038"/>
            <a:ext cx="9733008" cy="5755422"/>
          </a:xfrm>
          <a:prstGeom prst="rect">
            <a:avLst/>
          </a:prstGeom>
        </p:spPr>
        <p:txBody>
          <a:bodyPr wrap="square">
            <a:spAutoFit/>
          </a:bodyPr>
          <a:lstStyle/>
          <a:p>
            <a:r>
              <a:rPr lang="en-US" sz="2800" i="1" dirty="0">
                <a:effectLst>
                  <a:outerShdw blurRad="38100" dist="38100" dir="2700000" algn="tl">
                    <a:srgbClr val="000000">
                      <a:alpha val="43137"/>
                    </a:srgbClr>
                  </a:outerShdw>
                </a:effectLst>
              </a:rPr>
              <a:t>In the wilderness, water brings life.</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Seek us out, O God, and take us to the water.</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In the word of God, the good news gives light.</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Seek us out, O God, </a:t>
            </a:r>
          </a:p>
          <a:p>
            <a:r>
              <a:rPr lang="en-US" sz="2800" b="1" i="1" dirty="0">
                <a:solidFill>
                  <a:srgbClr val="FFFF00"/>
                </a:solidFill>
                <a:effectLst>
                  <a:outerShdw blurRad="38100" dist="38100" dir="2700000" algn="tl">
                    <a:srgbClr val="000000">
                      <a:alpha val="43137"/>
                    </a:srgbClr>
                  </a:outerShdw>
                </a:effectLst>
              </a:rPr>
              <a:t>	and fill us with understanding.</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In the bread and the wine, </a:t>
            </a:r>
          </a:p>
          <a:p>
            <a:r>
              <a:rPr lang="en-US" sz="2800" i="1" dirty="0">
                <a:effectLst>
                  <a:outerShdw blurRad="38100" dist="38100" dir="2700000" algn="tl">
                    <a:srgbClr val="000000">
                      <a:alpha val="43137"/>
                    </a:srgbClr>
                  </a:outerShdw>
                </a:effectLst>
              </a:rPr>
              <a:t>the body of our Savior nourishes everyone.</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Seek us out, O God, and give us yourself.</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In the water of life, the word that feeds, </a:t>
            </a:r>
          </a:p>
          <a:p>
            <a:r>
              <a:rPr lang="en-US" sz="2800" i="1" dirty="0">
                <a:effectLst>
                  <a:outerShdw blurRad="38100" dist="38100" dir="2700000" algn="tl">
                    <a:srgbClr val="000000">
                      <a:alpha val="43137"/>
                    </a:srgbClr>
                  </a:outerShdw>
                </a:effectLst>
              </a:rPr>
              <a:t>the food of eternity.  </a:t>
            </a:r>
            <a:endParaRPr lang="en-US" sz="2800"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We have come to praise the Vine </a:t>
            </a:r>
          </a:p>
          <a:p>
            <a:r>
              <a:rPr lang="en-US" sz="2800" b="1" i="1" dirty="0">
                <a:solidFill>
                  <a:srgbClr val="FFFF00"/>
                </a:solidFill>
                <a:effectLst>
                  <a:outerShdw blurRad="38100" dist="38100" dir="2700000" algn="tl">
                    <a:srgbClr val="000000">
                      <a:alpha val="43137"/>
                    </a:srgbClr>
                  </a:outerShdw>
                </a:effectLst>
              </a:rPr>
              <a:t>	that gives all goodness.</a:t>
            </a:r>
            <a:endParaRPr lang="en-US" sz="2800" dirty="0">
              <a:solidFill>
                <a:srgbClr val="FFFF00"/>
              </a:solidFill>
              <a:effectLst>
                <a:outerShdw blurRad="38100" dist="38100" dir="2700000" algn="tl">
                  <a:srgbClr val="000000">
                    <a:alpha val="43137"/>
                  </a:srgbClr>
                </a:outerShdw>
              </a:effectLst>
            </a:endParaRPr>
          </a:p>
          <a:p>
            <a:endParaRPr lang="en-US" sz="3200" b="1" i="1" dirty="0">
              <a:solidFill>
                <a:srgbClr val="FFFF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122708" y="1174152"/>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8:26-40)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128716" y="2304740"/>
            <a:ext cx="8763000" cy="3170099"/>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     “Like a sheep he was led to the slaughter,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and like a lamb silent before its 	shearer,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so he does not open his mouth.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33</a:t>
            </a:r>
            <a:r>
              <a:rPr lang="en-US" sz="2800" b="1" i="1" dirty="0">
                <a:effectLst>
                  <a:outerShdw blurRad="38100" dist="38100" dir="2700000" algn="tl">
                    <a:srgbClr val="000000">
                      <a:alpha val="43137"/>
                    </a:srgbClr>
                  </a:outerShdw>
                </a:effectLst>
              </a:rPr>
              <a:t>  In his humiliation justice was denied him.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Who can describe his generation?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For his life is taken away from the earth.” </a:t>
            </a:r>
            <a:br>
              <a:rPr lang="en-US" sz="2800" b="1" i="1" dirty="0">
                <a:effectLst>
                  <a:outerShdw blurRad="38100" dist="38100" dir="2700000" algn="tl">
                    <a:srgbClr val="000000">
                      <a:alpha val="43137"/>
                    </a:srgbClr>
                  </a:outerShdw>
                </a:effectLst>
              </a:rPr>
            </a:b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8664793"/>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986741"/>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8:26-40)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57200" y="2012352"/>
            <a:ext cx="8001000" cy="3970318"/>
          </a:xfrm>
          <a:prstGeom prst="rect">
            <a:avLst/>
          </a:prstGeom>
        </p:spPr>
        <p:txBody>
          <a:bodyPr wrap="square">
            <a:spAutoFit/>
          </a:bodyPr>
          <a:lstStyle/>
          <a:p>
            <a:r>
              <a:rPr lang="en-US" sz="2800" b="1" i="1" baseline="30000" dirty="0"/>
              <a:t>	</a:t>
            </a:r>
            <a:r>
              <a:rPr lang="en-US" sz="2800" b="1" i="1" baseline="30000" dirty="0">
                <a:effectLst>
                  <a:outerShdw blurRad="38100" dist="38100" dir="2700000" algn="tl">
                    <a:srgbClr val="000000">
                      <a:alpha val="43137"/>
                    </a:srgbClr>
                  </a:outerShdw>
                </a:effectLst>
              </a:rPr>
              <a:t>34</a:t>
            </a:r>
            <a:r>
              <a:rPr lang="en-US" sz="2800" b="1" i="1" dirty="0">
                <a:effectLst>
                  <a:outerShdw blurRad="38100" dist="38100" dir="2700000" algn="tl">
                    <a:srgbClr val="000000">
                      <a:alpha val="43137"/>
                    </a:srgbClr>
                  </a:outerShdw>
                </a:effectLst>
              </a:rPr>
              <a:t>The eunuch asked Philip, “About whom, may I ask you, does the prophet say this, about himself or about someone else?” </a:t>
            </a:r>
            <a:r>
              <a:rPr lang="en-US" sz="2800" b="1" i="1" baseline="30000" dirty="0">
                <a:effectLst>
                  <a:outerShdw blurRad="38100" dist="38100" dir="2700000" algn="tl">
                    <a:srgbClr val="000000">
                      <a:alpha val="43137"/>
                    </a:srgbClr>
                  </a:outerShdw>
                </a:effectLst>
              </a:rPr>
              <a:t>35</a:t>
            </a:r>
            <a:r>
              <a:rPr lang="en-US" sz="2800" b="1" i="1" dirty="0">
                <a:effectLst>
                  <a:outerShdw blurRad="38100" dist="38100" dir="2700000" algn="tl">
                    <a:srgbClr val="000000">
                      <a:alpha val="43137"/>
                    </a:srgbClr>
                  </a:outerShdw>
                </a:effectLst>
              </a:rPr>
              <a:t>Then Philip began to speak, and starting with this scripture, he proclaimed to him the good news about Jesus. </a:t>
            </a:r>
            <a:r>
              <a:rPr lang="en-US" sz="2800" b="1" i="1" baseline="30000" dirty="0">
                <a:effectLst>
                  <a:outerShdw blurRad="38100" dist="38100" dir="2700000" algn="tl">
                    <a:srgbClr val="000000">
                      <a:alpha val="43137"/>
                    </a:srgbClr>
                  </a:outerShdw>
                </a:effectLst>
              </a:rPr>
              <a:t>36</a:t>
            </a:r>
            <a:r>
              <a:rPr lang="en-US" sz="2800" b="1" i="1" dirty="0">
                <a:effectLst>
                  <a:outerShdw blurRad="38100" dist="38100" dir="2700000" algn="tl">
                    <a:srgbClr val="000000">
                      <a:alpha val="43137"/>
                    </a:srgbClr>
                  </a:outerShdw>
                </a:effectLst>
              </a:rPr>
              <a:t>As they were going along the road, they came to some water; and the eunuch said, “Look, here is water! What is to prevent me from being baptized?”</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948897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8:26-40)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85800" y="1174431"/>
            <a:ext cx="7772400" cy="5693866"/>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37</a:t>
            </a:r>
            <a:r>
              <a:rPr lang="en-US" sz="2800" b="1" i="1" dirty="0">
                <a:effectLst>
                  <a:outerShdw blurRad="38100" dist="38100" dir="2700000" algn="tl">
                    <a:srgbClr val="000000">
                      <a:alpha val="43137"/>
                    </a:srgbClr>
                  </a:outerShdw>
                </a:effectLst>
              </a:rPr>
              <a:t>And Phillip </a:t>
            </a:r>
            <a:r>
              <a:rPr lang="en-US" sz="2800" b="1" i="1" dirty="0" err="1">
                <a:effectLst>
                  <a:outerShdw blurRad="38100" dist="38100" dir="2700000" algn="tl">
                    <a:srgbClr val="000000">
                      <a:alpha val="43137"/>
                    </a:srgbClr>
                  </a:outerShdw>
                </a:effectLst>
              </a:rPr>
              <a:t>said,“If</a:t>
            </a:r>
            <a:r>
              <a:rPr lang="en-US" sz="2800" b="1" i="1" dirty="0">
                <a:effectLst>
                  <a:outerShdw blurRad="38100" dist="38100" dir="2700000" algn="tl">
                    <a:srgbClr val="000000">
                      <a:alpha val="43137"/>
                    </a:srgbClr>
                  </a:outerShdw>
                </a:effectLst>
              </a:rPr>
              <a:t> you believe with all your heart, you may.” And he replied, “I believe that Jesus Christ is the Son of God.” </a:t>
            </a:r>
            <a:r>
              <a:rPr lang="en-US" sz="2800" b="1" i="1" baseline="30000" dirty="0">
                <a:effectLst>
                  <a:outerShdw blurRad="38100" dist="38100" dir="2700000" algn="tl">
                    <a:srgbClr val="000000">
                      <a:alpha val="43137"/>
                    </a:srgbClr>
                  </a:outerShdw>
                </a:effectLst>
              </a:rPr>
              <a:t>38</a:t>
            </a:r>
            <a:r>
              <a:rPr lang="en-US" sz="2800" b="1" i="1" dirty="0">
                <a:effectLst>
                  <a:outerShdw blurRad="38100" dist="38100" dir="2700000" algn="tl">
                    <a:srgbClr val="000000">
                      <a:alpha val="43137"/>
                    </a:srgbClr>
                  </a:outerShdw>
                </a:effectLst>
              </a:rPr>
              <a:t>He commanded the chariot to stop, and both of them, Philip and the eunuch, went down into the water, and Philip baptized him. </a:t>
            </a:r>
            <a:r>
              <a:rPr lang="en-US" sz="2800" b="1" i="1" baseline="30000" dirty="0">
                <a:effectLst>
                  <a:outerShdw blurRad="38100" dist="38100" dir="2700000" algn="tl">
                    <a:srgbClr val="000000">
                      <a:alpha val="43137"/>
                    </a:srgbClr>
                  </a:outerShdw>
                </a:effectLst>
              </a:rPr>
              <a:t>39</a:t>
            </a:r>
            <a:r>
              <a:rPr lang="en-US" sz="2800" b="1" i="1" dirty="0">
                <a:effectLst>
                  <a:outerShdw blurRad="38100" dist="38100" dir="2700000" algn="tl">
                    <a:srgbClr val="000000">
                      <a:alpha val="43137"/>
                    </a:srgbClr>
                  </a:outerShdw>
                </a:effectLst>
              </a:rPr>
              <a:t>When they came up out of the water, the Spirit of the Lord snatched Philip away; the eunuch saw him no more, and went on his way rejoicing. </a:t>
            </a:r>
            <a:r>
              <a:rPr lang="en-US" sz="2800" b="1" i="1" baseline="30000" dirty="0">
                <a:effectLst>
                  <a:outerShdw blurRad="38100" dist="38100" dir="2700000" algn="tl">
                    <a:srgbClr val="000000">
                      <a:alpha val="43137"/>
                    </a:srgbClr>
                  </a:outerShdw>
                </a:effectLst>
              </a:rPr>
              <a:t>40</a:t>
            </a:r>
            <a:r>
              <a:rPr lang="en-US" sz="2800" b="1" i="1" dirty="0">
                <a:effectLst>
                  <a:outerShdw blurRad="38100" dist="38100" dir="2700000" algn="tl">
                    <a:srgbClr val="000000">
                      <a:alpha val="43137"/>
                    </a:srgbClr>
                  </a:outerShdw>
                </a:effectLst>
              </a:rPr>
              <a:t>But Philip found himself at </a:t>
            </a:r>
            <a:r>
              <a:rPr lang="en-US" sz="2800" b="1" i="1" dirty="0" err="1">
                <a:effectLst>
                  <a:outerShdw blurRad="38100" dist="38100" dir="2700000" algn="tl">
                    <a:srgbClr val="000000">
                      <a:alpha val="43137"/>
                    </a:srgbClr>
                  </a:outerShdw>
                </a:effectLst>
              </a:rPr>
              <a:t>Azotus</a:t>
            </a:r>
            <a:r>
              <a:rPr lang="en-US" sz="2800" b="1" i="1" dirty="0">
                <a:effectLst>
                  <a:outerShdw blurRad="38100" dist="38100" dir="2700000" algn="tl">
                    <a:srgbClr val="000000">
                      <a:alpha val="43137"/>
                    </a:srgbClr>
                  </a:outerShdw>
                </a:effectLst>
              </a:rPr>
              <a:t>, and as he was passing through the region, he proclaimed the good news to all the towns until he came to Caesarea.</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543650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750675-E44A-4482-83FF-2DBD41B8E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13140267" cy="7391400"/>
          </a:xfrm>
          <a:prstGeom prst="rect">
            <a:avLst/>
          </a:prstGeom>
        </p:spPr>
      </p:pic>
      <p:sp>
        <p:nvSpPr>
          <p:cNvPr id="801794" name="Rectangle 2"/>
          <p:cNvSpPr>
            <a:spLocks noChangeArrowheads="1"/>
          </p:cNvSpPr>
          <p:nvPr/>
        </p:nvSpPr>
        <p:spPr bwMode="auto">
          <a:xfrm>
            <a:off x="990600" y="14478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(I John 4:7-21 </a:t>
            </a:r>
            <a:r>
              <a:rPr lang="en-US" sz="2400" i="1" dirty="0">
                <a:solidFill>
                  <a:schemeClr val="tx1"/>
                </a:solidFill>
                <a:effectLst>
                  <a:outerShdw blurRad="38100" dist="38100" dir="2700000" algn="tl">
                    <a:srgbClr val="000000">
                      <a:alpha val="43137"/>
                    </a:srgbClr>
                  </a:outerShdw>
                </a:effectLst>
              </a:rPr>
              <a:t>and</a:t>
            </a:r>
            <a:r>
              <a:rPr lang="en-US" sz="2400" i="1" dirty="0">
                <a:solidFill>
                  <a:srgbClr val="00FFFF"/>
                </a:solidFill>
                <a:effectLst>
                  <a:outerShdw blurRad="38100" dist="38100" dir="2700000" algn="tl">
                    <a:srgbClr val="000000">
                      <a:alpha val="43137"/>
                    </a:srgbClr>
                  </a:outerShdw>
                </a:effectLst>
              </a:rPr>
              <a:t> John 8:26-40) </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219200" y="879389"/>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(I John 4:7-21 </a:t>
            </a:r>
            <a:r>
              <a:rPr lang="en-US" sz="2400" i="1" dirty="0">
                <a:solidFill>
                  <a:schemeClr val="tx1"/>
                </a:solidFill>
                <a:effectLst>
                  <a:outerShdw blurRad="38100" dist="38100" dir="2700000" algn="tl">
                    <a:srgbClr val="000000">
                      <a:alpha val="43137"/>
                    </a:srgbClr>
                  </a:outerShdw>
                </a:effectLst>
              </a:rPr>
              <a:t>and</a:t>
            </a:r>
            <a:r>
              <a:rPr lang="en-US" sz="2400" i="1" dirty="0">
                <a:solidFill>
                  <a:srgbClr val="00FFFF"/>
                </a:solidFill>
                <a:effectLst>
                  <a:outerShdw blurRad="38100" dist="38100" dir="2700000" algn="tl">
                    <a:srgbClr val="000000">
                      <a:alpha val="43137"/>
                    </a:srgbClr>
                  </a:outerShdw>
                </a:effectLst>
              </a:rPr>
              <a:t> John 8:26-40)</a:t>
            </a:r>
          </a:p>
          <a:p>
            <a:r>
              <a:rPr lang="en-US" sz="2400" i="1" dirty="0">
                <a:solidFill>
                  <a:srgbClr val="FF3399"/>
                </a:solidFill>
                <a:effectLst>
                  <a:outerShdw blurRad="38100" dist="38100" dir="2700000" algn="tl">
                    <a:srgbClr val="000000">
                      <a:alpha val="43137"/>
                    </a:srgbClr>
                  </a:outerShdw>
                </a:effectLst>
              </a:rPr>
              <a:t>Fearless LOVE             </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2"/>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2"/>
          <a:stretch>
            <a:fillRect/>
          </a:stretch>
        </p:blipFill>
        <p:spPr>
          <a:xfrm>
            <a:off x="4567237" y="3424237"/>
            <a:ext cx="9525" cy="9525"/>
          </a:xfrm>
          <a:prstGeom prst="rect">
            <a:avLst/>
          </a:prstGeom>
        </p:spPr>
      </p:pic>
      <p:pic>
        <p:nvPicPr>
          <p:cNvPr id="9" name="Picture 8">
            <a:extLst>
              <a:ext uri="{FF2B5EF4-FFF2-40B4-BE49-F238E27FC236}">
                <a16:creationId xmlns:a16="http://schemas.microsoft.com/office/drawing/2014/main" id="{682DA9D2-32CD-4559-9F27-C560810C1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2362200"/>
            <a:ext cx="9296400" cy="4648200"/>
          </a:xfrm>
          <a:prstGeom prst="rect">
            <a:avLst/>
          </a:prstGeom>
        </p:spPr>
      </p:pic>
    </p:spTree>
    <p:extLst>
      <p:ext uri="{BB962C8B-B14F-4D97-AF65-F5344CB8AC3E}">
        <p14:creationId xmlns:p14="http://schemas.microsoft.com/office/powerpoint/2010/main" val="3536611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750675-E44A-4482-83FF-2DBD41B8E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13140267" cy="7391400"/>
          </a:xfrm>
          <a:prstGeom prst="rect">
            <a:avLst/>
          </a:prstGeom>
        </p:spPr>
      </p:pic>
      <p:sp>
        <p:nvSpPr>
          <p:cNvPr id="801794" name="Rectangle 2"/>
          <p:cNvSpPr>
            <a:spLocks noChangeArrowheads="1"/>
          </p:cNvSpPr>
          <p:nvPr/>
        </p:nvSpPr>
        <p:spPr bwMode="auto">
          <a:xfrm>
            <a:off x="990600" y="14478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(I John 4:7-21 </a:t>
            </a:r>
            <a:r>
              <a:rPr lang="en-US" sz="2400" i="1" dirty="0">
                <a:solidFill>
                  <a:schemeClr val="tx1"/>
                </a:solidFill>
                <a:effectLst>
                  <a:outerShdw blurRad="38100" dist="38100" dir="2700000" algn="tl">
                    <a:srgbClr val="000000">
                      <a:alpha val="43137"/>
                    </a:srgbClr>
                  </a:outerShdw>
                </a:effectLst>
              </a:rPr>
              <a:t>and</a:t>
            </a:r>
            <a:r>
              <a:rPr lang="en-US" sz="2400" i="1" dirty="0">
                <a:solidFill>
                  <a:srgbClr val="00FFFF"/>
                </a:solidFill>
                <a:effectLst>
                  <a:outerShdw blurRad="38100" dist="38100" dir="2700000" algn="tl">
                    <a:srgbClr val="000000">
                      <a:alpha val="43137"/>
                    </a:srgbClr>
                  </a:outerShdw>
                </a:effectLst>
              </a:rPr>
              <a:t> John 8:26-40) </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3641370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2A0B74-5A15-4904-BC9A-FFBE9747B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366 “Love Divine, All Loves Excelling”</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Love divine, all loves excelling,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Joy of heaven, to earth come down,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fix in us thy humble dwelling;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thy faithful mercies crown.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thou art all compassion;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pure, unbounded love thou art;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visit us with thy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enter every trembling heart.</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2A0B74-5A15-4904-BC9A-FFBE9747B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366 “Love Divine, All Loves Excelling”</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Breathe, O breathe thy loving Spirit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into every troubled breast;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all in thee inherit;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find the promised rest.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Take away the love of sinning;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Alpha and Omega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end of faith, as its beginning,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set our hearts at liberty.</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5585156"/>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2A0B74-5A15-4904-BC9A-FFBE9747B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366 “Love Divine, All Loves Excelling”</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Almighty, to deliver;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all thy life receive;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suddenly return, and never,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nevermore thy temples leave.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Thee we would be always blessing,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serve thee as thy hosts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pray, and praise thee without ceasing,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glory in thy perfect love.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2050170"/>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2A0B74-5A15-4904-BC9A-FFBE9747B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327467" cy="69342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366 “Love Divine, All Loves Excelling”</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Finish then thy new creation;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pure and spotless let us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see thy great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perfectly restored in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changed from glory into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in heaven we take our place,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we cast our crowns before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lost in wonder, love, and praise.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974008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85800" y="731837"/>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624 “I Greet Thee, Who My Sure Redeemer Art”</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I greet thee, who my sure Redeemer art,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my only trust and Savior of my heart,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who pain didst undergo for my poor sake;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I pray thee from our hearts all cares to take.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By: Brian Miller</a:t>
            </a:r>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304800" y="2252909"/>
            <a:ext cx="8686800" cy="4832092"/>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Father, who created the world, was faithful when we were not, and who continuously seeks to redeem the world.</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Son, Jesus Christ, who humbled himself by becoming human and moving into our neighborhood; was sent by the Father to give us life; embodied and taught the righteous love of God; and who, though he knew no sin, became sin and was put to death on a cross.</a:t>
            </a:r>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4282580182"/>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71616" y="84138"/>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381000" y="1164134"/>
            <a:ext cx="8077200" cy="5693866"/>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three days later, Jesus Christ was raised from the dead by the power of God; was seen in bodily form by his disciples.</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the life, death, and resurrection of Jesus gives us victory over any form of sin and brokenness and allows us to know the full love of God for the world.</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Holy Spirit, who actively works in our lives, giving us grace to be like Jesus, and sends us to show God’s love for the world.</a:t>
            </a:r>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347560514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819400"/>
            <a:ext cx="8382000" cy="3477875"/>
          </a:xfrm>
          <a:prstGeom prst="rect">
            <a:avLst/>
          </a:prstGeom>
        </p:spPr>
        <p:txBody>
          <a:bodyPr wrap="square">
            <a:spAutoFit/>
          </a:bodyPr>
          <a:lstStyle/>
          <a:p>
            <a:pPr marL="342900" lvl="0" indent="-342900">
              <a:buFont typeface="Arial" panose="020B0604020202020204" pitchFamily="34" charset="0"/>
              <a:buChar char="•"/>
            </a:pPr>
            <a:r>
              <a:rPr lang="en-US" sz="2750" i="1" dirty="0"/>
              <a:t>The afternoon </a:t>
            </a:r>
            <a:r>
              <a:rPr lang="en-US" sz="2750" b="1" i="1" dirty="0">
                <a:solidFill>
                  <a:srgbClr val="FFFF00"/>
                </a:solidFill>
              </a:rPr>
              <a:t>Bible Study Group</a:t>
            </a:r>
            <a:r>
              <a:rPr lang="en-US" sz="2750" i="1" dirty="0"/>
              <a:t> will be meeting today downstairs at 12:30 in the basement.</a:t>
            </a:r>
          </a:p>
          <a:p>
            <a:pPr lvl="0"/>
            <a:endParaRPr lang="en-US" sz="2750" i="1" dirty="0"/>
          </a:p>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p:txBody>
      </p:sp>
    </p:spTree>
    <p:extLst>
      <p:ext uri="{BB962C8B-B14F-4D97-AF65-F5344CB8AC3E}">
        <p14:creationId xmlns:p14="http://schemas.microsoft.com/office/powerpoint/2010/main" val="3454461101"/>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7AC15C-BAAA-4143-A4CB-AB6C349CF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3441"/>
            <a:ext cx="9220200" cy="691515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2000" y="1484694"/>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0000"/>
                </a:solidFill>
                <a:effectLst/>
                <a:cs typeface="Times New Roman" pitchFamily="18" charset="0"/>
              </a:rPr>
              <a:t>#318 </a:t>
            </a:r>
            <a:r>
              <a:rPr lang="en-US" altLang="en-US" sz="2600" i="1" kern="0" dirty="0">
                <a:solidFill>
                  <a:srgbClr val="FF0000"/>
                </a:solidFill>
                <a:effectLst/>
              </a:rPr>
              <a:t>“In Christ There Is No East or West”</a:t>
            </a:r>
            <a:endParaRPr lang="en-US" sz="2600" dirty="0">
              <a:solidFill>
                <a:srgbClr val="FF0000"/>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28135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In Christ there is no east or west,</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in him no south or north,</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but one great fellowship of love</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throughout the whole wide earth.</a:t>
            </a:r>
            <a:endParaRPr lang="en-US" altLang="en-US" sz="32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0183567"/>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7AC15C-BAAA-4143-A4CB-AB6C349CF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3441"/>
            <a:ext cx="9220200" cy="691515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2000" y="1484694"/>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0000"/>
                </a:solidFill>
                <a:effectLst/>
                <a:cs typeface="Times New Roman" pitchFamily="18" charset="0"/>
              </a:rPr>
              <a:t>#318 </a:t>
            </a:r>
            <a:r>
              <a:rPr lang="en-US" altLang="en-US" sz="2600" i="1" kern="0" dirty="0">
                <a:solidFill>
                  <a:srgbClr val="FF0000"/>
                </a:solidFill>
                <a:effectLst/>
              </a:rPr>
              <a:t>“In Christ There Is No East or West”</a:t>
            </a:r>
            <a:endParaRPr lang="en-US" sz="2600" dirty="0">
              <a:solidFill>
                <a:srgbClr val="FF0000"/>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28135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In Christ shall true hearts everywhere</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their high communion find;</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his service is the golden cord</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close-binding humankind.</a:t>
            </a:r>
            <a:endParaRPr lang="en-US" altLang="en-US" sz="32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92663430"/>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7AC15C-BAAA-4143-A4CB-AB6C349CF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3441"/>
            <a:ext cx="9220200" cy="691515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2000" y="1484694"/>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0000"/>
                </a:solidFill>
                <a:effectLst/>
                <a:cs typeface="Times New Roman" pitchFamily="18" charset="0"/>
              </a:rPr>
              <a:t>#318 </a:t>
            </a:r>
            <a:r>
              <a:rPr lang="en-US" altLang="en-US" sz="2600" i="1" kern="0" dirty="0">
                <a:solidFill>
                  <a:srgbClr val="FF0000"/>
                </a:solidFill>
                <a:effectLst/>
              </a:rPr>
              <a:t>“In Christ There Is No East or West”</a:t>
            </a:r>
            <a:endParaRPr lang="en-US" sz="2600" dirty="0">
              <a:solidFill>
                <a:srgbClr val="FF0000"/>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28135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Join hands, disciples of the faith,</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whate'er your race may be.</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All children of the living God</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are surely kin to me.</a:t>
            </a:r>
            <a:endParaRPr lang="en-US" altLang="en-US" sz="32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036859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7AC15C-BAAA-4143-A4CB-AB6C349CF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3441"/>
            <a:ext cx="9220200" cy="691515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762000" y="1484694"/>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0000"/>
                </a:solidFill>
                <a:effectLst/>
                <a:cs typeface="Times New Roman" pitchFamily="18" charset="0"/>
              </a:rPr>
              <a:t>#318 </a:t>
            </a:r>
            <a:r>
              <a:rPr lang="en-US" altLang="en-US" sz="2600" i="1" kern="0" dirty="0">
                <a:solidFill>
                  <a:srgbClr val="FF0000"/>
                </a:solidFill>
                <a:effectLst/>
              </a:rPr>
              <a:t>“In Christ There Is No East or West”</a:t>
            </a:r>
            <a:endParaRPr lang="en-US" sz="2600" dirty="0">
              <a:solidFill>
                <a:srgbClr val="FF0000"/>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28135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In Christ now meet both east and west;</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in him meet south and north.</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All Christly souls are one in him</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throughout the whole wide earth.</a:t>
            </a:r>
            <a:br>
              <a:rPr lang="en-US" sz="3200" i="1" dirty="0">
                <a:effectLst>
                  <a:outerShdw blurRad="38100" dist="38100" dir="2700000" algn="tl">
                    <a:srgbClr val="000000">
                      <a:alpha val="43137"/>
                    </a:srgbClr>
                  </a:outerShdw>
                </a:effectLst>
                <a:latin typeface="+mn-lt"/>
              </a:rPr>
            </a:br>
            <a:endParaRPr lang="en-US" altLang="en-US" sz="32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5419986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85800" y="731837"/>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624 “I Greet Thee, Who My Sure Redeemer Art”</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Thou art the King of mercy and of grace,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reigning omnipotent in every place: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so come, O King, and our whole being sway;</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shine on us with the light of thy pure day.</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75090544"/>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F759F8-BFF1-463F-8256-B96672F3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598400" cy="7086600"/>
          </a:xfrm>
          <a:prstGeom prst="rect">
            <a:avLst/>
          </a:prstGeom>
        </p:spPr>
      </p:pic>
      <p:sp>
        <p:nvSpPr>
          <p:cNvPr id="39938" name="Rectangle 2"/>
          <p:cNvSpPr>
            <a:spLocks noGrp="1" noChangeArrowheads="1"/>
          </p:cNvSpPr>
          <p:nvPr>
            <p:ph type="ctrTitle"/>
          </p:nvPr>
        </p:nvSpPr>
        <p:spPr>
          <a:xfrm>
            <a:off x="914400" y="107156"/>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348720" y="2087959"/>
            <a:ext cx="85820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CC0099"/>
                </a:solidFill>
                <a:effectLst>
                  <a:outerShdw blurRad="38100" dist="38100" dir="2700000" algn="tl">
                    <a:srgbClr val="000000">
                      <a:alpha val="43137"/>
                    </a:srgbClr>
                  </a:outerShdw>
                </a:effectLst>
              </a:rPr>
              <a:t># </a:t>
            </a:r>
            <a:r>
              <a:rPr lang="en-US" sz="2800" b="1" i="1" dirty="0">
                <a:solidFill>
                  <a:srgbClr val="CC0099"/>
                </a:solidFill>
                <a:effectLst>
                  <a:outerShdw blurRad="38100" dist="38100" dir="2700000" algn="tl">
                    <a:srgbClr val="000000">
                      <a:alpha val="43137"/>
                    </a:srgbClr>
                  </a:outerShdw>
                </a:effectLst>
              </a:rPr>
              <a:t>547 “Lord, Dismiss Us With Your Blessing: </a:t>
            </a:r>
            <a:r>
              <a:rPr lang="en-US" sz="2000" b="1" i="1" dirty="0">
                <a:solidFill>
                  <a:srgbClr val="CC0099"/>
                </a:solidFill>
                <a:effectLst>
                  <a:outerShdw blurRad="38100" dist="38100" dir="2700000" algn="tl">
                    <a:srgbClr val="000000">
                      <a:alpha val="43137"/>
                    </a:srgbClr>
                  </a:outerShdw>
                </a:effectLst>
              </a:rPr>
              <a:t>(Stanza 1)</a:t>
            </a:r>
            <a:endParaRPr lang="en-US" sz="2000" b="1" i="1" dirty="0">
              <a:solidFill>
                <a:srgbClr val="00FFFF"/>
              </a:solidFill>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Lord, dismiss us with your blessing; </a:t>
            </a:r>
          </a:p>
          <a:p>
            <a:pPr algn="ctr"/>
            <a:r>
              <a:rPr lang="en-US" b="1" i="1" dirty="0">
                <a:effectLst>
                  <a:outerShdw blurRad="38100" dist="38100" dir="2700000" algn="tl">
                    <a:srgbClr val="000000">
                      <a:alpha val="43137"/>
                    </a:srgbClr>
                  </a:outerShdw>
                </a:effectLst>
              </a:rPr>
              <a:t>fill our hearts with joy and peace;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let us each, your love possessing, </a:t>
            </a:r>
          </a:p>
          <a:p>
            <a:pPr algn="ctr"/>
            <a:r>
              <a:rPr lang="en-US" b="1" i="1" dirty="0">
                <a:effectLst>
                  <a:outerShdw blurRad="38100" dist="38100" dir="2700000" algn="tl">
                    <a:srgbClr val="000000">
                      <a:alpha val="43137"/>
                    </a:srgbClr>
                  </a:outerShdw>
                </a:effectLst>
              </a:rPr>
              <a:t>triumph in redeeming grace.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O refresh us, O refresh us, traveling through this wilderness.</a:t>
            </a: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C248E-E1A3-4208-9554-3322021AE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4098" name="Rectangle 2"/>
          <p:cNvSpPr>
            <a:spLocks noGrp="1" noChangeArrowheads="1"/>
          </p:cNvSpPr>
          <p:nvPr>
            <p:ph type="ctrTitle"/>
          </p:nvPr>
        </p:nvSpPr>
        <p:spPr>
          <a:xfrm>
            <a:off x="838200" y="1714409"/>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5th Sunday of Easter, </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FF0000"/>
                </a:solidFill>
                <a:effectLst>
                  <a:outerShdw blurRad="38100" dist="38100" dir="2700000" algn="tl">
                    <a:srgbClr val="000000">
                      <a:alpha val="43137"/>
                    </a:srgbClr>
                  </a:outerShdw>
                </a:effectLst>
                <a:latin typeface="Arial" charset="0"/>
              </a:rPr>
              <a:t>April 29th,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648200"/>
            <a:ext cx="1905000" cy="1905000"/>
          </a:xfrm>
          <a:prstGeom prst="rect">
            <a:avLst/>
          </a:prstGeom>
        </p:spPr>
      </p:pic>
    </p:spTree>
    <p:extLst>
      <p:ext uri="{BB962C8B-B14F-4D97-AF65-F5344CB8AC3E}">
        <p14:creationId xmlns:p14="http://schemas.microsoft.com/office/powerpoint/2010/main" val="117888549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85800" y="731837"/>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624 “I Greet Thee, Who My Sure Redeemer Art”</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514600"/>
            <a:ext cx="9982200" cy="323165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Thou art the life, by which alone we live,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and all our substance </a:t>
            </a:r>
          </a:p>
          <a:p>
            <a:pPr algn="ctr"/>
            <a:r>
              <a:rPr lang="en-US" sz="3400" b="1" i="1" dirty="0">
                <a:effectLst>
                  <a:outerShdw blurRad="38100" dist="38100" dir="2700000" algn="tl">
                    <a:srgbClr val="000000">
                      <a:alpha val="43137"/>
                    </a:srgbClr>
                  </a:outerShdw>
                </a:effectLst>
              </a:rPr>
              <a:t>and our strength receive;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sustain us by thy faith </a:t>
            </a:r>
          </a:p>
          <a:p>
            <a:pPr algn="ctr"/>
            <a:r>
              <a:rPr lang="en-US" sz="3400" b="1" i="1" dirty="0">
                <a:effectLst>
                  <a:outerShdw blurRad="38100" dist="38100" dir="2700000" algn="tl">
                    <a:srgbClr val="000000">
                      <a:alpha val="43137"/>
                    </a:srgbClr>
                  </a:outerShdw>
                </a:effectLst>
              </a:rPr>
              <a:t>and by thy power,</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and give us strength in every trying hour.</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4182284"/>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85800" y="731837"/>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624 “I Greet Thee, Who My Sure Redeemer Art”</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Thou hast the true and perfect gentleness;</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no harshness hast thou and no bitterness.</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O grant to us the grace we find in thee,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that we may dwell in perfect unity.</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6131340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85800" y="731837"/>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624 “I Greet Thee, Who My Sure Redeemer Art”</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90500" y="2509025"/>
            <a:ext cx="10363200" cy="270843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Our hope is in no other save in thee;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our faith is built upon thy promise free;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Lord, give us peace, </a:t>
            </a:r>
          </a:p>
          <a:p>
            <a:pPr algn="ctr"/>
            <a:r>
              <a:rPr lang="en-US" sz="3400" b="1" i="1" dirty="0">
                <a:effectLst>
                  <a:outerShdw blurRad="38100" dist="38100" dir="2700000" algn="tl">
                    <a:srgbClr val="000000">
                      <a:alpha val="43137"/>
                    </a:srgbClr>
                  </a:outerShdw>
                </a:effectLst>
              </a:rPr>
              <a:t>and make us calm and sure,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that in thy strength we evermore endure.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83464141"/>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latin typeface="+mn-lt"/>
              </a:rPr>
              <a:t>Call to Confession </a:t>
            </a:r>
            <a:r>
              <a:rPr lang="en-US" altLang="en-US" sz="1800" i="1" dirty="0">
                <a:solidFill>
                  <a:srgbClr val="FFFF00"/>
                </a:solidFill>
                <a:effectLst>
                  <a:outerShdw blurRad="38100" dist="38100" dir="2700000" algn="tl">
                    <a:srgbClr val="000000">
                      <a:alpha val="43137"/>
                    </a:srgbClr>
                  </a:outerShdw>
                </a:effectLst>
                <a:latin typeface="+mn-lt"/>
              </a:rPr>
              <a:t>(1 John 1:8-9) </a:t>
            </a:r>
            <a:r>
              <a:rPr lang="en-US" sz="1800" i="1" dirty="0">
                <a:solidFill>
                  <a:srgbClr val="FFFF00"/>
                </a:solidFill>
                <a:effectLst>
                  <a:outerShdw blurRad="38100" dist="38100" dir="2700000" algn="tl">
                    <a:srgbClr val="000000">
                      <a:alpha val="43137"/>
                    </a:srgbClr>
                  </a:outerShdw>
                </a:effectLst>
                <a:latin typeface="+mn-lt"/>
              </a:rPr>
              <a:t> </a:t>
            </a:r>
            <a:br>
              <a:rPr lang="en-US" sz="2000" dirty="0">
                <a:effectLst/>
                <a:latin typeface="+mn-lt"/>
              </a:rPr>
            </a:br>
            <a:r>
              <a:rPr lang="en-US" sz="2000" i="1" dirty="0">
                <a:effectLst>
                  <a:outerShdw blurRad="38100" dist="38100" dir="2700000" algn="tl">
                    <a:srgbClr val="000000">
                      <a:alpha val="43137"/>
                    </a:srgbClr>
                  </a:outerShdw>
                </a:effectLst>
                <a:latin typeface="+mn-lt"/>
              </a:rPr>
              <a:t>If we say that we have no sin, we deceive ourselves, and the truth is not in us.  If we confess our sins, he who is faithful and just will forgive us our sins and cleanse us from all unrighteousness.  In humility and faith, let us confess our sins before God, in the presence of our neighbors as our witnesses.</a:t>
            </a:r>
            <a:br>
              <a:rPr lang="en-US" sz="2800" dirty="0">
                <a:effectLst/>
                <a:latin typeface="+mn-lt"/>
              </a:rPr>
            </a:br>
            <a:br>
              <a:rPr lang="en-US" sz="2800" i="1" dirty="0">
                <a:effectLst>
                  <a:outerShdw blurRad="38100" dist="38100" dir="2700000" algn="tl">
                    <a:srgbClr val="000000">
                      <a:alpha val="43137"/>
                    </a:srgbClr>
                  </a:outerShdw>
                </a:effectLst>
                <a:latin typeface="+mn-lt"/>
              </a:rPr>
            </a:br>
            <a:br>
              <a:rPr lang="en-US" sz="2800" i="1" dirty="0">
                <a:effectLst>
                  <a:outerShdw blurRad="38100" dist="38100" dir="2700000" algn="tl">
                    <a:srgbClr val="000000">
                      <a:alpha val="43137"/>
                    </a:srgbClr>
                  </a:outerShdw>
                </a:effectLst>
                <a:latin typeface="+mn-lt"/>
              </a:rPr>
            </a:br>
            <a:br>
              <a:rPr lang="en-US" sz="2800" i="1" dirty="0">
                <a:effectLst>
                  <a:outerShdw blurRad="38100" dist="38100" dir="2700000" algn="tl">
                    <a:srgbClr val="000000">
                      <a:alpha val="43137"/>
                    </a:srgbClr>
                  </a:outerShdw>
                </a:effectLst>
                <a:latin typeface="+mn-lt"/>
              </a:rPr>
            </a:br>
            <a:endParaRPr lang="en-US" altLang="en-US" sz="28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4" y="0"/>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98908" y="1295400"/>
            <a:ext cx="6925892" cy="5293757"/>
          </a:xfrm>
          <a:prstGeom prst="rect">
            <a:avLst/>
          </a:prstGeom>
        </p:spPr>
        <p:txBody>
          <a:bodyPr wrap="square">
            <a:spAutoFit/>
          </a:bodyPr>
          <a:lstStyle/>
          <a:p>
            <a:r>
              <a:rPr lang="en-US" sz="2800" b="1" i="1" dirty="0">
                <a:solidFill>
                  <a:srgbClr val="800000"/>
                </a:solidFill>
              </a:rPr>
              <a:t>God of mercy, we confess that we have not borne the fruit of the Spirit. We have not loved others as you have loved us.  We have denied the promises of baptism and cut ourselves off from you. Forgive us, restore us, that we may abide in your love and live out your mercy, for the sake of Jesus Christ in whose name we pray, Amen.</a:t>
            </a:r>
            <a:endParaRPr lang="en-US" sz="2800" b="1" dirty="0">
              <a:solidFill>
                <a:srgbClr val="800000"/>
              </a:solidFill>
            </a:endParaRPr>
          </a:p>
          <a:p>
            <a:endParaRPr lang="en-US" sz="3000" dirty="0">
              <a:solidFill>
                <a:srgbClr val="800000"/>
              </a:solidFill>
            </a:endParaRPr>
          </a:p>
          <a:p>
            <a:endParaRPr lang="en-US" sz="2800" b="1" dirty="0">
              <a:solidFill>
                <a:srgbClr val="800000"/>
              </a:solidFill>
            </a:endParaRPr>
          </a:p>
          <a:p>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99890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46853</TotalTime>
  <Words>937</Words>
  <Application>Microsoft Office PowerPoint</Application>
  <PresentationFormat>On-screen Show (4:3)</PresentationFormat>
  <Paragraphs>158</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Helvetica</vt:lpstr>
      <vt:lpstr>Times New Roman</vt:lpstr>
      <vt:lpstr>Wingdings</vt:lpstr>
      <vt:lpstr>Glass Layers</vt:lpstr>
      <vt:lpstr>Homecrest Presbyterian Church Worship of the Lord’s Day 5th Sunday of Easter,  April 29th, 2018 </vt:lpstr>
      <vt:lpstr>Gathering Around the WORD Call to Worship </vt:lpstr>
      <vt:lpstr>Gathering Around the WORD Gathering Hymn   # 624 “I Greet Thee, Who My Sure Redeemer Art”</vt:lpstr>
      <vt:lpstr>Gathering Around the WORD Gathering Hymn   # 624 “I Greet Thee, Who My Sure Redeemer Art”</vt:lpstr>
      <vt:lpstr>Gathering Around the WORD Gathering Hymn   # 624 “I Greet Thee, Who My Sure Redeemer Art”</vt:lpstr>
      <vt:lpstr>Gathering Around the WORD Gathering Hymn   # 624 “I Greet Thee, Who My Sure Redeemer Art”</vt:lpstr>
      <vt:lpstr>Gathering Around the WORD Gathering Hymn   # 624 “I Greet Thee, Who My Sure Redeemer Art”</vt:lpstr>
      <vt:lpstr>Gathering Around the WORD Call to Confession (1 John 1:8-9)   If we say that we have no sin, we deceive ourselves, and the truth is not in us.  If we confess our sins, he who is faithful and just will forgive us our sins and cleanse us from all unrighteousness.  In humility and faith, let us confess our sins before God, in the presence of our neighbors as our witnesses.    </vt:lpstr>
      <vt:lpstr>Gathering Around the WORD Prayer of Confession (in unison)  </vt:lpstr>
      <vt:lpstr>Gathering Around the WORD Declaration of Forgiveness  (John 15:3)</vt:lpstr>
      <vt:lpstr>Gathering Around the WORD Gloria Patri</vt:lpstr>
      <vt:lpstr>Gathering Around the WORD Passing of the Peace of Christ</vt:lpstr>
      <vt:lpstr>Proclaiming the WORD Message to the Youth/ Prayer of Illumination</vt:lpstr>
      <vt:lpstr>Proclaiming the WORD  Scripture Reading (I John 4:7-21)</vt:lpstr>
      <vt:lpstr>Proclaiming the WORD  Scripture Reading (I John 4:7-21)</vt:lpstr>
      <vt:lpstr>Proclaiming the WORD  Scripture Reading (I John 4:7-21)</vt:lpstr>
      <vt:lpstr>Proclaiming the WORD  Scripture Reading (I John 4:7-21)</vt:lpstr>
      <vt:lpstr>Proclaiming the WORD  Scripture Reading (Acts 8:26-40)</vt:lpstr>
      <vt:lpstr>Proclaiming the WORD  Scripture Reading (Acts 8:26-40)</vt:lpstr>
      <vt:lpstr>Proclaiming the WORD  Scripture Reading (Acts 8:26-40)</vt:lpstr>
      <vt:lpstr>Proclaiming the WORD  Scripture Reading (Acts 8:26-40)</vt:lpstr>
      <vt:lpstr>Proclaiming the WORD  Scripture Reading (Acts 8:26-40)</vt:lpstr>
      <vt:lpstr>PowerPoint Presentation</vt:lpstr>
      <vt:lpstr>PowerPoint Presentation</vt:lpstr>
      <vt:lpstr>PowerPoint Presentation</vt:lpstr>
      <vt:lpstr>Responding Hymn # 366 “Love Divine, All Loves Excelling”</vt:lpstr>
      <vt:lpstr>Responding Hymn # 366 “Love Divine, All Loves Excelling”</vt:lpstr>
      <vt:lpstr>Responding Hymn # 366 “Love Divine, All Loves Excelling”</vt:lpstr>
      <vt:lpstr>Responding Hymn # 366 “Love Divine, All Loves Excelling”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5th Sunday of Easter,  April 29th,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1310</cp:revision>
  <cp:lastPrinted>2016-01-30T20:52:10Z</cp:lastPrinted>
  <dcterms:created xsi:type="dcterms:W3CDTF">1601-01-01T00:00:00Z</dcterms:created>
  <dcterms:modified xsi:type="dcterms:W3CDTF">2018-04-28T14:56:41Z</dcterms:modified>
</cp:coreProperties>
</file>