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5"/>
  </p:notesMasterIdLst>
  <p:handoutMasterIdLst>
    <p:handoutMasterId r:id="rId36"/>
  </p:handoutMasterIdLst>
  <p:sldIdLst>
    <p:sldId id="1097" r:id="rId2"/>
    <p:sldId id="1588" r:id="rId3"/>
    <p:sldId id="1299" r:id="rId4"/>
    <p:sldId id="2184" r:id="rId5"/>
    <p:sldId id="2185" r:id="rId6"/>
    <p:sldId id="2186" r:id="rId7"/>
    <p:sldId id="805" r:id="rId8"/>
    <p:sldId id="2051" r:id="rId9"/>
    <p:sldId id="1781" r:id="rId10"/>
    <p:sldId id="696" r:id="rId11"/>
    <p:sldId id="806" r:id="rId12"/>
    <p:sldId id="1059" r:id="rId13"/>
    <p:sldId id="2059" r:id="rId14"/>
    <p:sldId id="2188" r:id="rId15"/>
    <p:sldId id="2137" r:id="rId16"/>
    <p:sldId id="2189" r:id="rId17"/>
    <p:sldId id="1773" r:id="rId18"/>
    <p:sldId id="2192" r:id="rId19"/>
    <p:sldId id="2166" r:id="rId20"/>
    <p:sldId id="2191" r:id="rId21"/>
    <p:sldId id="2081" r:id="rId22"/>
    <p:sldId id="2179" r:id="rId23"/>
    <p:sldId id="1752" r:id="rId24"/>
    <p:sldId id="975" r:id="rId25"/>
    <p:sldId id="818" r:id="rId26"/>
    <p:sldId id="819" r:id="rId27"/>
    <p:sldId id="1930" r:id="rId28"/>
    <p:sldId id="2193" r:id="rId29"/>
    <p:sldId id="2194" r:id="rId30"/>
    <p:sldId id="2195" r:id="rId31"/>
    <p:sldId id="284" r:id="rId32"/>
    <p:sldId id="1067" r:id="rId33"/>
    <p:sldId id="2196" r:id="rId3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CC0099"/>
    <a:srgbClr val="FF0000"/>
    <a:srgbClr val="800000"/>
    <a:srgbClr val="000000"/>
    <a:srgbClr val="FF3399"/>
    <a:srgbClr val="4AE8E8"/>
    <a:srgbClr val="009900"/>
    <a:srgbClr val="066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74" autoAdjust="0"/>
  </p:normalViewPr>
  <p:slideViewPr>
    <p:cSldViewPr>
      <p:cViewPr varScale="1">
        <p:scale>
          <a:sx n="78" d="100"/>
          <a:sy n="78" d="100"/>
        </p:scale>
        <p:origin x="1182"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33</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116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E4A151-1A12-463F-92D5-0268084D3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4098" name="Rectangle 2"/>
          <p:cNvSpPr>
            <a:spLocks noGrp="1" noChangeArrowheads="1"/>
          </p:cNvSpPr>
          <p:nvPr>
            <p:ph type="ctrTitle"/>
          </p:nvPr>
        </p:nvSpPr>
        <p:spPr>
          <a:xfrm>
            <a:off x="838200" y="1714409"/>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4th Sunday of Easter, </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FF0000"/>
                </a:solidFill>
                <a:effectLst>
                  <a:outerShdw blurRad="38100" dist="38100" dir="2700000" algn="tl">
                    <a:srgbClr val="000000">
                      <a:alpha val="43137"/>
                    </a:srgbClr>
                  </a:outerShdw>
                </a:effectLst>
                <a:latin typeface="Arial" charset="0"/>
              </a:rPr>
              <a:t>April 22nd,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6482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9488D-9A69-43FF-A03F-A26668F8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11582400" cy="8686800"/>
          </a:xfrm>
          <a:prstGeom prst="rect">
            <a:avLst/>
          </a:prstGeom>
        </p:spPr>
      </p:pic>
      <p:sp>
        <p:nvSpPr>
          <p:cNvPr id="755714" name="Rectangle 2"/>
          <p:cNvSpPr>
            <a:spLocks noGrp="1" noChangeArrowheads="1"/>
          </p:cNvSpPr>
          <p:nvPr>
            <p:ph type="ctrTitle"/>
          </p:nvPr>
        </p:nvSpPr>
        <p:spPr>
          <a:xfrm>
            <a:off x="914400" y="838201"/>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685800" y="2239427"/>
            <a:ext cx="8763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kern="0" dirty="0">
                <a:solidFill>
                  <a:srgbClr val="FFFF00"/>
                </a:solidFill>
                <a:effectLst/>
                <a:latin typeface="+mn-lt"/>
              </a:rPr>
              <a:t>(John 14:27)  </a:t>
            </a:r>
            <a:br>
              <a:rPr lang="en-US" sz="2000" kern="0" dirty="0">
                <a:effectLst/>
                <a:latin typeface="+mn-lt"/>
              </a:rPr>
            </a:br>
            <a:r>
              <a:rPr lang="en-US" sz="2800" i="1" dirty="0">
                <a:effectLst>
                  <a:outerShdw blurRad="38100" dist="38100" dir="2700000" algn="tl">
                    <a:srgbClr val="000000">
                      <a:alpha val="43137"/>
                    </a:srgbClr>
                  </a:outerShdw>
                </a:effectLst>
                <a:latin typeface="+mn-lt"/>
              </a:rPr>
              <a:t>Jesus said, “Peace I leave with you; my peace I give you. I do not give to you as the world gives. Do not let your hearts be troubled and do not be afraid.”</a:t>
            </a:r>
            <a:endParaRPr lang="en-US" sz="2800" dirty="0">
              <a:effectLst>
                <a:outerShdw blurRad="38100" dist="38100" dir="2700000" algn="tl">
                  <a:srgbClr val="000000">
                    <a:alpha val="43137"/>
                  </a:srgbClr>
                </a:outerShdw>
              </a:effectLst>
              <a:latin typeface="+mn-lt"/>
            </a:endParaRPr>
          </a:p>
          <a:p>
            <a:r>
              <a:rPr lang="en-US" sz="2800" dirty="0">
                <a:effectLst/>
              </a:rPr>
              <a:t> </a:t>
            </a:r>
          </a:p>
          <a:p>
            <a:endParaRPr lang="en-US" sz="2800" dirty="0">
              <a:effectLst/>
            </a:endParaRPr>
          </a:p>
          <a:p>
            <a:endParaRPr lang="en-US" sz="2800" dirty="0">
              <a:effectLst/>
            </a:endParaRPr>
          </a:p>
          <a:p>
            <a:r>
              <a:rPr lang="en-US" sz="2800" i="1" kern="0" dirty="0">
                <a:effectLst/>
                <a:latin typeface="+mn-lt"/>
              </a:rPr>
              <a:t>May the Peace of our Lord be with you, </a:t>
            </a:r>
          </a:p>
          <a:p>
            <a:r>
              <a:rPr lang="en-US" sz="2800" i="1" kern="0" dirty="0">
                <a:solidFill>
                  <a:srgbClr val="FFFF00"/>
                </a:solidFill>
                <a:effectLst/>
                <a:latin typeface="+mn-lt"/>
              </a:rPr>
              <a:t>and also with you. </a:t>
            </a:r>
            <a:br>
              <a:rPr lang="en-US" sz="2800" kern="0" dirty="0">
                <a:effectLst/>
                <a:latin typeface="+mn-lt"/>
              </a:rPr>
            </a:br>
            <a:endParaRPr lang="en-US" altLang="en-US" sz="2800" b="0" i="1" kern="0" dirty="0">
              <a:solidFill>
                <a:srgbClr val="FF0000"/>
              </a:solidFill>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275308-0FF5-41C9-872F-412F3E6A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10972800" cy="6858000"/>
          </a:xfrm>
          <a:prstGeom prst="rect">
            <a:avLst/>
          </a:prstGeom>
        </p:spPr>
      </p:pic>
      <p:sp>
        <p:nvSpPr>
          <p:cNvPr id="28674" name="Rectangle 2"/>
          <p:cNvSpPr>
            <a:spLocks noGrp="1" noChangeArrowheads="1"/>
          </p:cNvSpPr>
          <p:nvPr>
            <p:ph type="ctrTitle"/>
          </p:nvPr>
        </p:nvSpPr>
        <p:spPr>
          <a:xfrm>
            <a:off x="2971800" y="17526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(I John 3:16-24)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62000" y="1215767"/>
            <a:ext cx="7924800" cy="5693866"/>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16</a:t>
            </a:r>
            <a:r>
              <a:rPr lang="en-US" sz="2800" b="1" i="1" dirty="0">
                <a:effectLst>
                  <a:outerShdw blurRad="38100" dist="38100" dir="2700000" algn="tl">
                    <a:srgbClr val="000000">
                      <a:alpha val="43137"/>
                    </a:srgbClr>
                  </a:outerShdw>
                </a:effectLst>
              </a:rPr>
              <a:t>We know love by this, that he laid down his life for us — and we ought to lay down our lives for one another. </a:t>
            </a:r>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How does God’s love abide in anyone who has the world’s goods and sees a brother or sister in need and yet refuses help?</a:t>
            </a:r>
            <a:endParaRPr lang="en-US" sz="2800" b="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18</a:t>
            </a:r>
            <a:r>
              <a:rPr lang="en-US" sz="2800" b="1" i="1" dirty="0">
                <a:effectLst>
                  <a:outerShdw blurRad="38100" dist="38100" dir="2700000" algn="tl">
                    <a:srgbClr val="000000">
                      <a:alpha val="43137"/>
                    </a:srgbClr>
                  </a:outerShdw>
                </a:effectLst>
              </a:rPr>
              <a:t>Little children, let us love, not in word or speech, but in truth and action. </a:t>
            </a:r>
            <a:r>
              <a:rPr lang="en-US" sz="2800" b="1" i="1" baseline="30000" dirty="0">
                <a:effectLst>
                  <a:outerShdw blurRad="38100" dist="38100" dir="2700000" algn="tl">
                    <a:srgbClr val="000000">
                      <a:alpha val="43137"/>
                    </a:srgbClr>
                  </a:outerShdw>
                </a:effectLst>
              </a:rPr>
              <a:t>19</a:t>
            </a:r>
            <a:r>
              <a:rPr lang="en-US" sz="2800" b="1" i="1" dirty="0">
                <a:effectLst>
                  <a:outerShdw blurRad="38100" dist="38100" dir="2700000" algn="tl">
                    <a:srgbClr val="000000">
                      <a:alpha val="43137"/>
                    </a:srgbClr>
                  </a:outerShdw>
                </a:effectLst>
              </a:rPr>
              <a:t>And by this we will know that we are from the truth and will reassure our hearts before him </a:t>
            </a:r>
            <a:r>
              <a:rPr lang="en-US" sz="2800" b="1" i="1" baseline="30000" dirty="0">
                <a:effectLst>
                  <a:outerShdw blurRad="38100" dist="38100" dir="2700000" algn="tl">
                    <a:srgbClr val="000000">
                      <a:alpha val="43137"/>
                    </a:srgbClr>
                  </a:outerShdw>
                </a:effectLst>
              </a:rPr>
              <a:t>20</a:t>
            </a:r>
            <a:r>
              <a:rPr lang="en-US" sz="2800" b="1" i="1" dirty="0">
                <a:effectLst>
                  <a:outerShdw blurRad="38100" dist="38100" dir="2700000" algn="tl">
                    <a:srgbClr val="000000">
                      <a:alpha val="43137"/>
                    </a:srgbClr>
                  </a:outerShdw>
                </a:effectLst>
              </a:rPr>
              <a:t>whenever our hearts condemn us; for God is greater than our hearts, and he knows everything. </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(I John 3:16-24)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62000" y="1215767"/>
            <a:ext cx="7924800" cy="5262979"/>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21</a:t>
            </a:r>
            <a:r>
              <a:rPr lang="en-US" sz="2800" b="1" i="1" dirty="0">
                <a:effectLst>
                  <a:outerShdw blurRad="38100" dist="38100" dir="2700000" algn="tl">
                    <a:srgbClr val="000000">
                      <a:alpha val="43137"/>
                    </a:srgbClr>
                  </a:outerShdw>
                </a:effectLst>
              </a:rPr>
              <a:t>Beloved, if our hearts do not condemn us, we have boldness before God; </a:t>
            </a:r>
            <a:r>
              <a:rPr lang="en-US" sz="2800" b="1" i="1" baseline="30000" dirty="0">
                <a:effectLst>
                  <a:outerShdw blurRad="38100" dist="38100" dir="2700000" algn="tl">
                    <a:srgbClr val="000000">
                      <a:alpha val="43137"/>
                    </a:srgbClr>
                  </a:outerShdw>
                </a:effectLst>
              </a:rPr>
              <a:t>22</a:t>
            </a:r>
            <a:r>
              <a:rPr lang="en-US" sz="2800" b="1" i="1" dirty="0">
                <a:effectLst>
                  <a:outerShdw blurRad="38100" dist="38100" dir="2700000" algn="tl">
                    <a:srgbClr val="000000">
                      <a:alpha val="43137"/>
                    </a:srgbClr>
                  </a:outerShdw>
                </a:effectLst>
              </a:rPr>
              <a:t>and we receive from him whatever we ask, because we obey his commandments and do what pleases him.</a:t>
            </a:r>
            <a:endParaRPr lang="en-US" sz="2800" b="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23</a:t>
            </a:r>
            <a:r>
              <a:rPr lang="en-US" sz="2800" b="1" i="1" dirty="0">
                <a:effectLst>
                  <a:outerShdw blurRad="38100" dist="38100" dir="2700000" algn="tl">
                    <a:srgbClr val="000000">
                      <a:alpha val="43137"/>
                    </a:srgbClr>
                  </a:outerShdw>
                </a:effectLst>
              </a:rPr>
              <a:t>And this is his commandment, that we should believe in the name of his Son Jesus Christ and love one another, just as he has commanded us. </a:t>
            </a:r>
            <a:r>
              <a:rPr lang="en-US" sz="2800" b="1" i="1" baseline="30000" dirty="0">
                <a:effectLst>
                  <a:outerShdw blurRad="38100" dist="38100" dir="2700000" algn="tl">
                    <a:srgbClr val="000000">
                      <a:alpha val="43137"/>
                    </a:srgbClr>
                  </a:outerShdw>
                </a:effectLst>
              </a:rPr>
              <a:t>24</a:t>
            </a:r>
            <a:r>
              <a:rPr lang="en-US" sz="2800" b="1" i="1" dirty="0">
                <a:effectLst>
                  <a:outerShdw blurRad="38100" dist="38100" dir="2700000" algn="tl">
                    <a:srgbClr val="000000">
                      <a:alpha val="43137"/>
                    </a:srgbClr>
                  </a:outerShdw>
                </a:effectLst>
              </a:rPr>
              <a:t>All who obey his commandments abide in him, and he abides in them. And by this we know that he abides in us, by the Spirit that he has given us.</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835669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10:11-18)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33400" y="1295400"/>
            <a:ext cx="7794562" cy="3539430"/>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11</a:t>
            </a:r>
            <a:r>
              <a:rPr lang="en-US" sz="2800" b="1" i="1" dirty="0">
                <a:effectLst>
                  <a:outerShdw blurRad="38100" dist="38100" dir="2700000" algn="tl">
                    <a:srgbClr val="000000">
                      <a:alpha val="43137"/>
                    </a:srgbClr>
                  </a:outerShdw>
                </a:effectLst>
              </a:rPr>
              <a:t>“</a:t>
            </a:r>
            <a:r>
              <a:rPr lang="en-US" sz="2800" b="1" i="1" dirty="0">
                <a:solidFill>
                  <a:srgbClr val="FFFF00"/>
                </a:solidFill>
                <a:effectLst>
                  <a:outerShdw blurRad="38100" dist="38100" dir="2700000" algn="tl">
                    <a:srgbClr val="000000">
                      <a:alpha val="43137"/>
                    </a:srgbClr>
                  </a:outerShdw>
                </a:effectLst>
              </a:rPr>
              <a:t>I am the good shepherd. The good shepherd lays down his life for the sheep. </a:t>
            </a:r>
            <a:r>
              <a:rPr lang="en-US" sz="2800" b="1" i="1" baseline="30000" dirty="0">
                <a:effectLst>
                  <a:outerShdw blurRad="38100" dist="38100" dir="2700000" algn="tl">
                    <a:srgbClr val="000000">
                      <a:alpha val="43137"/>
                    </a:srgbClr>
                  </a:outerShdw>
                </a:effectLst>
              </a:rPr>
              <a:t>12</a:t>
            </a:r>
            <a:r>
              <a:rPr lang="en-US" sz="2800" b="1" i="1" dirty="0">
                <a:effectLst>
                  <a:outerShdw blurRad="38100" dist="38100" dir="2700000" algn="tl">
                    <a:srgbClr val="000000">
                      <a:alpha val="43137"/>
                    </a:srgbClr>
                  </a:outerShdw>
                </a:effectLst>
              </a:rPr>
              <a:t>The hired hand, who is not the shepherd and does not own the sheep, sees the wolf coming and leaves the sheep and runs away — and the wolf snatches them and scatters them. </a:t>
            </a:r>
            <a:r>
              <a:rPr lang="en-US" sz="2800" b="1" i="1" baseline="30000" dirty="0">
                <a:effectLst>
                  <a:outerShdw blurRad="38100" dist="38100" dir="2700000" algn="tl">
                    <a:srgbClr val="000000">
                      <a:alpha val="43137"/>
                    </a:srgbClr>
                  </a:outerShdw>
                </a:effectLst>
              </a:rPr>
              <a:t>13</a:t>
            </a:r>
            <a:r>
              <a:rPr lang="en-US" sz="2800" b="1" i="1" dirty="0">
                <a:effectLst>
                  <a:outerShdw blurRad="38100" dist="38100" dir="2700000" algn="tl">
                    <a:srgbClr val="000000">
                      <a:alpha val="43137"/>
                    </a:srgbClr>
                  </a:outerShdw>
                </a:effectLst>
              </a:rPr>
              <a:t>The hired hand runs away because a hired hand does not care for the sheep. </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10:11-18)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33400" y="1295400"/>
            <a:ext cx="8458200" cy="5755422"/>
          </a:xfrm>
          <a:prstGeom prst="rect">
            <a:avLst/>
          </a:prstGeom>
        </p:spPr>
        <p:txBody>
          <a:bodyPr wrap="square">
            <a:spAutoFit/>
          </a:bodyPr>
          <a:lstStyle/>
          <a:p>
            <a:r>
              <a:rPr lang="en-US" sz="2800" b="1" i="1" baseline="30000" dirty="0">
                <a:solidFill>
                  <a:srgbClr val="FFFF00"/>
                </a:solidFill>
                <a:effectLst>
                  <a:outerShdw blurRad="38100" dist="38100" dir="2700000" algn="tl">
                    <a:srgbClr val="000000">
                      <a:alpha val="43137"/>
                    </a:srgbClr>
                  </a:outerShdw>
                </a:effectLst>
              </a:rPr>
              <a:t>14</a:t>
            </a:r>
            <a:r>
              <a:rPr lang="en-US" sz="2800" b="1" i="1" dirty="0">
                <a:solidFill>
                  <a:srgbClr val="FFFF00"/>
                </a:solidFill>
                <a:effectLst>
                  <a:outerShdw blurRad="38100" dist="38100" dir="2700000" algn="tl">
                    <a:srgbClr val="000000">
                      <a:alpha val="43137"/>
                    </a:srgbClr>
                  </a:outerShdw>
                </a:effectLst>
              </a:rPr>
              <a:t>I am the good shepherd. I know my own and my own know me</a:t>
            </a:r>
            <a:r>
              <a:rPr lang="en-US" sz="2800" b="1" i="1" dirty="0">
                <a:effectLst>
                  <a:outerShdw blurRad="38100" dist="38100" dir="2700000" algn="tl">
                    <a:srgbClr val="000000">
                      <a:alpha val="43137"/>
                    </a:srgbClr>
                  </a:outerShdw>
                </a:effectLst>
              </a:rPr>
              <a:t>, </a:t>
            </a:r>
            <a:r>
              <a:rPr lang="en-US" sz="2800" b="1" i="1" baseline="30000" dirty="0">
                <a:effectLst>
                  <a:outerShdw blurRad="38100" dist="38100" dir="2700000" algn="tl">
                    <a:srgbClr val="000000">
                      <a:alpha val="43137"/>
                    </a:srgbClr>
                  </a:outerShdw>
                </a:effectLst>
              </a:rPr>
              <a:t>15</a:t>
            </a:r>
            <a:r>
              <a:rPr lang="en-US" sz="2800" b="1" i="1" dirty="0">
                <a:effectLst>
                  <a:outerShdw blurRad="38100" dist="38100" dir="2700000" algn="tl">
                    <a:srgbClr val="000000">
                      <a:alpha val="43137"/>
                    </a:srgbClr>
                  </a:outerShdw>
                </a:effectLst>
              </a:rPr>
              <a:t>just as the Father knows me and I know the Father. And I lay down my life for the sheep. </a:t>
            </a:r>
            <a:r>
              <a:rPr lang="en-US" sz="2800" b="1" i="1" baseline="30000" dirty="0">
                <a:effectLst>
                  <a:outerShdw blurRad="38100" dist="38100" dir="2700000" algn="tl">
                    <a:srgbClr val="000000">
                      <a:alpha val="43137"/>
                    </a:srgbClr>
                  </a:outerShdw>
                </a:effectLst>
              </a:rPr>
              <a:t>16</a:t>
            </a:r>
            <a:r>
              <a:rPr lang="en-US" sz="2800" b="1" i="1" dirty="0">
                <a:effectLst>
                  <a:outerShdw blurRad="38100" dist="38100" dir="2700000" algn="tl">
                    <a:srgbClr val="000000">
                      <a:alpha val="43137"/>
                    </a:srgbClr>
                  </a:outerShdw>
                </a:effectLst>
              </a:rPr>
              <a:t>I have other sheep that do not belong to this fold. I must bring them also, and they will listen to my voice. So there will be one flock, one shepherd. </a:t>
            </a:r>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For this reason the Father loves me, because I lay down my life in order to take it up again. </a:t>
            </a:r>
            <a:r>
              <a:rPr lang="en-US" sz="2800" b="1" i="1" baseline="30000" dirty="0">
                <a:effectLst>
                  <a:outerShdw blurRad="38100" dist="38100" dir="2700000" algn="tl">
                    <a:srgbClr val="000000">
                      <a:alpha val="43137"/>
                    </a:srgbClr>
                  </a:outerShdw>
                </a:effectLst>
              </a:rPr>
              <a:t>18</a:t>
            </a:r>
            <a:r>
              <a:rPr lang="en-US" sz="2800" b="1" i="1" dirty="0">
                <a:effectLst>
                  <a:outerShdw blurRad="38100" dist="38100" dir="2700000" algn="tl">
                    <a:srgbClr val="000000">
                      <a:alpha val="43137"/>
                    </a:srgbClr>
                  </a:outerShdw>
                </a:effectLst>
              </a:rPr>
              <a:t>No one takes it from me, but I lay it down of my own accord. I have power to lay it down, and I have power to take it up again. I have received this command from my Father.”</a:t>
            </a:r>
          </a:p>
          <a:p>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41459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B4FDB7-A5C3-421D-9224-AB55117F88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43000"/>
            <a:ext cx="10134600" cy="8796337"/>
          </a:xfrm>
          <a:prstGeom prst="rect">
            <a:avLst/>
          </a:prstGeom>
        </p:spPr>
      </p:pic>
      <p:sp>
        <p:nvSpPr>
          <p:cNvPr id="801794" name="Rectangle 2"/>
          <p:cNvSpPr>
            <a:spLocks noChangeArrowheads="1"/>
          </p:cNvSpPr>
          <p:nvPr/>
        </p:nvSpPr>
        <p:spPr bwMode="auto">
          <a:xfrm>
            <a:off x="766761" y="1018788"/>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(I John 3:16-24 and John 10:11-18) </a:t>
            </a:r>
          </a:p>
          <a:p>
            <a:pPr algn="r"/>
            <a:r>
              <a:rPr lang="en-US" sz="2800" i="1" dirty="0">
                <a:solidFill>
                  <a:srgbClr val="FFFF00"/>
                </a:solidFill>
                <a:effectLst>
                  <a:outerShdw blurRad="38100" dist="38100" dir="2700000" algn="tl">
                    <a:srgbClr val="000000">
                      <a:alpha val="43137"/>
                    </a:srgbClr>
                  </a:outerShdw>
                </a:effectLst>
              </a:rPr>
              <a:t>Laying Down for the Sheep</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BE508B-EB4E-4C93-A67A-536F947D7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803 “My Shepherd Will Supply My Need”</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My shepherd will supply my need;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Jehovah is his name.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pastures fresh he makes me feed,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beside the living stream.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 brings my wandering spirit back</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I forsake his ways,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leads me, for his mercy's sake,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paths of truth and grace.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FF0E60-3685-42D2-9C85-2BB4316F0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803 “My Shepherd Will Supply My Need”</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90109" y="1600200"/>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When I walk through the shades of death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presence is my stay;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one word of your supporting breath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drives all my fears away.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hand, in sight of all my foes,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does still my table spread;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my cup with blessings overflows;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oil anoints my head.</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542694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81000" y="441028"/>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381000" y="1905000"/>
            <a:ext cx="8480991" cy="3847207"/>
          </a:xfrm>
          <a:prstGeom prst="rect">
            <a:avLst/>
          </a:prstGeom>
        </p:spPr>
        <p:txBody>
          <a:bodyPr wrap="square">
            <a:spAutoFit/>
          </a:bodyPr>
          <a:lstStyle/>
          <a:p>
            <a:r>
              <a:rPr lang="en-US" sz="2000" b="1" i="1" dirty="0"/>
              <a:t>(Based on </a:t>
            </a:r>
            <a:r>
              <a:rPr lang="en-US" b="1" i="1" dirty="0"/>
              <a:t>Psalm 23:1, John 10:14-16)</a:t>
            </a:r>
            <a:endParaRPr lang="en-US" dirty="0"/>
          </a:p>
          <a:p>
            <a:r>
              <a:rPr lang="en-US" sz="3200" b="1" i="1" dirty="0"/>
              <a:t>The Lord Jesus Christ is our shepherd.</a:t>
            </a:r>
          </a:p>
          <a:p>
            <a:r>
              <a:rPr lang="en-US" sz="3200" b="1" i="1" dirty="0"/>
              <a:t>	</a:t>
            </a:r>
            <a:r>
              <a:rPr lang="en-US" sz="3200" b="1" i="1" dirty="0">
                <a:solidFill>
                  <a:srgbClr val="FFFF00"/>
                </a:solidFill>
              </a:rPr>
              <a:t>He lays down his life for his sheep.</a:t>
            </a:r>
          </a:p>
          <a:p>
            <a:r>
              <a:rPr lang="en-US" sz="3200" b="1" i="1" dirty="0"/>
              <a:t>The Lord Jesus Christ is our shepherd.</a:t>
            </a:r>
          </a:p>
          <a:p>
            <a:r>
              <a:rPr lang="en-US" sz="3200" b="1" i="1" dirty="0"/>
              <a:t>	</a:t>
            </a:r>
            <a:r>
              <a:rPr lang="en-US" sz="3200" b="1" i="1" dirty="0">
                <a:solidFill>
                  <a:srgbClr val="FFFF00"/>
                </a:solidFill>
              </a:rPr>
              <a:t>He knows us, and we belong to him.</a:t>
            </a:r>
          </a:p>
          <a:p>
            <a:r>
              <a:rPr lang="en-US" sz="3200" b="1" i="1" dirty="0"/>
              <a:t>The Lord Jesus Christ is our shepherd.	</a:t>
            </a:r>
          </a:p>
          <a:p>
            <a:r>
              <a:rPr lang="en-US" sz="3200" b="1" i="1" dirty="0"/>
              <a:t>	</a:t>
            </a:r>
            <a:r>
              <a:rPr lang="en-US" sz="3200" b="1" i="1" dirty="0">
                <a:solidFill>
                  <a:srgbClr val="FFFF00"/>
                </a:solidFill>
              </a:rPr>
              <a:t>He speaks, and we listen for his 	voice.  Let us come and worship God!</a:t>
            </a:r>
            <a:endParaRPr lang="en-US" sz="3200" b="1" i="1" dirty="0">
              <a:solidFill>
                <a:srgbClr val="FFFF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AF870E-182D-4D23-8C2E-DE5C8E194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803 “My Shepherd Will Supply My Need”</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sure provisions of my God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attend me all my days;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may your house be my abode,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all my work be praise.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There would I find a settled rest,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while others go and come;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 more a stranger, or a guest,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but like a child at home.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176386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By: Brian Miller</a:t>
            </a:r>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304800" y="2252909"/>
            <a:ext cx="8686800" cy="4832092"/>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Father, who created the world, was faithful when we were not, and who continuously seeks to redeem the world.</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Son, Jesus Christ, who humbled himself by becoming human and moving into our neighborhood; was sent by the Father to give us life; embodied and taught the righteous love of God; and who, though he knew no sin, became sin and was put to death on a cross.</a:t>
            </a:r>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428258018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71616" y="84138"/>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381000" y="1164134"/>
            <a:ext cx="8077200" cy="5693866"/>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three days later, Jesus Christ was raised from the dead by the power of God; was seen in bodily form by his disciples.</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the life, death, and resurrection of Jesus gives us victory over any form of sin and brokenness and allows us to know the full love of God for the world.</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Holy Spirit, who actively works in our lives, giving us grace to be like Jesus, and sends us to show God’s love for the world.</a:t>
            </a:r>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347560514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819400"/>
            <a:ext cx="8382000" cy="3477875"/>
          </a:xfrm>
          <a:prstGeom prst="rect">
            <a:avLst/>
          </a:prstGeom>
        </p:spPr>
        <p:txBody>
          <a:bodyPr wrap="square">
            <a:spAutoFit/>
          </a:bodyPr>
          <a:lstStyle/>
          <a:p>
            <a:pPr marL="342900" lvl="0" indent="-342900">
              <a:buFont typeface="Arial" panose="020B0604020202020204" pitchFamily="34" charset="0"/>
              <a:buChar char="•"/>
            </a:pPr>
            <a:r>
              <a:rPr lang="en-US" sz="2750" i="1" dirty="0"/>
              <a:t>The afternoon </a:t>
            </a:r>
            <a:r>
              <a:rPr lang="en-US" sz="2750" b="1" i="1" dirty="0">
                <a:solidFill>
                  <a:srgbClr val="FFFF00"/>
                </a:solidFill>
              </a:rPr>
              <a:t>Bible Study Group</a:t>
            </a:r>
            <a:r>
              <a:rPr lang="en-US" sz="2750" i="1" dirty="0"/>
              <a:t> will be meeting today downstairs at 12:30 in the basement.</a:t>
            </a:r>
          </a:p>
          <a:p>
            <a:pPr lvl="0"/>
            <a:endParaRPr lang="en-US" sz="2750" i="1" dirty="0"/>
          </a:p>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p:txBody>
      </p:sp>
    </p:spTree>
    <p:extLst>
      <p:ext uri="{BB962C8B-B14F-4D97-AF65-F5344CB8AC3E}">
        <p14:creationId xmlns:p14="http://schemas.microsoft.com/office/powerpoint/2010/main" val="3454461101"/>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066B8-9CB9-45E7-8BE6-65F13DFCC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9372600" cy="69341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4999" y="84235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C000"/>
                </a:solidFill>
                <a:effectLst>
                  <a:outerShdw blurRad="38100" dist="38100" dir="2700000" algn="tl">
                    <a:srgbClr val="000000">
                      <a:alpha val="43137"/>
                    </a:srgbClr>
                  </a:outerShdw>
                </a:effectLst>
                <a:cs typeface="Times New Roman" pitchFamily="18" charset="0"/>
              </a:rPr>
              <a:t>#353 </a:t>
            </a:r>
            <a:r>
              <a:rPr lang="en-US" altLang="en-US" sz="2600" i="1" kern="0" dirty="0">
                <a:solidFill>
                  <a:srgbClr val="FFC000"/>
                </a:solidFill>
                <a:effectLst>
                  <a:outerShdw blurRad="38100" dist="38100" dir="2700000" algn="tl">
                    <a:srgbClr val="000000">
                      <a:alpha val="43137"/>
                    </a:srgbClr>
                  </a:outerShdw>
                </a:effectLst>
              </a:rPr>
              <a:t>“My Hope is Built on Nothing Less”</a:t>
            </a:r>
            <a:endParaRPr lang="en-US" sz="2600" dirty="0">
              <a:solidFill>
                <a:srgbClr val="FFC000"/>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6772" y="1886655"/>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My hope is built on nothing less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than Jesus' blood and righteousness;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I dare not trust the sweetest frame,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but wholly lean on Jesus' name.</a:t>
            </a:r>
            <a:br>
              <a:rPr lang="en-US" sz="3600" i="1" dirty="0">
                <a:effectLst>
                  <a:outerShdw blurRad="38100" dist="38100" dir="2700000" algn="tl">
                    <a:srgbClr val="000000">
                      <a:alpha val="43137"/>
                    </a:srgbClr>
                  </a:outerShdw>
                </a:effectLst>
                <a:latin typeface="+mn-lt"/>
              </a:rPr>
            </a:br>
            <a:br>
              <a:rPr lang="en-US" sz="3600" i="1" dirty="0">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On Christ, the solid Rock, I stand;</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all other ground is sinking sand;</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all other ground is sinking sand. </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148018356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066B8-9CB9-45E7-8BE6-65F13DFCC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9372600" cy="69341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4999" y="84235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C000"/>
                </a:solidFill>
                <a:effectLst>
                  <a:outerShdw blurRad="38100" dist="38100" dir="2700000" algn="tl">
                    <a:srgbClr val="000000">
                      <a:alpha val="43137"/>
                    </a:srgbClr>
                  </a:outerShdw>
                </a:effectLst>
                <a:cs typeface="Times New Roman" pitchFamily="18" charset="0"/>
              </a:rPr>
              <a:t>#353 </a:t>
            </a:r>
            <a:r>
              <a:rPr lang="en-US" altLang="en-US" sz="2600" i="1" kern="0" dirty="0">
                <a:solidFill>
                  <a:srgbClr val="FFC000"/>
                </a:solidFill>
                <a:effectLst>
                  <a:outerShdw blurRad="38100" dist="38100" dir="2700000" algn="tl">
                    <a:srgbClr val="000000">
                      <a:alpha val="43137"/>
                    </a:srgbClr>
                  </a:outerShdw>
                </a:effectLst>
              </a:rPr>
              <a:t>“My Hope is Built on Nothing Less”</a:t>
            </a:r>
            <a:endParaRPr lang="en-US" sz="2600" dirty="0">
              <a:solidFill>
                <a:srgbClr val="FFC000"/>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280572" y="1900278"/>
            <a:ext cx="8863428"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When darkness seems to hide his face,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I rest on his unchanging grace;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in every high and stormy gale,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my anchor holds within the veil.</a:t>
            </a:r>
            <a:br>
              <a:rPr lang="en-US" sz="3600" i="1" dirty="0">
                <a:effectLst>
                  <a:outerShdw blurRad="38100" dist="38100" dir="2700000" algn="tl">
                    <a:srgbClr val="000000">
                      <a:alpha val="43137"/>
                    </a:srgbClr>
                  </a:outerShdw>
                </a:effectLst>
                <a:latin typeface="+mn-lt"/>
              </a:rPr>
            </a:br>
            <a:br>
              <a:rPr lang="en-US" sz="3600" i="1" dirty="0">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On Christ, the solid Rock, I stand;</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all other ground is sinking sand;</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all other ground is sinking sand. </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3236712110"/>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066B8-9CB9-45E7-8BE6-65F13DFCC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9372600" cy="69341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4999" y="84235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C000"/>
                </a:solidFill>
                <a:effectLst>
                  <a:outerShdw blurRad="38100" dist="38100" dir="2700000" algn="tl">
                    <a:srgbClr val="000000">
                      <a:alpha val="43137"/>
                    </a:srgbClr>
                  </a:outerShdw>
                </a:effectLst>
                <a:cs typeface="Times New Roman" pitchFamily="18" charset="0"/>
              </a:rPr>
              <a:t>#353 </a:t>
            </a:r>
            <a:r>
              <a:rPr lang="en-US" altLang="en-US" sz="2600" i="1" kern="0" dirty="0">
                <a:solidFill>
                  <a:srgbClr val="FFC000"/>
                </a:solidFill>
                <a:effectLst>
                  <a:outerShdw blurRad="38100" dist="38100" dir="2700000" algn="tl">
                    <a:srgbClr val="000000">
                      <a:alpha val="43137"/>
                    </a:srgbClr>
                  </a:outerShdw>
                </a:effectLst>
              </a:rPr>
              <a:t>“My Hope is Built on Nothing Less”</a:t>
            </a:r>
            <a:endParaRPr lang="en-US" sz="2600" dirty="0">
              <a:solidFill>
                <a:srgbClr val="FFC000"/>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6772" y="1886655"/>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His oath, his covenant, his blood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support me in the whelming flood;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when all around my soul gives way,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he then is all my hope and stay.</a:t>
            </a:r>
            <a:br>
              <a:rPr lang="en-US" sz="3200" i="1" dirty="0">
                <a:effectLst>
                  <a:outerShdw blurRad="38100" dist="38100" dir="2700000" algn="tl">
                    <a:srgbClr val="000000">
                      <a:alpha val="43137"/>
                    </a:srgbClr>
                  </a:outerShdw>
                </a:effectLst>
                <a:latin typeface="+mn-lt"/>
              </a:rPr>
            </a:br>
            <a:br>
              <a:rPr lang="en-US" sz="3600" i="1" dirty="0">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On Christ, the solid Rock, I stand;</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all other ground is sinking sand;</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all other ground is sinking sand. </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394464221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85800" y="731837"/>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394 “Christ is Made a Sure Foundation”</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Christ is made the sure foundation,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Christ the head and cornerstone,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chosen of the Lord and precious,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binding all the church in 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holy Zion's help forever,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our confidence alone.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066B8-9CB9-45E7-8BE6-65F13DFCC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9372600" cy="69341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4999" y="84235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C000"/>
                </a:solidFill>
                <a:effectLst>
                  <a:outerShdw blurRad="38100" dist="38100" dir="2700000" algn="tl">
                    <a:srgbClr val="000000">
                      <a:alpha val="43137"/>
                    </a:srgbClr>
                  </a:outerShdw>
                </a:effectLst>
                <a:cs typeface="Times New Roman" pitchFamily="18" charset="0"/>
              </a:rPr>
              <a:t>#353 </a:t>
            </a:r>
            <a:r>
              <a:rPr lang="en-US" altLang="en-US" sz="2600" i="1" kern="0" dirty="0">
                <a:solidFill>
                  <a:srgbClr val="FFC000"/>
                </a:solidFill>
                <a:effectLst>
                  <a:outerShdw blurRad="38100" dist="38100" dir="2700000" algn="tl">
                    <a:srgbClr val="000000">
                      <a:alpha val="43137"/>
                    </a:srgbClr>
                  </a:outerShdw>
                </a:effectLst>
              </a:rPr>
              <a:t>“My Hope is Built on Nothing Less”</a:t>
            </a:r>
            <a:endParaRPr lang="en-US" sz="2600" dirty="0">
              <a:solidFill>
                <a:srgbClr val="FFC000"/>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2842" y="1932502"/>
            <a:ext cx="9168228"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When he shall come with trumpet sound,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O may I then in him be found,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dressed in his righteousness alone,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faultless to stand before the throne.</a:t>
            </a:r>
            <a:br>
              <a:rPr lang="en-US" sz="3600" i="1" dirty="0">
                <a:effectLst>
                  <a:outerShdw blurRad="38100" dist="38100" dir="2700000" algn="tl">
                    <a:srgbClr val="000000">
                      <a:alpha val="43137"/>
                    </a:srgbClr>
                  </a:outerShdw>
                </a:effectLst>
                <a:latin typeface="+mn-lt"/>
              </a:rPr>
            </a:br>
            <a:endParaRPr lang="en-US" sz="3600" i="1" dirty="0">
              <a:effectLst>
                <a:outerShdw blurRad="38100" dist="38100" dir="2700000" algn="tl">
                  <a:srgbClr val="000000">
                    <a:alpha val="43137"/>
                  </a:srgbClr>
                </a:outerShdw>
              </a:effectLst>
              <a:latin typeface="+mn-lt"/>
            </a:endParaRPr>
          </a:p>
          <a:p>
            <a:pPr algn="ctr"/>
            <a:r>
              <a:rPr lang="en-US" sz="3600" i="1" dirty="0">
                <a:solidFill>
                  <a:srgbClr val="FFFF00"/>
                </a:solidFill>
                <a:effectLst>
                  <a:outerShdw blurRad="38100" dist="38100" dir="2700000" algn="tl">
                    <a:srgbClr val="000000">
                      <a:alpha val="43137"/>
                    </a:srgbClr>
                  </a:outerShdw>
                </a:effectLst>
                <a:latin typeface="+mn-lt"/>
              </a:rPr>
              <a:t>On Christ, the solid Rock, I stand;</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all other ground is sinking sand;</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all other ground is sinking sand. </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200360780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19FD29-7950-491F-B53A-67EFAC880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76300"/>
            <a:ext cx="11440886" cy="7810500"/>
          </a:xfrm>
          <a:prstGeom prst="rect">
            <a:avLst/>
          </a:prstGeom>
        </p:spPr>
      </p:pic>
      <p:sp>
        <p:nvSpPr>
          <p:cNvPr id="39938" name="Rectangle 2"/>
          <p:cNvSpPr>
            <a:spLocks noGrp="1" noChangeArrowheads="1"/>
          </p:cNvSpPr>
          <p:nvPr>
            <p:ph type="ctrTitle"/>
          </p:nvPr>
        </p:nvSpPr>
        <p:spPr>
          <a:xfrm>
            <a:off x="914400" y="-1"/>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04775" y="1592262"/>
            <a:ext cx="85820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800000"/>
                </a:solidFill>
                <a:effectLst/>
              </a:rPr>
              <a:t># </a:t>
            </a:r>
            <a:r>
              <a:rPr lang="en-US" sz="2800" b="1" i="1" dirty="0">
                <a:solidFill>
                  <a:srgbClr val="800000"/>
                </a:solidFill>
                <a:effectLst/>
              </a:rPr>
              <a:t>547 “Go, My Children, with My Blessing”</a:t>
            </a:r>
            <a:r>
              <a:rPr lang="en-US" sz="2000" b="1" i="1" dirty="0">
                <a:solidFill>
                  <a:srgbClr val="800000"/>
                </a:solidFill>
                <a:effectLst/>
              </a:rPr>
              <a:t>(Stanza 3)</a:t>
            </a:r>
          </a:p>
          <a:p>
            <a:pPr algn="ctr"/>
            <a:r>
              <a:rPr lang="en-US" sz="3400" b="1" i="1" dirty="0">
                <a:effectLst>
                  <a:outerShdw blurRad="38100" dist="38100" dir="2700000" algn="tl">
                    <a:srgbClr val="000000">
                      <a:alpha val="43137"/>
                    </a:srgbClr>
                  </a:outerShdw>
                </a:effectLst>
              </a:rPr>
              <a:t>Go, my children, fed and nourished, </a:t>
            </a:r>
          </a:p>
          <a:p>
            <a:pPr algn="ctr"/>
            <a:r>
              <a:rPr lang="en-US" sz="3400" b="1" i="1" dirty="0">
                <a:effectLst>
                  <a:outerShdw blurRad="38100" dist="38100" dir="2700000" algn="tl">
                    <a:srgbClr val="000000">
                      <a:alpha val="43137"/>
                    </a:srgbClr>
                  </a:outerShdw>
                </a:effectLst>
              </a:rPr>
              <a:t>closer to me.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Grow in love and love by serving, </a:t>
            </a:r>
          </a:p>
          <a:p>
            <a:pPr algn="ctr"/>
            <a:r>
              <a:rPr lang="en-US" sz="3400" b="1" i="1" dirty="0">
                <a:effectLst>
                  <a:outerShdw blurRad="38100" dist="38100" dir="2700000" algn="tl">
                    <a:srgbClr val="000000">
                      <a:alpha val="43137"/>
                    </a:srgbClr>
                  </a:outerShdw>
                </a:effectLst>
              </a:rPr>
              <a:t>joyful and free.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Here my Spirit’s power filled you; </a:t>
            </a:r>
          </a:p>
          <a:p>
            <a:pPr algn="ctr"/>
            <a:r>
              <a:rPr lang="en-US" sz="3400" b="1" i="1" dirty="0">
                <a:effectLst>
                  <a:outerShdw blurRad="38100" dist="38100" dir="2700000" algn="tl">
                    <a:srgbClr val="000000">
                      <a:alpha val="43137"/>
                    </a:srgbClr>
                  </a:outerShdw>
                </a:effectLst>
              </a:rPr>
              <a:t>Here my tender comfort stilled you.</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Go, my children, fed and nourished, </a:t>
            </a:r>
          </a:p>
          <a:p>
            <a:pPr algn="ctr"/>
            <a:r>
              <a:rPr lang="en-US" sz="3400" b="1" i="1" dirty="0">
                <a:effectLst>
                  <a:outerShdw blurRad="38100" dist="38100" dir="2700000" algn="tl">
                    <a:srgbClr val="000000">
                      <a:alpha val="43137"/>
                    </a:srgbClr>
                  </a:outerShdw>
                </a:effectLst>
              </a:rPr>
              <a:t>joyful and free. </a:t>
            </a:r>
            <a:endParaRPr lang="en-US" sz="3400" dirty="0">
              <a:effectLst>
                <a:outerShdw blurRad="38100" dist="38100" dir="2700000" algn="tl">
                  <a:srgbClr val="000000">
                    <a:alpha val="43137"/>
                  </a:srgbClr>
                </a:outerShdw>
              </a:effectLst>
            </a:endParaRPr>
          </a:p>
          <a:p>
            <a:pPr algn="ctr"/>
            <a:endParaRPr lang="en-US" sz="3400" dirty="0">
              <a:effectLst>
                <a:outerShdw blurRad="38100" dist="38100" dir="2700000" algn="tl">
                  <a:srgbClr val="000000">
                    <a:alpha val="43137"/>
                  </a:srgbClr>
                </a:outerShdw>
              </a:effectLst>
            </a:endParaRPr>
          </a:p>
          <a:p>
            <a:pPr algn="ctr"/>
            <a:br>
              <a:rPr lang="en-US" sz="3400" b="1" i="1" dirty="0">
                <a:effectLst>
                  <a:outerShdw blurRad="38100" dist="38100" dir="2700000" algn="tl">
                    <a:srgbClr val="000000">
                      <a:alpha val="43137"/>
                    </a:srgbClr>
                  </a:outerShdw>
                </a:effectLst>
              </a:rPr>
            </a:br>
            <a:endParaRPr lang="en-US" sz="3400" dirty="0">
              <a:effectLst>
                <a:outerShdw blurRad="38100" dist="38100" dir="2700000" algn="tl">
                  <a:srgbClr val="000000">
                    <a:alpha val="43137"/>
                  </a:srgbClr>
                </a:outerShdw>
              </a:effectLst>
            </a:endParaRPr>
          </a:p>
          <a:p>
            <a:pPr algn="ctr"/>
            <a:endParaRPr lang="en-US" dirty="0">
              <a:effectLst/>
            </a:endParaRPr>
          </a:p>
          <a:p>
            <a:pPr algn="ctr"/>
            <a:endParaRPr lang="en-US" b="1" i="1"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r>
              <a:rPr lang="en-US" b="1" dirty="0">
                <a:effectLst/>
              </a:rPr>
              <a:t> </a:t>
            </a:r>
            <a:endParaRPr lang="en-US" dirty="0">
              <a:effectLst/>
            </a:endParaRPr>
          </a:p>
          <a:p>
            <a:pPr algn="ctr"/>
            <a:endParaRPr lang="en-US" dirty="0">
              <a:effectLst/>
            </a:endParaRPr>
          </a:p>
          <a:p>
            <a:pPr algn="ctr"/>
            <a:r>
              <a:rPr lang="en-US" b="1" i="1" dirty="0">
                <a:effectLst/>
              </a:rPr>
              <a:t> </a:t>
            </a:r>
            <a:endParaRPr lang="en-US" dirty="0">
              <a:effectLst/>
            </a:endParaRPr>
          </a:p>
          <a:p>
            <a:pPr algn="ctr"/>
            <a:r>
              <a:rPr lang="en-US" sz="3600" b="1" i="1" dirty="0">
                <a:effectLst>
                  <a:outerShdw blurRad="38100" dist="38100" dir="2700000" algn="tl">
                    <a:srgbClr val="000000">
                      <a:alpha val="43137"/>
                    </a:srgbClr>
                  </a:outerShdw>
                </a:effectLst>
              </a:rPr>
              <a:t> </a:t>
            </a:r>
            <a:endParaRPr lang="en-US" sz="3600" dirty="0">
              <a:effectLst>
                <a:outerShdw blurRad="38100" dist="38100" dir="2700000" algn="tl">
                  <a:srgbClr val="000000">
                    <a:alpha val="43137"/>
                  </a:srgbClr>
                </a:outerShdw>
              </a:effectLst>
            </a:endParaRPr>
          </a:p>
          <a:p>
            <a:pPr algn="ctr"/>
            <a:endParaRPr lang="en-US" dirty="0">
              <a:effectLst/>
            </a:endParaRPr>
          </a:p>
          <a:p>
            <a:r>
              <a:rPr lang="en-US" b="1" i="1" dirty="0">
                <a:effectLst/>
              </a:rPr>
              <a:t> </a:t>
            </a:r>
            <a:endParaRPr lang="en-US" dirty="0">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E4A151-1A12-463F-92D5-0268084D3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4098" name="Rectangle 2"/>
          <p:cNvSpPr>
            <a:spLocks noGrp="1" noChangeArrowheads="1"/>
          </p:cNvSpPr>
          <p:nvPr>
            <p:ph type="ctrTitle"/>
          </p:nvPr>
        </p:nvSpPr>
        <p:spPr>
          <a:xfrm>
            <a:off x="838200" y="1714409"/>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4th Sunday of Easter, </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FF0000"/>
                </a:solidFill>
                <a:effectLst>
                  <a:outerShdw blurRad="38100" dist="38100" dir="2700000" algn="tl">
                    <a:srgbClr val="000000">
                      <a:alpha val="43137"/>
                    </a:srgbClr>
                  </a:outerShdw>
                </a:effectLst>
                <a:latin typeface="Arial" charset="0"/>
              </a:rPr>
              <a:t>April 22nd,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648200"/>
            <a:ext cx="1905000" cy="1905000"/>
          </a:xfrm>
          <a:prstGeom prst="rect">
            <a:avLst/>
          </a:prstGeom>
        </p:spPr>
      </p:pic>
    </p:spTree>
    <p:extLst>
      <p:ext uri="{BB962C8B-B14F-4D97-AF65-F5344CB8AC3E}">
        <p14:creationId xmlns:p14="http://schemas.microsoft.com/office/powerpoint/2010/main" val="3745434278"/>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85800" y="731837"/>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394 “Christ is Made a Sure Foundation”</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To this temple, where we call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come, O Lord of hosts, and stay;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come, with all your loving-kindness;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hear your people as we pray,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your fullest benediction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shed within these walls today.</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2660887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85800" y="731837"/>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394 “Christ is Made a Sure Foundation”</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Here bestow on all your servants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what they seek from you to gain;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what they gain from you, forever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the blessed to retain;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hereafter in your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evermore with you to reign.</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402598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85800" y="731837"/>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394 “Christ is Made a Sure Foundation”</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393954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Laud and honor to the Father,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laud and honor to the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laud and honor to the Spirit,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ever three and ever 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one in might and one in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while unending ages run!</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27029689"/>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latin typeface="+mn-lt"/>
              </a:rPr>
              <a:t>Call to Confession </a:t>
            </a:r>
            <a:r>
              <a:rPr lang="en-US" sz="2000" i="1" dirty="0">
                <a:effectLst>
                  <a:outerShdw blurRad="38100" dist="38100" dir="2700000" algn="tl">
                    <a:srgbClr val="000000">
                      <a:alpha val="43137"/>
                    </a:srgbClr>
                  </a:outerShdw>
                </a:effectLst>
                <a:latin typeface="+mn-lt"/>
              </a:rPr>
              <a:t> </a:t>
            </a:r>
            <a:br>
              <a:rPr lang="en-US" sz="2000" dirty="0">
                <a:effectLst/>
                <a:latin typeface="+mn-lt"/>
              </a:rPr>
            </a:br>
            <a:r>
              <a:rPr lang="en-US" sz="1800" i="1" dirty="0">
                <a:effectLst>
                  <a:outerShdw blurRad="38100" dist="38100" dir="2700000" algn="tl">
                    <a:srgbClr val="000000">
                      <a:alpha val="43137"/>
                    </a:srgbClr>
                  </a:outerShdw>
                </a:effectLst>
                <a:latin typeface="+mn-lt"/>
              </a:rPr>
              <a:t>If we are honest with ourselves, our hearts condemn us.  But God, who knows everything, is greater than our hearts; and God’s deep desire for us is mercy, love, and peace.  Therefore let us confess our sins before God and our neighbors as our witnesses.</a:t>
            </a:r>
            <a:br>
              <a:rPr lang="en-US" sz="1800" i="1" dirty="0">
                <a:effectLst>
                  <a:outerShdw blurRad="38100" dist="38100" dir="2700000" algn="tl">
                    <a:srgbClr val="000000">
                      <a:alpha val="43137"/>
                    </a:srgbClr>
                  </a:outerShdw>
                </a:effectLst>
                <a:latin typeface="+mn-lt"/>
              </a:rPr>
            </a:br>
            <a:br>
              <a:rPr lang="en-US" sz="1800" i="1" dirty="0">
                <a:effectLst>
                  <a:outerShdw blurRad="38100" dist="38100" dir="2700000" algn="tl">
                    <a:srgbClr val="000000">
                      <a:alpha val="43137"/>
                    </a:srgbClr>
                  </a:outerShdw>
                </a:effectLst>
                <a:latin typeface="+mn-lt"/>
              </a:rPr>
            </a:br>
            <a:br>
              <a:rPr lang="en-US" sz="1800" i="1" dirty="0">
                <a:effectLst>
                  <a:outerShdw blurRad="38100" dist="38100" dir="2700000" algn="tl">
                    <a:srgbClr val="000000">
                      <a:alpha val="43137"/>
                    </a:srgbClr>
                  </a:outerShdw>
                </a:effectLst>
                <a:latin typeface="+mn-lt"/>
              </a:rPr>
            </a:br>
            <a:endParaRPr lang="en-US" altLang="en-US" sz="18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4" y="0"/>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98908" y="1295400"/>
            <a:ext cx="6925892" cy="6032421"/>
          </a:xfrm>
          <a:prstGeom prst="rect">
            <a:avLst/>
          </a:prstGeom>
        </p:spPr>
        <p:txBody>
          <a:bodyPr wrap="square">
            <a:spAutoFit/>
          </a:bodyPr>
          <a:lstStyle/>
          <a:p>
            <a:r>
              <a:rPr lang="en-US" sz="3000" b="1" i="1" dirty="0">
                <a:solidFill>
                  <a:srgbClr val="800000"/>
                </a:solidFill>
              </a:rPr>
              <a:t>Lord, have mercy on us.  We talk about love, but our actions betray us.  We talk about love, but we neglect the poor.  We talk about love, but we fail to love one another.  Lord have mercy on us.  Forgive us, and abide in us by the power of your Spirit so that our lives may show our love for Jesus Christ, in whose body we live and in whose name we pray, Amen.</a:t>
            </a:r>
            <a:endParaRPr lang="en-US" sz="3000" dirty="0">
              <a:solidFill>
                <a:srgbClr val="800000"/>
              </a:solidFill>
            </a:endParaRPr>
          </a:p>
          <a:p>
            <a:endParaRPr lang="en-US" sz="2800" b="1" dirty="0">
              <a:solidFill>
                <a:srgbClr val="800000"/>
              </a:solidFill>
            </a:endParaRPr>
          </a:p>
          <a:p>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99890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92206" y="789206"/>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outerShdw blurRad="38100" dist="38100" dir="2700000" algn="tl">
                    <a:srgbClr val="000000">
                      <a:alpha val="43137"/>
                    </a:srgbClr>
                  </a:outerShdw>
                </a:effectLst>
              </a:rPr>
              <a:t>Declaration of Forgiveness</a:t>
            </a:r>
            <a:r>
              <a:rPr lang="en-US" altLang="en-US" sz="2000" i="1" dirty="0">
                <a:solidFill>
                  <a:srgbClr val="800000"/>
                </a:solidFill>
                <a:effectLst>
                  <a:outerShdw blurRad="38100" dist="38100" dir="2700000" algn="tl">
                    <a:srgbClr val="000000">
                      <a:alpha val="43137"/>
                    </a:srgbClr>
                  </a:outerShdw>
                </a:effectLst>
                <a:latin typeface="+mn-lt"/>
              </a:rPr>
              <a:t> </a:t>
            </a:r>
            <a:endParaRPr lang="en-US" altLang="en-US" sz="2400" b="0" i="1" dirty="0">
              <a:solidFill>
                <a:srgbClr val="8000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96325" y="2057400"/>
            <a:ext cx="7395818" cy="3600986"/>
          </a:xfrm>
          <a:prstGeom prst="rect">
            <a:avLst/>
          </a:prstGeom>
        </p:spPr>
        <p:txBody>
          <a:bodyPr wrap="square">
            <a:spAutoFit/>
          </a:bodyPr>
          <a:lstStyle/>
          <a:p>
            <a:r>
              <a:rPr lang="en-US" sz="2800" b="1" i="1" dirty="0">
                <a:solidFill>
                  <a:srgbClr val="0070C0"/>
                </a:solidFill>
              </a:rPr>
              <a:t>We seek God’s grace with boldness because we trust in Jesus Christ, the One who loves us and laid down his life for us.  </a:t>
            </a:r>
          </a:p>
          <a:p>
            <a:r>
              <a:rPr lang="en-US" sz="2800" b="1" i="1" dirty="0">
                <a:solidFill>
                  <a:srgbClr val="FFFF00"/>
                </a:solidFill>
                <a:effectLst>
                  <a:outerShdw blurRad="38100" dist="38100" dir="2700000" algn="tl">
                    <a:srgbClr val="000000">
                      <a:alpha val="43137"/>
                    </a:srgbClr>
                  </a:outerShdw>
                </a:effectLst>
              </a:rPr>
              <a:t>This is the good news of the gospel: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in Jesus Christ we are forgiven.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Thanks be to God.</a:t>
            </a:r>
          </a:p>
          <a:p>
            <a:endParaRPr lang="en-US" sz="2800" b="1" dirty="0">
              <a:solidFill>
                <a:srgbClr val="FFFF00"/>
              </a:solidFill>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46596</TotalTime>
  <Words>824</Words>
  <Application>Microsoft Office PowerPoint</Application>
  <PresentationFormat>On-screen Show (4:3)</PresentationFormat>
  <Paragraphs>148</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Helvetica</vt:lpstr>
      <vt:lpstr>Times New Roman</vt:lpstr>
      <vt:lpstr>Wingdings</vt:lpstr>
      <vt:lpstr>Glass Layers</vt:lpstr>
      <vt:lpstr>Homecrest Presbyterian Church Worship of the Lord’s Day 4th Sunday of Easter,  April 22nd, 2018 </vt:lpstr>
      <vt:lpstr>Gathering Around the WORD Call to Worship </vt:lpstr>
      <vt:lpstr>Gathering Around the WORD Gathering Hymn   # 394 “Christ is Made a Sure Foundation”</vt:lpstr>
      <vt:lpstr>Gathering Around the WORD Gathering Hymn   # 394 “Christ is Made a Sure Foundation”</vt:lpstr>
      <vt:lpstr>Gathering Around the WORD Gathering Hymn   # 394 “Christ is Made a Sure Foundation”</vt:lpstr>
      <vt:lpstr>Gathering Around the WORD Gathering Hymn   # 394 “Christ is Made a Sure Foundation”</vt:lpstr>
      <vt:lpstr>Gathering Around the WORD Call to Confession   If we are honest with ourselves, our hearts condemn us.  But God, who knows everything, is greater than our hearts; and God’s deep desire for us is mercy, love, and peace.  Therefore let us confess our sins before God and our neighbors as our witnesses.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(I John 3:16-24)</vt:lpstr>
      <vt:lpstr>Proclaiming the WORD  Scripture Reading (I John 3:16-24)</vt:lpstr>
      <vt:lpstr>Proclaiming the WORD  Scripture Reading (John 10:11-18)</vt:lpstr>
      <vt:lpstr>Proclaiming the WORD  Scripture Reading (John 10:11-18)</vt:lpstr>
      <vt:lpstr>PowerPoint Presentation</vt:lpstr>
      <vt:lpstr>Responding Hymn # 803 “My Shepherd Will Supply My Need”</vt:lpstr>
      <vt:lpstr>Responding Hymn # 803 “My Shepherd Will Supply My Need”</vt:lpstr>
      <vt:lpstr>Responding Hymn # 803 “My Shepherd Will Supply My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4th Sunday of Easter,  April 22nd,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1294</cp:revision>
  <cp:lastPrinted>2016-01-30T20:52:10Z</cp:lastPrinted>
  <dcterms:created xsi:type="dcterms:W3CDTF">1601-01-01T00:00:00Z</dcterms:created>
  <dcterms:modified xsi:type="dcterms:W3CDTF">2018-04-19T01:23:21Z</dcterms:modified>
</cp:coreProperties>
</file>