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3"/>
  </p:notesMasterIdLst>
  <p:handoutMasterIdLst>
    <p:handoutMasterId r:id="rId44"/>
  </p:handoutMasterIdLst>
  <p:sldIdLst>
    <p:sldId id="1097" r:id="rId2"/>
    <p:sldId id="1588" r:id="rId3"/>
    <p:sldId id="1299" r:id="rId4"/>
    <p:sldId id="2159" r:id="rId5"/>
    <p:sldId id="2160" r:id="rId6"/>
    <p:sldId id="805" r:id="rId7"/>
    <p:sldId id="2051" r:id="rId8"/>
    <p:sldId id="1781" r:id="rId9"/>
    <p:sldId id="696" r:id="rId10"/>
    <p:sldId id="806" r:id="rId11"/>
    <p:sldId id="1059" r:id="rId12"/>
    <p:sldId id="2059" r:id="rId13"/>
    <p:sldId id="2161" r:id="rId14"/>
    <p:sldId id="2163" r:id="rId15"/>
    <p:sldId id="2137" r:id="rId16"/>
    <p:sldId id="2164" r:id="rId17"/>
    <p:sldId id="2165" r:id="rId18"/>
    <p:sldId id="1773" r:id="rId19"/>
    <p:sldId id="2166" r:id="rId20"/>
    <p:sldId id="2038" r:id="rId21"/>
    <p:sldId id="2167" r:id="rId22"/>
    <p:sldId id="2174" r:id="rId23"/>
    <p:sldId id="2169" r:id="rId24"/>
    <p:sldId id="2175" r:id="rId25"/>
    <p:sldId id="2171" r:id="rId26"/>
    <p:sldId id="2176" r:id="rId27"/>
    <p:sldId id="2173" r:id="rId28"/>
    <p:sldId id="2177" r:id="rId29"/>
    <p:sldId id="2081" r:id="rId30"/>
    <p:sldId id="2179" r:id="rId31"/>
    <p:sldId id="1752" r:id="rId32"/>
    <p:sldId id="975" r:id="rId33"/>
    <p:sldId id="818" r:id="rId34"/>
    <p:sldId id="819" r:id="rId35"/>
    <p:sldId id="1930" r:id="rId36"/>
    <p:sldId id="2181" r:id="rId37"/>
    <p:sldId id="2182" r:id="rId38"/>
    <p:sldId id="2183" r:id="rId39"/>
    <p:sldId id="284" r:id="rId40"/>
    <p:sldId id="1067" r:id="rId41"/>
    <p:sldId id="2180" r:id="rId42"/>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800000"/>
    <a:srgbClr val="000000"/>
    <a:srgbClr val="CC0099"/>
    <a:srgbClr val="FF0000"/>
    <a:srgbClr val="00FFFF"/>
    <a:srgbClr val="FF3399"/>
    <a:srgbClr val="4AE8E8"/>
    <a:srgbClr val="009900"/>
    <a:srgbClr val="0664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39" autoAdjust="0"/>
    <p:restoredTop sz="94674" autoAdjust="0"/>
  </p:normalViewPr>
  <p:slideViewPr>
    <p:cSldViewPr>
      <p:cViewPr varScale="1">
        <p:scale>
          <a:sx n="78" d="100"/>
          <a:sy n="78" d="100"/>
        </p:scale>
        <p:origin x="906" y="-53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41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20585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768D08-EFB0-49CC-BEF8-AD190CD0D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0"/>
            <a:ext cx="13906500" cy="8839200"/>
          </a:xfrm>
          <a:prstGeom prst="rect">
            <a:avLst/>
          </a:prstGeom>
        </p:spPr>
      </p:pic>
      <p:sp>
        <p:nvSpPr>
          <p:cNvPr id="4098" name="Rectangle 2"/>
          <p:cNvSpPr>
            <a:spLocks noGrp="1" noChangeArrowheads="1"/>
          </p:cNvSpPr>
          <p:nvPr>
            <p:ph type="ctrTitle"/>
          </p:nvPr>
        </p:nvSpPr>
        <p:spPr>
          <a:xfrm>
            <a:off x="723900" y="993745"/>
            <a:ext cx="7696200" cy="679511"/>
          </a:xfrm>
          <a:noFill/>
        </p:spPr>
        <p:txBody>
          <a:bodyPr/>
          <a:lstStyle/>
          <a:p>
            <a:pPr algn="r"/>
            <a:r>
              <a:rPr lang="en-US" altLang="en-US" sz="3600" i="1" dirty="0" err="1">
                <a:solidFill>
                  <a:srgbClr val="FFFF00"/>
                </a:solidFill>
                <a:effectLst>
                  <a:outerShdw blurRad="38100" dist="38100" dir="2700000" algn="tl">
                    <a:srgbClr val="000000">
                      <a:alpha val="43137"/>
                    </a:srgbClr>
                  </a:outerShdw>
                </a:effectLst>
                <a:latin typeface="+mn-lt"/>
              </a:rPr>
              <a:t>Homecrest</a:t>
            </a:r>
            <a:r>
              <a:rPr lang="en-US" altLang="en-US" sz="3600" i="1" dirty="0">
                <a:solidFill>
                  <a:srgbClr val="FFFF00"/>
                </a:solidFill>
                <a:effectLst>
                  <a:outerShdw blurRad="38100" dist="38100" dir="2700000" algn="tl">
                    <a:srgbClr val="000000">
                      <a:alpha val="43137"/>
                    </a:srgbClr>
                  </a:outerShdw>
                </a:effectLst>
                <a:latin typeface="+mn-lt"/>
              </a:rPr>
              <a:t> Presbyterian Church</a:t>
            </a:r>
            <a:br>
              <a:rPr lang="en-US" altLang="en-US" sz="36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34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rgbClr val="FF0000"/>
                </a:solidFill>
                <a:effectLst>
                  <a:outerShdw blurRad="38100" dist="38100" dir="2700000" algn="tl">
                    <a:srgbClr val="000000">
                      <a:alpha val="43137"/>
                    </a:srgbClr>
                  </a:outerShdw>
                </a:effectLst>
                <a:latin typeface="Arial" charset="0"/>
              </a:rPr>
              <a:t>3rd Sunday of Easter, </a:t>
            </a:r>
            <a:br>
              <a:rPr lang="en-US" altLang="en-US" sz="3400" i="1" dirty="0">
                <a:solidFill>
                  <a:srgbClr val="FF0000"/>
                </a:solidFill>
                <a:effectLst>
                  <a:outerShdw blurRad="38100" dist="38100" dir="2700000" algn="tl">
                    <a:srgbClr val="000000">
                      <a:alpha val="43137"/>
                    </a:srgbClr>
                  </a:outerShdw>
                </a:effectLst>
                <a:latin typeface="Arial" charset="0"/>
              </a:rPr>
            </a:br>
            <a:r>
              <a:rPr lang="en-US" altLang="en-US" sz="3200" i="1" dirty="0">
                <a:solidFill>
                  <a:srgbClr val="FF0000"/>
                </a:solidFill>
                <a:effectLst>
                  <a:outerShdw blurRad="38100" dist="38100" dir="2700000" algn="tl">
                    <a:srgbClr val="000000">
                      <a:alpha val="43137"/>
                    </a:srgbClr>
                  </a:outerShdw>
                </a:effectLst>
                <a:latin typeface="Arial" charset="0"/>
              </a:rPr>
              <a:t>April 15th, 2018</a:t>
            </a:r>
            <a:br>
              <a:rPr lang="en-US" altLang="en-US" sz="3200" i="1" dirty="0">
                <a:solidFill>
                  <a:srgbClr val="FF0000"/>
                </a:solidFill>
                <a:effectLst>
                  <a:outerShdw blurRad="38100" dist="38100" dir="2700000" algn="tl">
                    <a:srgbClr val="000000">
                      <a:alpha val="43137"/>
                    </a:srgbClr>
                  </a:outerShdw>
                </a:effectLst>
                <a:latin typeface="Arial" charset="0"/>
              </a:rPr>
            </a:br>
            <a:endParaRPr lang="en-US" altLang="en-US" sz="3200" i="1" dirty="0">
              <a:solidFill>
                <a:srgbClr val="FF00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4648200"/>
            <a:ext cx="1905000" cy="1905000"/>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79488D-9A69-43FF-A03F-A26668F83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7150"/>
            <a:ext cx="11582400" cy="8686800"/>
          </a:xfrm>
          <a:prstGeom prst="rect">
            <a:avLst/>
          </a:prstGeom>
        </p:spPr>
      </p:pic>
      <p:sp>
        <p:nvSpPr>
          <p:cNvPr id="755714" name="Rectangle 2"/>
          <p:cNvSpPr>
            <a:spLocks noGrp="1" noChangeArrowheads="1"/>
          </p:cNvSpPr>
          <p:nvPr>
            <p:ph type="ctrTitle"/>
          </p:nvPr>
        </p:nvSpPr>
        <p:spPr>
          <a:xfrm>
            <a:off x="914400" y="838201"/>
            <a:ext cx="7772400" cy="1143000"/>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endParaRPr lang="en-US" altLang="en-US" sz="2400" b="0" i="1" dirty="0">
              <a:solidFill>
                <a:srgbClr val="FF0000"/>
              </a:solidFill>
              <a:latin typeface="+mn-lt"/>
            </a:endParaRP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6" name="Rectangle 2">
            <a:extLst>
              <a:ext uri="{FF2B5EF4-FFF2-40B4-BE49-F238E27FC236}">
                <a16:creationId xmlns:a16="http://schemas.microsoft.com/office/drawing/2014/main" id="{C9D80846-722F-4397-B706-CB86F526E93B}"/>
              </a:ext>
            </a:extLst>
          </p:cNvPr>
          <p:cNvSpPr txBox="1">
            <a:spLocks noChangeArrowheads="1"/>
          </p:cNvSpPr>
          <p:nvPr/>
        </p:nvSpPr>
        <p:spPr bwMode="auto">
          <a:xfrm>
            <a:off x="685800" y="2239427"/>
            <a:ext cx="8763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sz="2000" kern="0" dirty="0">
                <a:solidFill>
                  <a:srgbClr val="FFFF00"/>
                </a:solidFill>
                <a:effectLst/>
                <a:latin typeface="+mn-lt"/>
              </a:rPr>
              <a:t>(John 14:27)  </a:t>
            </a:r>
            <a:br>
              <a:rPr lang="en-US" sz="2000" kern="0" dirty="0">
                <a:effectLst/>
                <a:latin typeface="+mn-lt"/>
              </a:rPr>
            </a:br>
            <a:r>
              <a:rPr lang="en-US" sz="2800" i="1" dirty="0">
                <a:effectLst>
                  <a:outerShdw blurRad="38100" dist="38100" dir="2700000" algn="tl">
                    <a:srgbClr val="000000">
                      <a:alpha val="43137"/>
                    </a:srgbClr>
                  </a:outerShdw>
                </a:effectLst>
                <a:latin typeface="+mn-lt"/>
              </a:rPr>
              <a:t>Jesus said, “Peace I leave with you; my peace I give you. I do not give to you as the world gives. Do not let your hearts be troubled and do not be afraid.”</a:t>
            </a:r>
            <a:endParaRPr lang="en-US" sz="2800" dirty="0">
              <a:effectLst>
                <a:outerShdw blurRad="38100" dist="38100" dir="2700000" algn="tl">
                  <a:srgbClr val="000000">
                    <a:alpha val="43137"/>
                  </a:srgbClr>
                </a:outerShdw>
              </a:effectLst>
              <a:latin typeface="+mn-lt"/>
            </a:endParaRPr>
          </a:p>
          <a:p>
            <a:r>
              <a:rPr lang="en-US" sz="2800" dirty="0">
                <a:effectLst/>
              </a:rPr>
              <a:t> </a:t>
            </a:r>
          </a:p>
          <a:p>
            <a:endParaRPr lang="en-US" sz="2800" dirty="0">
              <a:effectLst/>
            </a:endParaRPr>
          </a:p>
          <a:p>
            <a:endParaRPr lang="en-US" sz="2800" dirty="0">
              <a:effectLst/>
            </a:endParaRPr>
          </a:p>
          <a:p>
            <a:r>
              <a:rPr lang="en-US" sz="2800" i="1" kern="0" dirty="0">
                <a:effectLst/>
                <a:latin typeface="+mn-lt"/>
              </a:rPr>
              <a:t>May the Peace of our Lord be with you, </a:t>
            </a:r>
          </a:p>
          <a:p>
            <a:r>
              <a:rPr lang="en-US" sz="2800" i="1" kern="0" dirty="0">
                <a:solidFill>
                  <a:srgbClr val="FFFF00"/>
                </a:solidFill>
                <a:effectLst/>
                <a:latin typeface="+mn-lt"/>
              </a:rPr>
              <a:t>and also with you. </a:t>
            </a:r>
            <a:br>
              <a:rPr lang="en-US" sz="2800" kern="0" dirty="0">
                <a:effectLst/>
                <a:latin typeface="+mn-lt"/>
              </a:rPr>
            </a:br>
            <a:endParaRPr lang="en-US" altLang="en-US" sz="2800" b="0" i="1" kern="0" dirty="0">
              <a:solidFill>
                <a:srgbClr val="FF0000"/>
              </a:solidFill>
              <a:latin typeface="+mn-lt"/>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275308-0FF5-41C9-872F-412F3E6A4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10972800" cy="6858000"/>
          </a:xfrm>
          <a:prstGeom prst="rect">
            <a:avLst/>
          </a:prstGeom>
        </p:spPr>
      </p:pic>
      <p:sp>
        <p:nvSpPr>
          <p:cNvPr id="28674" name="Rectangle 2"/>
          <p:cNvSpPr>
            <a:spLocks noGrp="1" noChangeArrowheads="1"/>
          </p:cNvSpPr>
          <p:nvPr>
            <p:ph type="ctrTitle"/>
          </p:nvPr>
        </p:nvSpPr>
        <p:spPr>
          <a:xfrm>
            <a:off x="2971800" y="1752600"/>
            <a:ext cx="5867400" cy="1431925"/>
          </a:xfrm>
        </p:spPr>
        <p:txBody>
          <a:bodyPr/>
          <a:lstStyle/>
          <a:p>
            <a:pPr algn="r"/>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(Luke 24:36-48)</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11239" y="1295400"/>
            <a:ext cx="7924800" cy="5016758"/>
          </a:xfrm>
          <a:prstGeom prst="rect">
            <a:avLst/>
          </a:prstGeom>
        </p:spPr>
        <p:txBody>
          <a:bodyPr wrap="square">
            <a:spAutoFit/>
          </a:bodyPr>
          <a:lstStyle/>
          <a:p>
            <a:r>
              <a:rPr lang="en-US" sz="3200" b="1" i="1" baseline="30000"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Jesus himself stood among them and said to them, “</a:t>
            </a:r>
            <a:r>
              <a:rPr lang="en-US" sz="3200" b="1" i="1" dirty="0">
                <a:solidFill>
                  <a:srgbClr val="FFFF00"/>
                </a:solidFill>
                <a:effectLst>
                  <a:outerShdw blurRad="38100" dist="38100" dir="2700000" algn="tl">
                    <a:srgbClr val="000000">
                      <a:alpha val="43137"/>
                    </a:srgbClr>
                  </a:outerShdw>
                </a:effectLst>
              </a:rPr>
              <a:t>Peace be with you</a:t>
            </a:r>
            <a:r>
              <a:rPr lang="en-US" sz="3200" b="1" i="1" dirty="0">
                <a:effectLst>
                  <a:outerShdw blurRad="38100" dist="38100" dir="2700000" algn="tl">
                    <a:srgbClr val="000000">
                      <a:alpha val="43137"/>
                    </a:srgbClr>
                  </a:outerShdw>
                </a:effectLst>
              </a:rPr>
              <a:t>.” </a:t>
            </a:r>
            <a:r>
              <a:rPr lang="en-US" sz="3200" b="1" i="1" baseline="30000" dirty="0">
                <a:effectLst>
                  <a:outerShdw blurRad="38100" dist="38100" dir="2700000" algn="tl">
                    <a:srgbClr val="000000">
                      <a:alpha val="43137"/>
                    </a:srgbClr>
                  </a:outerShdw>
                </a:effectLst>
              </a:rPr>
              <a:t>37</a:t>
            </a:r>
            <a:r>
              <a:rPr lang="en-US" sz="3200" b="1" i="1" dirty="0">
                <a:effectLst>
                  <a:outerShdw blurRad="38100" dist="38100" dir="2700000" algn="tl">
                    <a:srgbClr val="000000">
                      <a:alpha val="43137"/>
                    </a:srgbClr>
                  </a:outerShdw>
                </a:effectLst>
              </a:rPr>
              <a:t>They were startled and terrified, and thought that they were seeing a ghost. </a:t>
            </a:r>
            <a:r>
              <a:rPr lang="en-US" sz="3200" b="1" i="1" baseline="30000" dirty="0">
                <a:effectLst>
                  <a:outerShdw blurRad="38100" dist="38100" dir="2700000" algn="tl">
                    <a:srgbClr val="000000">
                      <a:alpha val="43137"/>
                    </a:srgbClr>
                  </a:outerShdw>
                </a:effectLst>
              </a:rPr>
              <a:t>38</a:t>
            </a:r>
            <a:r>
              <a:rPr lang="en-US" sz="3200" b="1" i="1" dirty="0">
                <a:effectLst>
                  <a:outerShdw blurRad="38100" dist="38100" dir="2700000" algn="tl">
                    <a:srgbClr val="000000">
                      <a:alpha val="43137"/>
                    </a:srgbClr>
                  </a:outerShdw>
                </a:effectLst>
              </a:rPr>
              <a:t>He said to them, “Why are you frightened, and why do doubts arise in your hearts? </a:t>
            </a:r>
            <a:r>
              <a:rPr lang="en-US" sz="3200" b="1" i="1" baseline="30000" dirty="0">
                <a:effectLst>
                  <a:outerShdw blurRad="38100" dist="38100" dir="2700000" algn="tl">
                    <a:srgbClr val="000000">
                      <a:alpha val="43137"/>
                    </a:srgbClr>
                  </a:outerShdw>
                </a:effectLst>
              </a:rPr>
              <a:t>39</a:t>
            </a:r>
            <a:r>
              <a:rPr lang="en-US" sz="3200" b="1" i="1" dirty="0">
                <a:effectLst>
                  <a:outerShdw blurRad="38100" dist="38100" dir="2700000" algn="tl">
                    <a:srgbClr val="000000">
                      <a:alpha val="43137"/>
                    </a:srgbClr>
                  </a:outerShdw>
                </a:effectLst>
              </a:rPr>
              <a:t>Look at my hands and my feet; see that it is I myself. Touch me and see; for a ghost does not have flesh and bones as you see that I have.”</a:t>
            </a:r>
            <a:endParaRPr lang="en-US" sz="32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4440922"/>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(Luke 24:36-48)</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11239" y="1295400"/>
            <a:ext cx="8175562" cy="3970318"/>
          </a:xfrm>
          <a:prstGeom prst="rect">
            <a:avLst/>
          </a:prstGeom>
        </p:spPr>
        <p:txBody>
          <a:bodyPr wrap="square">
            <a:spAutoFit/>
          </a:bodyPr>
          <a:lstStyle/>
          <a:p>
            <a:r>
              <a:rPr lang="en-US" sz="3200" b="1" i="1" baseline="30000" dirty="0">
                <a:effectLst>
                  <a:outerShdw blurRad="38100" dist="38100" dir="2700000" algn="tl">
                    <a:srgbClr val="000000">
                      <a:alpha val="43137"/>
                    </a:srgbClr>
                  </a:outerShdw>
                </a:effectLst>
              </a:rPr>
              <a:t>	40</a:t>
            </a:r>
            <a:r>
              <a:rPr lang="en-US" sz="3200" b="1" i="1" dirty="0">
                <a:effectLst>
                  <a:outerShdw blurRad="38100" dist="38100" dir="2700000" algn="tl">
                    <a:srgbClr val="000000">
                      <a:alpha val="43137"/>
                    </a:srgbClr>
                  </a:outerShdw>
                </a:effectLst>
              </a:rPr>
              <a:t>And when he had said this, he showed them his hands and his feet. </a:t>
            </a:r>
            <a:r>
              <a:rPr lang="en-US" sz="3200" b="1" i="1" baseline="30000" dirty="0">
                <a:effectLst>
                  <a:outerShdw blurRad="38100" dist="38100" dir="2700000" algn="tl">
                    <a:srgbClr val="000000">
                      <a:alpha val="43137"/>
                    </a:srgbClr>
                  </a:outerShdw>
                </a:effectLst>
              </a:rPr>
              <a:t>41</a:t>
            </a:r>
            <a:r>
              <a:rPr lang="en-US" sz="3200" b="1" i="1" dirty="0">
                <a:effectLst>
                  <a:outerShdw blurRad="38100" dist="38100" dir="2700000" algn="tl">
                    <a:srgbClr val="000000">
                      <a:alpha val="43137"/>
                    </a:srgbClr>
                  </a:outerShdw>
                </a:effectLst>
              </a:rPr>
              <a:t>While in their joy they were disbelieving and still wondering, he said to them, “Have you anything here to eat?” </a:t>
            </a:r>
          </a:p>
          <a:p>
            <a:r>
              <a:rPr lang="en-US" sz="3200" b="1" i="1" baseline="30000" dirty="0">
                <a:effectLst>
                  <a:outerShdw blurRad="38100" dist="38100" dir="2700000" algn="tl">
                    <a:srgbClr val="000000">
                      <a:alpha val="43137"/>
                    </a:srgbClr>
                  </a:outerShdw>
                </a:effectLst>
              </a:rPr>
              <a:t>42</a:t>
            </a:r>
            <a:r>
              <a:rPr lang="en-US" sz="3200" b="1" i="1" dirty="0">
                <a:effectLst>
                  <a:outerShdw blurRad="38100" dist="38100" dir="2700000" algn="tl">
                    <a:srgbClr val="000000">
                      <a:alpha val="43137"/>
                    </a:srgbClr>
                  </a:outerShdw>
                </a:effectLst>
              </a:rPr>
              <a:t>They gave him a piece of broiled fish, </a:t>
            </a:r>
            <a:r>
              <a:rPr lang="en-US" sz="3200" b="1" i="1" baseline="30000" dirty="0">
                <a:effectLst>
                  <a:outerShdw blurRad="38100" dist="38100" dir="2700000" algn="tl">
                    <a:srgbClr val="000000">
                      <a:alpha val="43137"/>
                    </a:srgbClr>
                  </a:outerShdw>
                </a:effectLst>
              </a:rPr>
              <a:t>43</a:t>
            </a:r>
            <a:r>
              <a:rPr lang="en-US" sz="3200" b="1" i="1" dirty="0">
                <a:effectLst>
                  <a:outerShdw blurRad="38100" dist="38100" dir="2700000" algn="tl">
                    <a:srgbClr val="000000">
                      <a:alpha val="43137"/>
                    </a:srgbClr>
                  </a:outerShdw>
                </a:effectLst>
              </a:rPr>
              <a:t>and he took it and ate in their presence.</a:t>
            </a:r>
            <a:endParaRPr lang="en-US" sz="3200" b="1" dirty="0">
              <a:effectLst>
                <a:outerShdw blurRad="38100" dist="38100" dir="2700000" algn="tl">
                  <a:srgbClr val="000000">
                    <a:alpha val="43137"/>
                  </a:srgbClr>
                </a:outerShdw>
              </a:effectLst>
            </a:endParaRPr>
          </a:p>
          <a:p>
            <a:r>
              <a:rPr lang="en-US" sz="2800" i="1" baseline="30000" dirty="0">
                <a:effectLst>
                  <a:outerShdw blurRad="38100" dist="38100" dir="2700000" algn="tl">
                    <a:srgbClr val="000000">
                      <a:alpha val="43137"/>
                    </a:srgbClr>
                  </a:outerShdw>
                </a:effectLst>
              </a:rPr>
              <a:t>	</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0381199"/>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(Luke 24:36-48)</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650138" y="1295400"/>
            <a:ext cx="8175562" cy="5262979"/>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44</a:t>
            </a:r>
            <a:r>
              <a:rPr lang="en-US" sz="2800" b="1" i="1" dirty="0">
                <a:effectLst>
                  <a:outerShdw blurRad="38100" dist="38100" dir="2700000" algn="tl">
                    <a:srgbClr val="000000">
                      <a:alpha val="43137"/>
                    </a:srgbClr>
                  </a:outerShdw>
                </a:effectLst>
              </a:rPr>
              <a:t>Then he said to them, “These are my words that I spoke to you while I was still with you — that everything written about me in the law of Moses, the prophets, and the psalms must be fulfilled.” </a:t>
            </a:r>
            <a:r>
              <a:rPr lang="en-US" sz="2800" b="1" i="1" baseline="30000" dirty="0">
                <a:effectLst>
                  <a:outerShdw blurRad="38100" dist="38100" dir="2700000" algn="tl">
                    <a:srgbClr val="000000">
                      <a:alpha val="43137"/>
                    </a:srgbClr>
                  </a:outerShdw>
                </a:effectLst>
              </a:rPr>
              <a:t>45</a:t>
            </a:r>
            <a:r>
              <a:rPr lang="en-US" sz="2800" b="1" i="1" dirty="0">
                <a:effectLst>
                  <a:outerShdw blurRad="38100" dist="38100" dir="2700000" algn="tl">
                    <a:srgbClr val="000000">
                      <a:alpha val="43137"/>
                    </a:srgbClr>
                  </a:outerShdw>
                </a:effectLst>
              </a:rPr>
              <a:t>Then he opened their minds to understand the scriptures, </a:t>
            </a:r>
            <a:r>
              <a:rPr lang="en-US" sz="2800" b="1" i="1" baseline="30000" dirty="0">
                <a:effectLst>
                  <a:outerShdw blurRad="38100" dist="38100" dir="2700000" algn="tl">
                    <a:srgbClr val="000000">
                      <a:alpha val="43137"/>
                    </a:srgbClr>
                  </a:outerShdw>
                </a:effectLst>
              </a:rPr>
              <a:t>46</a:t>
            </a:r>
            <a:r>
              <a:rPr lang="en-US" sz="2800" b="1" i="1" dirty="0">
                <a:effectLst>
                  <a:outerShdw blurRad="38100" dist="38100" dir="2700000" algn="tl">
                    <a:srgbClr val="000000">
                      <a:alpha val="43137"/>
                    </a:srgbClr>
                  </a:outerShdw>
                </a:effectLst>
              </a:rPr>
              <a:t>and he said to them, “Thus it is written, that the Messiah is to suffer and to rise from the dead on the third day, </a:t>
            </a:r>
            <a:r>
              <a:rPr lang="en-US" sz="2800" b="1" i="1" baseline="30000" dirty="0">
                <a:effectLst>
                  <a:outerShdw blurRad="38100" dist="38100" dir="2700000" algn="tl">
                    <a:srgbClr val="000000">
                      <a:alpha val="43137"/>
                    </a:srgbClr>
                  </a:outerShdw>
                </a:effectLst>
              </a:rPr>
              <a:t>47</a:t>
            </a:r>
            <a:r>
              <a:rPr lang="en-US" sz="2800" b="1" i="1" dirty="0">
                <a:effectLst>
                  <a:outerShdw blurRad="38100" dist="38100" dir="2700000" algn="tl">
                    <a:srgbClr val="000000">
                      <a:alpha val="43137"/>
                    </a:srgbClr>
                  </a:outerShdw>
                </a:effectLst>
              </a:rPr>
              <a:t>and that repentance and forgiveness of sins is to be proclaimed in his name to all nations, beginning from Jerusalem. </a:t>
            </a:r>
            <a:r>
              <a:rPr lang="en-US" sz="2800" b="1" i="1" baseline="30000" dirty="0">
                <a:solidFill>
                  <a:srgbClr val="FFFF00"/>
                </a:solidFill>
                <a:effectLst>
                  <a:outerShdw blurRad="38100" dist="38100" dir="2700000" algn="tl">
                    <a:srgbClr val="000000">
                      <a:alpha val="43137"/>
                    </a:srgbClr>
                  </a:outerShdw>
                </a:effectLst>
              </a:rPr>
              <a:t>48</a:t>
            </a:r>
            <a:r>
              <a:rPr lang="en-US" sz="2800" b="1" i="1" dirty="0">
                <a:solidFill>
                  <a:srgbClr val="FFFF00"/>
                </a:solidFill>
                <a:effectLst>
                  <a:outerShdw blurRad="38100" dist="38100" dir="2700000" algn="tl">
                    <a:srgbClr val="000000">
                      <a:alpha val="43137"/>
                    </a:srgbClr>
                  </a:outerShdw>
                </a:effectLst>
              </a:rPr>
              <a:t>You are witnesses of these things.”</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8881302"/>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(Acts 3:12-19)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11239" y="1295400"/>
            <a:ext cx="7794562" cy="5509200"/>
          </a:xfrm>
          <a:prstGeom prst="rect">
            <a:avLst/>
          </a:prstGeom>
        </p:spPr>
        <p:txBody>
          <a:bodyPr wrap="square">
            <a:spAutoFit/>
          </a:bodyPr>
          <a:lstStyle/>
          <a:p>
            <a:r>
              <a:rPr lang="en-US" sz="3200" b="1" i="1" baseline="30000" dirty="0"/>
              <a:t>	</a:t>
            </a:r>
            <a:r>
              <a:rPr lang="en-US" sz="3200" b="1" i="1" baseline="30000" dirty="0">
                <a:effectLst>
                  <a:outerShdw blurRad="38100" dist="38100" dir="2700000" algn="tl">
                    <a:srgbClr val="000000">
                      <a:alpha val="43137"/>
                    </a:srgbClr>
                  </a:outerShdw>
                </a:effectLst>
              </a:rPr>
              <a:t>12</a:t>
            </a:r>
            <a:r>
              <a:rPr lang="en-US" sz="3200" b="1" i="1" dirty="0">
                <a:effectLst>
                  <a:outerShdw blurRad="38100" dist="38100" dir="2700000" algn="tl">
                    <a:srgbClr val="000000">
                      <a:alpha val="43137"/>
                    </a:srgbClr>
                  </a:outerShdw>
                </a:effectLst>
              </a:rPr>
              <a:t>When Peter saw it, he addressed the people, “You Israelites, why do you wonder at this, or why do you stare at us, as though by our own power or piety we had made him walk? </a:t>
            </a:r>
          </a:p>
          <a:p>
            <a:r>
              <a:rPr lang="en-US" sz="3200" b="1" i="1" baseline="30000" dirty="0">
                <a:effectLst>
                  <a:outerShdw blurRad="38100" dist="38100" dir="2700000" algn="tl">
                    <a:srgbClr val="000000">
                      <a:alpha val="43137"/>
                    </a:srgbClr>
                  </a:outerShdw>
                </a:effectLst>
              </a:rPr>
              <a:t>13</a:t>
            </a:r>
            <a:r>
              <a:rPr lang="en-US" sz="3200" b="1" i="1" dirty="0">
                <a:effectLst>
                  <a:outerShdw blurRad="38100" dist="38100" dir="2700000" algn="tl">
                    <a:srgbClr val="000000">
                      <a:alpha val="43137"/>
                    </a:srgbClr>
                  </a:outerShdw>
                </a:effectLst>
              </a:rPr>
              <a:t>The God of Abraham, the God of Isaac, and the God of Jacob, the God of our ancestors has glorified his servant Jesus, whom you handed over and rejected in the presence of Pilate, though he had decided to release him. </a:t>
            </a:r>
            <a:endParaRPr lang="en-US" sz="32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2491990"/>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(Acts 3:12-19)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11238" y="1295400"/>
            <a:ext cx="8373551" cy="5447645"/>
          </a:xfrm>
          <a:prstGeom prst="rect">
            <a:avLst/>
          </a:prstGeom>
        </p:spPr>
        <p:txBody>
          <a:bodyPr wrap="square">
            <a:spAutoFit/>
          </a:bodyPr>
          <a:lstStyle/>
          <a:p>
            <a:r>
              <a:rPr lang="en-US" sz="2800" i="1" baseline="30000" dirty="0"/>
              <a:t>	</a:t>
            </a:r>
            <a:r>
              <a:rPr lang="en-US" sz="3200" b="1" i="1" baseline="30000" dirty="0">
                <a:effectLst>
                  <a:outerShdw blurRad="38100" dist="38100" dir="2700000" algn="tl">
                    <a:srgbClr val="000000">
                      <a:alpha val="43137"/>
                    </a:srgbClr>
                  </a:outerShdw>
                </a:effectLst>
              </a:rPr>
              <a:t>14</a:t>
            </a:r>
            <a:r>
              <a:rPr lang="en-US" sz="3200" b="1" i="1" dirty="0">
                <a:effectLst>
                  <a:outerShdw blurRad="38100" dist="38100" dir="2700000" algn="tl">
                    <a:srgbClr val="000000">
                      <a:alpha val="43137"/>
                    </a:srgbClr>
                  </a:outerShdw>
                </a:effectLst>
              </a:rPr>
              <a:t>But you rejected the Holy and Righteous One and asked to have a murderer given to you, </a:t>
            </a:r>
            <a:r>
              <a:rPr lang="en-US" sz="3200" b="1" i="1" baseline="30000" dirty="0">
                <a:effectLst>
                  <a:outerShdw blurRad="38100" dist="38100" dir="2700000" algn="tl">
                    <a:srgbClr val="000000">
                      <a:alpha val="43137"/>
                    </a:srgbClr>
                  </a:outerShdw>
                </a:effectLst>
              </a:rPr>
              <a:t>15</a:t>
            </a:r>
            <a:r>
              <a:rPr lang="en-US" sz="3200" b="1" i="1" dirty="0">
                <a:effectLst>
                  <a:outerShdw blurRad="38100" dist="38100" dir="2700000" algn="tl">
                    <a:srgbClr val="000000">
                      <a:alpha val="43137"/>
                    </a:srgbClr>
                  </a:outerShdw>
                </a:effectLst>
              </a:rPr>
              <a:t>and you killed the Author of life, whom God raised from the dead. To this we are witnesses. </a:t>
            </a:r>
            <a:r>
              <a:rPr lang="en-US" sz="3200" b="1" i="1" baseline="30000" dirty="0">
                <a:effectLst>
                  <a:outerShdw blurRad="38100" dist="38100" dir="2700000" algn="tl">
                    <a:srgbClr val="000000">
                      <a:alpha val="43137"/>
                    </a:srgbClr>
                  </a:outerShdw>
                </a:effectLst>
              </a:rPr>
              <a:t>16</a:t>
            </a:r>
            <a:r>
              <a:rPr lang="en-US" sz="3200" b="1" i="1" dirty="0">
                <a:effectLst>
                  <a:outerShdw blurRad="38100" dist="38100" dir="2700000" algn="tl">
                    <a:srgbClr val="000000">
                      <a:alpha val="43137"/>
                    </a:srgbClr>
                  </a:outerShdw>
                </a:effectLst>
              </a:rPr>
              <a:t>And by faith in his name, his name itself has made this man strong, whom you see and know; and the faith that is through Jesus has given him this perfect health in the presence of all of you.</a:t>
            </a:r>
            <a:endParaRPr lang="en-US" sz="3200" b="1" dirty="0">
              <a:effectLst>
                <a:outerShdw blurRad="38100" dist="38100" dir="2700000" algn="tl">
                  <a:srgbClr val="000000">
                    <a:alpha val="43137"/>
                  </a:srgbClr>
                </a:outerShdw>
              </a:effectLst>
            </a:endParaRPr>
          </a:p>
          <a:p>
            <a:r>
              <a:rPr lang="en-US" sz="2800" i="1" baseline="30000" dirty="0">
                <a:effectLst>
                  <a:outerShdw blurRad="38100" dist="38100" dir="2700000" algn="tl">
                    <a:srgbClr val="000000">
                      <a:alpha val="43137"/>
                    </a:srgbClr>
                  </a:outerShdw>
                </a:effectLst>
              </a:rPr>
              <a:t>	</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3201722"/>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371600"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(Acts 3:12-19)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11238" y="1295400"/>
            <a:ext cx="8373551" cy="3539430"/>
          </a:xfrm>
          <a:prstGeom prst="rect">
            <a:avLst/>
          </a:prstGeom>
        </p:spPr>
        <p:txBody>
          <a:bodyPr wrap="square">
            <a:spAutoFit/>
          </a:bodyPr>
          <a:lstStyle/>
          <a:p>
            <a:r>
              <a:rPr lang="en-US" sz="3200" b="1" i="1" baseline="30000" dirty="0">
                <a:effectLst>
                  <a:outerShdw blurRad="38100" dist="38100" dir="2700000" algn="tl">
                    <a:srgbClr val="000000">
                      <a:alpha val="43137"/>
                    </a:srgbClr>
                  </a:outerShdw>
                </a:effectLst>
              </a:rPr>
              <a:t>	17</a:t>
            </a:r>
            <a:r>
              <a:rPr lang="en-US" sz="3200" b="1" i="1" dirty="0">
                <a:effectLst>
                  <a:outerShdw blurRad="38100" dist="38100" dir="2700000" algn="tl">
                    <a:srgbClr val="000000">
                      <a:alpha val="43137"/>
                    </a:srgbClr>
                  </a:outerShdw>
                </a:effectLst>
              </a:rPr>
              <a:t>“And now, friends, I know that you acted in ignorance, as did also your rulers. </a:t>
            </a:r>
            <a:r>
              <a:rPr lang="en-US" sz="3200" b="1" i="1" baseline="30000" dirty="0">
                <a:effectLst>
                  <a:outerShdw blurRad="38100" dist="38100" dir="2700000" algn="tl">
                    <a:srgbClr val="000000">
                      <a:alpha val="43137"/>
                    </a:srgbClr>
                  </a:outerShdw>
                </a:effectLst>
              </a:rPr>
              <a:t>18</a:t>
            </a:r>
            <a:r>
              <a:rPr lang="en-US" sz="3200" b="1" i="1" dirty="0">
                <a:effectLst>
                  <a:outerShdw blurRad="38100" dist="38100" dir="2700000" algn="tl">
                    <a:srgbClr val="000000">
                      <a:alpha val="43137"/>
                    </a:srgbClr>
                  </a:outerShdw>
                </a:effectLst>
              </a:rPr>
              <a:t>In this way God fulfilled what he had foretold through all the prophets, that his Messiah would suffer. </a:t>
            </a:r>
            <a:r>
              <a:rPr lang="en-US" sz="3200" b="1" i="1" baseline="30000" dirty="0">
                <a:effectLst>
                  <a:outerShdw blurRad="38100" dist="38100" dir="2700000" algn="tl">
                    <a:srgbClr val="000000">
                      <a:alpha val="43137"/>
                    </a:srgbClr>
                  </a:outerShdw>
                </a:effectLst>
              </a:rPr>
              <a:t>19</a:t>
            </a:r>
            <a:r>
              <a:rPr lang="en-US" sz="3200" b="1" i="1" dirty="0">
                <a:effectLst>
                  <a:outerShdw blurRad="38100" dist="38100" dir="2700000" algn="tl">
                    <a:srgbClr val="000000">
                      <a:alpha val="43137"/>
                    </a:srgbClr>
                  </a:outerShdw>
                </a:effectLst>
              </a:rPr>
              <a:t>Repent therefore, and turn to God so that your sins may be wiped out.”</a:t>
            </a:r>
            <a:endParaRPr lang="en-US" sz="32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17157"/>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1CCECB-F79D-49BA-9643-3BE53E03F2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2654"/>
            <a:ext cx="12192000" cy="6858000"/>
          </a:xfrm>
          <a:prstGeom prst="rect">
            <a:avLst/>
          </a:prstGeom>
        </p:spPr>
      </p:pic>
      <p:sp>
        <p:nvSpPr>
          <p:cNvPr id="801794" name="Rectangle 2"/>
          <p:cNvSpPr>
            <a:spLocks noChangeArrowheads="1"/>
          </p:cNvSpPr>
          <p:nvPr/>
        </p:nvSpPr>
        <p:spPr bwMode="auto">
          <a:xfrm>
            <a:off x="766761" y="1018788"/>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000000"/>
                </a:solidFill>
                <a:effectLst/>
              </a:rPr>
              <a:t>(Acts 3:12-19 and Luke 24:36-48) </a:t>
            </a:r>
          </a:p>
          <a:p>
            <a:pPr algn="r"/>
            <a:r>
              <a:rPr lang="en-US" sz="2800" i="1" dirty="0">
                <a:solidFill>
                  <a:srgbClr val="800000"/>
                </a:solidFill>
                <a:effectLst/>
              </a:rPr>
              <a:t>You Are My Witnesses</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3"/>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185947774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BAFFE4-4013-46A7-B482-E1E0982D9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0"/>
            <a:ext cx="11582400" cy="9296400"/>
          </a:xfrm>
          <a:prstGeom prst="rect">
            <a:avLst/>
          </a:prstGeom>
        </p:spPr>
      </p:pic>
      <p:sp>
        <p:nvSpPr>
          <p:cNvPr id="32770" name="Rectangle 2"/>
          <p:cNvSpPr>
            <a:spLocks noGrp="1" noChangeArrowheads="1"/>
          </p:cNvSpPr>
          <p:nvPr>
            <p:ph type="ctrTitle"/>
          </p:nvPr>
        </p:nvSpPr>
        <p:spPr>
          <a:xfrm>
            <a:off x="609258" y="533400"/>
            <a:ext cx="8534742" cy="1431925"/>
          </a:xfrm>
        </p:spPr>
        <p:txBody>
          <a:bodyPr/>
          <a:lstStyle/>
          <a:p>
            <a:r>
              <a:rPr lang="en-US" altLang="en-US" sz="3600" b="0" i="1" u="sng" dirty="0">
                <a:solidFill>
                  <a:srgbClr val="FFC000"/>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251 “Christ Has Arisen, Alleluia”</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80218" y="1600200"/>
            <a:ext cx="9524218"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Christ has arisen, alleluia.</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Rejoice and praise him, alleluia.</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our redeemer burst from the tomb,</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even from death, dispelling its gloom.</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5426947"/>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381000" y="441028"/>
            <a:ext cx="8071981" cy="1716087"/>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Call to Worship </a:t>
            </a:r>
            <a:endParaRPr lang="en-US" altLang="en-US" sz="2400" i="1" dirty="0">
              <a:solidFill>
                <a:srgbClr val="FF0000"/>
              </a:solidFill>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AutoShape 2" descr="Image result for peace">
            <a:extLst>
              <a:ext uri="{FF2B5EF4-FFF2-40B4-BE49-F238E27FC236}">
                <a16:creationId xmlns:a16="http://schemas.microsoft.com/office/drawing/2014/main" id="{D8655AED-D26E-4209-8CB5-209EE81D13CD}"/>
              </a:ext>
            </a:extLst>
          </p:cNvPr>
          <p:cNvSpPr>
            <a:spLocks noChangeAspect="1" noChangeArrowheads="1"/>
          </p:cNvSpPr>
          <p:nvPr/>
        </p:nvSpPr>
        <p:spPr bwMode="auto">
          <a:xfrm>
            <a:off x="3262313" y="2447925"/>
            <a:ext cx="261937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AC739755-B164-4D5E-AC8F-090669BC3B5E}"/>
              </a:ext>
            </a:extLst>
          </p:cNvPr>
          <p:cNvSpPr/>
          <p:nvPr/>
        </p:nvSpPr>
        <p:spPr>
          <a:xfrm>
            <a:off x="419100" y="1600200"/>
            <a:ext cx="8480991" cy="4278094"/>
          </a:xfrm>
          <a:prstGeom prst="rect">
            <a:avLst/>
          </a:prstGeom>
        </p:spPr>
        <p:txBody>
          <a:bodyPr wrap="square">
            <a:spAutoFit/>
          </a:bodyPr>
          <a:lstStyle/>
          <a:p>
            <a:r>
              <a:rPr lang="en-US" sz="2000" b="1" i="1" dirty="0">
                <a:effectLst>
                  <a:outerShdw blurRad="38100" dist="38100" dir="2700000" algn="tl">
                    <a:srgbClr val="000000">
                      <a:alpha val="43137"/>
                    </a:srgbClr>
                  </a:outerShdw>
                </a:effectLst>
              </a:rPr>
              <a:t>(Based on Luke 24:36)</a:t>
            </a:r>
            <a:endParaRPr lang="en-US" sz="2000" dirty="0"/>
          </a:p>
          <a:p>
            <a:r>
              <a:rPr lang="en-US" sz="2800" b="1" i="1" dirty="0">
                <a:effectLst>
                  <a:outerShdw blurRad="38100" dist="38100" dir="2700000" algn="tl">
                    <a:srgbClr val="000000">
                      <a:alpha val="43137"/>
                    </a:srgbClr>
                  </a:outerShdw>
                </a:effectLst>
              </a:rPr>
              <a:t>The bread of life opens our eyes. </a:t>
            </a:r>
          </a:p>
          <a:p>
            <a:r>
              <a:rPr lang="en-US" sz="2800" b="1" i="1" dirty="0">
                <a:effectLst>
                  <a:outerShdw blurRad="38100" dist="38100" dir="2700000" algn="tl">
                    <a:srgbClr val="000000">
                      <a:alpha val="43137"/>
                    </a:srgbClr>
                  </a:outerShdw>
                </a:effectLst>
              </a:rPr>
              <a:t>The word of life opens our ears.</a:t>
            </a:r>
            <a:endParaRPr lang="en-US" sz="2800" b="1"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The risen one shows us God’s own brokenness, </a:t>
            </a:r>
            <a:endParaRPr lang="en-US" sz="2800" b="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and by those wounds we are healed.</a:t>
            </a:r>
            <a:endParaRPr lang="en-US" sz="2800" b="1" dirty="0">
              <a:solidFill>
                <a:srgbClr val="FFFF00"/>
              </a:solidFill>
              <a:effectLst>
                <a:outerShdw blurRad="38100" dist="38100" dir="2700000" algn="tl">
                  <a:srgbClr val="000000">
                    <a:alpha val="43137"/>
                  </a:srgbClr>
                </a:outerShdw>
              </a:effectLst>
            </a:endParaRPr>
          </a:p>
          <a:p>
            <a:endParaRPr lang="en-US" sz="2800" b="1" i="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Our risen Christ revealed himself to the disciples and said, “</a:t>
            </a:r>
            <a:r>
              <a:rPr lang="en-US" sz="2800" b="1" i="1" dirty="0">
                <a:solidFill>
                  <a:srgbClr val="4AE8E8"/>
                </a:solidFill>
                <a:effectLst>
                  <a:outerShdw blurRad="38100" dist="38100" dir="2700000" algn="tl">
                    <a:srgbClr val="000000">
                      <a:alpha val="43137"/>
                    </a:srgbClr>
                  </a:outerShdw>
                </a:effectLst>
              </a:rPr>
              <a:t>Peace be with you</a:t>
            </a:r>
            <a:r>
              <a:rPr lang="en-US" sz="2800" b="1" i="1" dirty="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For indeed He is risen and we shall live in God’s peace forever and ever.</a:t>
            </a:r>
            <a:endParaRPr lang="en-US" sz="3200" b="1" i="1" dirty="0">
              <a:solidFill>
                <a:srgbClr val="FFFF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BAFFE4-4013-46A7-B482-E1E0982D9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0"/>
            <a:ext cx="11582400" cy="9296400"/>
          </a:xfrm>
          <a:prstGeom prst="rect">
            <a:avLst/>
          </a:prstGeom>
        </p:spPr>
      </p:pic>
      <p:sp>
        <p:nvSpPr>
          <p:cNvPr id="32770" name="Rectangle 2"/>
          <p:cNvSpPr>
            <a:spLocks noGrp="1" noChangeArrowheads="1"/>
          </p:cNvSpPr>
          <p:nvPr>
            <p:ph type="ctrTitle"/>
          </p:nvPr>
        </p:nvSpPr>
        <p:spPr>
          <a:xfrm>
            <a:off x="694243" y="398302"/>
            <a:ext cx="8534742" cy="1431925"/>
          </a:xfrm>
        </p:spPr>
        <p:txBody>
          <a:bodyPr/>
          <a:lstStyle/>
          <a:p>
            <a:r>
              <a:rPr lang="en-US" altLang="en-US" sz="3600" b="0" i="1" u="sng" dirty="0">
                <a:solidFill>
                  <a:srgbClr val="FFC000"/>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251 “Christ Has Arisen, Alleluia”</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190109" y="1524000"/>
            <a:ext cx="9524218" cy="2862322"/>
          </a:xfrm>
          <a:prstGeom prst="rect">
            <a:avLst/>
          </a:prstGeom>
        </p:spPr>
        <p:txBody>
          <a:bodyPr wrap="square">
            <a:spAutoFit/>
          </a:bodyPr>
          <a:lstStyle/>
          <a:p>
            <a:pPr algn="ctr"/>
            <a:r>
              <a:rPr lang="en-US" sz="3500" b="1" i="1" dirty="0">
                <a:effectLst>
                  <a:outerShdw blurRad="38100" dist="38100" dir="2700000" algn="tl">
                    <a:srgbClr val="000000">
                      <a:alpha val="43137"/>
                    </a:srgbClr>
                  </a:outerShdw>
                </a:effectLst>
              </a:rPr>
              <a:t>Let us sing praise to him with endless joy.</a:t>
            </a:r>
            <a:br>
              <a:rPr lang="en-US" sz="3500" b="1" i="1" dirty="0">
                <a:effectLst>
                  <a:outerShdw blurRad="38100" dist="38100" dir="2700000" algn="tl">
                    <a:srgbClr val="000000">
                      <a:alpha val="43137"/>
                    </a:srgbClr>
                  </a:outerShdw>
                </a:effectLst>
              </a:rPr>
            </a:br>
            <a:r>
              <a:rPr lang="en-US" sz="3500" b="1" i="1" dirty="0">
                <a:effectLst>
                  <a:outerShdw blurRad="38100" dist="38100" dir="2700000" algn="tl">
                    <a:srgbClr val="000000">
                      <a:alpha val="43137"/>
                    </a:srgbClr>
                  </a:outerShdw>
                </a:effectLst>
              </a:rPr>
              <a:t>Death's fearful sting </a:t>
            </a:r>
          </a:p>
          <a:p>
            <a:pPr algn="ctr"/>
            <a:r>
              <a:rPr lang="en-US" sz="3500" b="1" i="1" dirty="0">
                <a:effectLst>
                  <a:outerShdw blurRad="38100" dist="38100" dir="2700000" algn="tl">
                    <a:srgbClr val="000000">
                      <a:alpha val="43137"/>
                    </a:srgbClr>
                  </a:outerShdw>
                </a:effectLst>
              </a:rPr>
              <a:t>he has come to destroy.</a:t>
            </a:r>
            <a:br>
              <a:rPr lang="en-US" sz="3500" b="1" i="1" dirty="0">
                <a:effectLst>
                  <a:outerShdw blurRad="38100" dist="38100" dir="2700000" algn="tl">
                    <a:srgbClr val="000000">
                      <a:alpha val="43137"/>
                    </a:srgbClr>
                  </a:outerShdw>
                </a:effectLst>
              </a:rPr>
            </a:br>
            <a:r>
              <a:rPr lang="en-US" sz="3500" b="1" i="1" dirty="0">
                <a:effectLst>
                  <a:outerShdw blurRad="38100" dist="38100" dir="2700000" algn="tl">
                    <a:srgbClr val="000000">
                      <a:alpha val="43137"/>
                    </a:srgbClr>
                  </a:outerShdw>
                </a:effectLst>
              </a:rPr>
              <a:t>Our sin forgiving, alleluia!</a:t>
            </a:r>
            <a:br>
              <a:rPr lang="en-US" sz="3500" b="1" i="1" dirty="0">
                <a:effectLst>
                  <a:outerShdw blurRad="38100" dist="38100" dir="2700000" algn="tl">
                    <a:srgbClr val="000000">
                      <a:alpha val="43137"/>
                    </a:srgbClr>
                  </a:outerShdw>
                </a:effectLst>
              </a:rPr>
            </a:br>
            <a:r>
              <a:rPr lang="en-US" sz="3500" b="1" i="1" dirty="0">
                <a:effectLst>
                  <a:outerShdw blurRad="38100" dist="38100" dir="2700000" algn="tl">
                    <a:srgbClr val="000000">
                      <a:alpha val="43137"/>
                    </a:srgbClr>
                  </a:outerShdw>
                </a:effectLst>
              </a:rPr>
              <a:t>Jesus is living, alleluia!</a:t>
            </a:r>
          </a:p>
        </p:txBody>
      </p:sp>
    </p:spTree>
    <p:extLst>
      <p:ext uri="{BB962C8B-B14F-4D97-AF65-F5344CB8AC3E}">
        <p14:creationId xmlns:p14="http://schemas.microsoft.com/office/powerpoint/2010/main" val="3801683528"/>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BAFFE4-4013-46A7-B482-E1E0982D9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0"/>
            <a:ext cx="11582400" cy="9296400"/>
          </a:xfrm>
          <a:prstGeom prst="rect">
            <a:avLst/>
          </a:prstGeom>
        </p:spPr>
      </p:pic>
      <p:sp>
        <p:nvSpPr>
          <p:cNvPr id="32770" name="Rectangle 2"/>
          <p:cNvSpPr>
            <a:spLocks noGrp="1" noChangeArrowheads="1"/>
          </p:cNvSpPr>
          <p:nvPr>
            <p:ph type="ctrTitle"/>
          </p:nvPr>
        </p:nvSpPr>
        <p:spPr>
          <a:xfrm>
            <a:off x="609258" y="533400"/>
            <a:ext cx="8534742" cy="1431925"/>
          </a:xfrm>
        </p:spPr>
        <p:txBody>
          <a:bodyPr/>
          <a:lstStyle/>
          <a:p>
            <a:r>
              <a:rPr lang="en-US" altLang="en-US" sz="3600" b="0" i="1" u="sng" dirty="0">
                <a:solidFill>
                  <a:srgbClr val="FFC000"/>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251 “Christ Has Arisen, Alleluia”</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04800" y="1600200"/>
            <a:ext cx="9524218" cy="2185214"/>
          </a:xfrm>
          <a:prstGeom prst="rect">
            <a:avLst/>
          </a:prstGeom>
        </p:spPr>
        <p:txBody>
          <a:bodyPr wrap="square">
            <a:spAutoFit/>
          </a:bodyPr>
          <a:lstStyle/>
          <a:p>
            <a:pPr algn="ctr"/>
            <a:r>
              <a:rPr lang="en-US" sz="3400" b="1" i="1" dirty="0">
                <a:effectLst>
                  <a:outerShdw blurRad="38100" dist="38100" dir="2700000" algn="tl">
                    <a:srgbClr val="000000">
                      <a:alpha val="43137"/>
                    </a:srgbClr>
                  </a:outerShdw>
                </a:effectLst>
              </a:rPr>
              <a:t>For three long days the grave did its worst</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until its strength by God was dispersed.</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He who gives life did death undergo,</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and in its conquest his might did show.</a:t>
            </a:r>
          </a:p>
        </p:txBody>
      </p:sp>
    </p:spTree>
    <p:extLst>
      <p:ext uri="{BB962C8B-B14F-4D97-AF65-F5344CB8AC3E}">
        <p14:creationId xmlns:p14="http://schemas.microsoft.com/office/powerpoint/2010/main" val="371430993"/>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BAFFE4-4013-46A7-B482-E1E0982D9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0"/>
            <a:ext cx="11582400" cy="9296400"/>
          </a:xfrm>
          <a:prstGeom prst="rect">
            <a:avLst/>
          </a:prstGeom>
        </p:spPr>
      </p:pic>
      <p:sp>
        <p:nvSpPr>
          <p:cNvPr id="32770" name="Rectangle 2"/>
          <p:cNvSpPr>
            <a:spLocks noGrp="1" noChangeArrowheads="1"/>
          </p:cNvSpPr>
          <p:nvPr>
            <p:ph type="ctrTitle"/>
          </p:nvPr>
        </p:nvSpPr>
        <p:spPr>
          <a:xfrm>
            <a:off x="694243" y="398302"/>
            <a:ext cx="8534742" cy="1431925"/>
          </a:xfrm>
        </p:spPr>
        <p:txBody>
          <a:bodyPr/>
          <a:lstStyle/>
          <a:p>
            <a:r>
              <a:rPr lang="en-US" altLang="en-US" sz="3600" b="0" i="1" u="sng" dirty="0">
                <a:solidFill>
                  <a:srgbClr val="FFC000"/>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251 “Christ Has Arisen, Alleluia”</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190109" y="1524000"/>
            <a:ext cx="9524218" cy="2862322"/>
          </a:xfrm>
          <a:prstGeom prst="rect">
            <a:avLst/>
          </a:prstGeom>
        </p:spPr>
        <p:txBody>
          <a:bodyPr wrap="square">
            <a:spAutoFit/>
          </a:bodyPr>
          <a:lstStyle/>
          <a:p>
            <a:pPr algn="ctr"/>
            <a:r>
              <a:rPr lang="en-US" sz="3500" b="1" i="1" dirty="0">
                <a:effectLst>
                  <a:outerShdw blurRad="38100" dist="38100" dir="2700000" algn="tl">
                    <a:srgbClr val="000000">
                      <a:alpha val="43137"/>
                    </a:srgbClr>
                  </a:outerShdw>
                </a:effectLst>
              </a:rPr>
              <a:t>Let us sing praise to him with endless joy.</a:t>
            </a:r>
            <a:br>
              <a:rPr lang="en-US" sz="3500" b="1" i="1" dirty="0">
                <a:effectLst>
                  <a:outerShdw blurRad="38100" dist="38100" dir="2700000" algn="tl">
                    <a:srgbClr val="000000">
                      <a:alpha val="43137"/>
                    </a:srgbClr>
                  </a:outerShdw>
                </a:effectLst>
              </a:rPr>
            </a:br>
            <a:r>
              <a:rPr lang="en-US" sz="3500" b="1" i="1" dirty="0">
                <a:effectLst>
                  <a:outerShdw blurRad="38100" dist="38100" dir="2700000" algn="tl">
                    <a:srgbClr val="000000">
                      <a:alpha val="43137"/>
                    </a:srgbClr>
                  </a:outerShdw>
                </a:effectLst>
              </a:rPr>
              <a:t>Death's fearful sting </a:t>
            </a:r>
          </a:p>
          <a:p>
            <a:pPr algn="ctr"/>
            <a:r>
              <a:rPr lang="en-US" sz="3500" b="1" i="1" dirty="0">
                <a:effectLst>
                  <a:outerShdw blurRad="38100" dist="38100" dir="2700000" algn="tl">
                    <a:srgbClr val="000000">
                      <a:alpha val="43137"/>
                    </a:srgbClr>
                  </a:outerShdw>
                </a:effectLst>
              </a:rPr>
              <a:t>he has come to destroy.</a:t>
            </a:r>
            <a:br>
              <a:rPr lang="en-US" sz="3500" b="1" i="1" dirty="0">
                <a:effectLst>
                  <a:outerShdw blurRad="38100" dist="38100" dir="2700000" algn="tl">
                    <a:srgbClr val="000000">
                      <a:alpha val="43137"/>
                    </a:srgbClr>
                  </a:outerShdw>
                </a:effectLst>
              </a:rPr>
            </a:br>
            <a:r>
              <a:rPr lang="en-US" sz="3500" b="1" i="1" dirty="0">
                <a:effectLst>
                  <a:outerShdw blurRad="38100" dist="38100" dir="2700000" algn="tl">
                    <a:srgbClr val="000000">
                      <a:alpha val="43137"/>
                    </a:srgbClr>
                  </a:outerShdw>
                </a:effectLst>
              </a:rPr>
              <a:t>Our sin forgiving, alleluia!</a:t>
            </a:r>
            <a:br>
              <a:rPr lang="en-US" sz="3500" b="1" i="1" dirty="0">
                <a:effectLst>
                  <a:outerShdw blurRad="38100" dist="38100" dir="2700000" algn="tl">
                    <a:srgbClr val="000000">
                      <a:alpha val="43137"/>
                    </a:srgbClr>
                  </a:outerShdw>
                </a:effectLst>
              </a:rPr>
            </a:br>
            <a:r>
              <a:rPr lang="en-US" sz="3500" b="1" i="1" dirty="0">
                <a:effectLst>
                  <a:outerShdw blurRad="38100" dist="38100" dir="2700000" algn="tl">
                    <a:srgbClr val="000000">
                      <a:alpha val="43137"/>
                    </a:srgbClr>
                  </a:outerShdw>
                </a:effectLst>
              </a:rPr>
              <a:t>Jesus is living, alleluia!</a:t>
            </a:r>
          </a:p>
        </p:txBody>
      </p:sp>
    </p:spTree>
    <p:extLst>
      <p:ext uri="{BB962C8B-B14F-4D97-AF65-F5344CB8AC3E}">
        <p14:creationId xmlns:p14="http://schemas.microsoft.com/office/powerpoint/2010/main" val="878851673"/>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BAFFE4-4013-46A7-B482-E1E0982D9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0"/>
            <a:ext cx="11582400" cy="9296400"/>
          </a:xfrm>
          <a:prstGeom prst="rect">
            <a:avLst/>
          </a:prstGeom>
        </p:spPr>
      </p:pic>
      <p:sp>
        <p:nvSpPr>
          <p:cNvPr id="32770" name="Rectangle 2"/>
          <p:cNvSpPr>
            <a:spLocks noGrp="1" noChangeArrowheads="1"/>
          </p:cNvSpPr>
          <p:nvPr>
            <p:ph type="ctrTitle"/>
          </p:nvPr>
        </p:nvSpPr>
        <p:spPr>
          <a:xfrm>
            <a:off x="609258" y="533400"/>
            <a:ext cx="8534742" cy="1431925"/>
          </a:xfrm>
        </p:spPr>
        <p:txBody>
          <a:bodyPr/>
          <a:lstStyle/>
          <a:p>
            <a:r>
              <a:rPr lang="en-US" altLang="en-US" sz="3600" b="0" i="1" u="sng" dirty="0">
                <a:solidFill>
                  <a:srgbClr val="FFC000"/>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251 “Christ Has Arisen, Alleluia”</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80218" y="1600200"/>
            <a:ext cx="9524218"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The angel said to them, "Do not fear.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You look for Jesus who is not here.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See for yourselves the tomb is all bare.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Only the grave clothes are lying there."</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373389"/>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BAFFE4-4013-46A7-B482-E1E0982D9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0"/>
            <a:ext cx="11582400" cy="9296400"/>
          </a:xfrm>
          <a:prstGeom prst="rect">
            <a:avLst/>
          </a:prstGeom>
        </p:spPr>
      </p:pic>
      <p:sp>
        <p:nvSpPr>
          <p:cNvPr id="32770" name="Rectangle 2"/>
          <p:cNvSpPr>
            <a:spLocks noGrp="1" noChangeArrowheads="1"/>
          </p:cNvSpPr>
          <p:nvPr>
            <p:ph type="ctrTitle"/>
          </p:nvPr>
        </p:nvSpPr>
        <p:spPr>
          <a:xfrm>
            <a:off x="694243" y="398302"/>
            <a:ext cx="8534742" cy="1431925"/>
          </a:xfrm>
        </p:spPr>
        <p:txBody>
          <a:bodyPr/>
          <a:lstStyle/>
          <a:p>
            <a:r>
              <a:rPr lang="en-US" altLang="en-US" sz="3600" b="0" i="1" u="sng" dirty="0">
                <a:solidFill>
                  <a:srgbClr val="FFC000"/>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251 “Christ Has Arisen, Alleluia”</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190109" y="1524000"/>
            <a:ext cx="9524218" cy="2862322"/>
          </a:xfrm>
          <a:prstGeom prst="rect">
            <a:avLst/>
          </a:prstGeom>
        </p:spPr>
        <p:txBody>
          <a:bodyPr wrap="square">
            <a:spAutoFit/>
          </a:bodyPr>
          <a:lstStyle/>
          <a:p>
            <a:pPr algn="ctr"/>
            <a:r>
              <a:rPr lang="en-US" sz="3500" b="1" i="1" dirty="0">
                <a:effectLst>
                  <a:outerShdw blurRad="38100" dist="38100" dir="2700000" algn="tl">
                    <a:srgbClr val="000000">
                      <a:alpha val="43137"/>
                    </a:srgbClr>
                  </a:outerShdw>
                </a:effectLst>
              </a:rPr>
              <a:t>Let us sing praise to him with endless joy.</a:t>
            </a:r>
            <a:br>
              <a:rPr lang="en-US" sz="3500" b="1" i="1" dirty="0">
                <a:effectLst>
                  <a:outerShdw blurRad="38100" dist="38100" dir="2700000" algn="tl">
                    <a:srgbClr val="000000">
                      <a:alpha val="43137"/>
                    </a:srgbClr>
                  </a:outerShdw>
                </a:effectLst>
              </a:rPr>
            </a:br>
            <a:r>
              <a:rPr lang="en-US" sz="3500" b="1" i="1" dirty="0">
                <a:effectLst>
                  <a:outerShdw blurRad="38100" dist="38100" dir="2700000" algn="tl">
                    <a:srgbClr val="000000">
                      <a:alpha val="43137"/>
                    </a:srgbClr>
                  </a:outerShdw>
                </a:effectLst>
              </a:rPr>
              <a:t>Death's fearful sting </a:t>
            </a:r>
          </a:p>
          <a:p>
            <a:pPr algn="ctr"/>
            <a:r>
              <a:rPr lang="en-US" sz="3500" b="1" i="1" dirty="0">
                <a:effectLst>
                  <a:outerShdw blurRad="38100" dist="38100" dir="2700000" algn="tl">
                    <a:srgbClr val="000000">
                      <a:alpha val="43137"/>
                    </a:srgbClr>
                  </a:outerShdw>
                </a:effectLst>
              </a:rPr>
              <a:t>he has come to destroy.</a:t>
            </a:r>
            <a:br>
              <a:rPr lang="en-US" sz="3500" b="1" i="1" dirty="0">
                <a:effectLst>
                  <a:outerShdw blurRad="38100" dist="38100" dir="2700000" algn="tl">
                    <a:srgbClr val="000000">
                      <a:alpha val="43137"/>
                    </a:srgbClr>
                  </a:outerShdw>
                </a:effectLst>
              </a:rPr>
            </a:br>
            <a:r>
              <a:rPr lang="en-US" sz="3500" b="1" i="1" dirty="0">
                <a:effectLst>
                  <a:outerShdw blurRad="38100" dist="38100" dir="2700000" algn="tl">
                    <a:srgbClr val="000000">
                      <a:alpha val="43137"/>
                    </a:srgbClr>
                  </a:outerShdw>
                </a:effectLst>
              </a:rPr>
              <a:t>Our sin forgiving, alleluia!</a:t>
            </a:r>
            <a:br>
              <a:rPr lang="en-US" sz="3500" b="1" i="1" dirty="0">
                <a:effectLst>
                  <a:outerShdw blurRad="38100" dist="38100" dir="2700000" algn="tl">
                    <a:srgbClr val="000000">
                      <a:alpha val="43137"/>
                    </a:srgbClr>
                  </a:outerShdw>
                </a:effectLst>
              </a:rPr>
            </a:br>
            <a:r>
              <a:rPr lang="en-US" sz="3500" b="1" i="1" dirty="0">
                <a:effectLst>
                  <a:outerShdw blurRad="38100" dist="38100" dir="2700000" algn="tl">
                    <a:srgbClr val="000000">
                      <a:alpha val="43137"/>
                    </a:srgbClr>
                  </a:outerShdw>
                </a:effectLst>
              </a:rPr>
              <a:t>Jesus is living, alleluia!</a:t>
            </a:r>
          </a:p>
        </p:txBody>
      </p:sp>
    </p:spTree>
    <p:extLst>
      <p:ext uri="{BB962C8B-B14F-4D97-AF65-F5344CB8AC3E}">
        <p14:creationId xmlns:p14="http://schemas.microsoft.com/office/powerpoint/2010/main" val="854070108"/>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BAFFE4-4013-46A7-B482-E1E0982D9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0"/>
            <a:ext cx="11582400" cy="9296400"/>
          </a:xfrm>
          <a:prstGeom prst="rect">
            <a:avLst/>
          </a:prstGeom>
        </p:spPr>
      </p:pic>
      <p:sp>
        <p:nvSpPr>
          <p:cNvPr id="32770" name="Rectangle 2"/>
          <p:cNvSpPr>
            <a:spLocks noGrp="1" noChangeArrowheads="1"/>
          </p:cNvSpPr>
          <p:nvPr>
            <p:ph type="ctrTitle"/>
          </p:nvPr>
        </p:nvSpPr>
        <p:spPr>
          <a:xfrm>
            <a:off x="609258" y="533400"/>
            <a:ext cx="8534742" cy="1431925"/>
          </a:xfrm>
        </p:spPr>
        <p:txBody>
          <a:bodyPr/>
          <a:lstStyle/>
          <a:p>
            <a:r>
              <a:rPr lang="en-US" altLang="en-US" sz="3600" b="0" i="1" u="sng" dirty="0">
                <a:solidFill>
                  <a:srgbClr val="FFC000"/>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251 “Christ Has Arisen, Alleluia”</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80218" y="1600200"/>
            <a:ext cx="9524218" cy="2862322"/>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"Go spread the news: </a:t>
            </a:r>
          </a:p>
          <a:p>
            <a:pPr algn="ctr"/>
            <a:r>
              <a:rPr lang="en-US" sz="3600" b="1" i="1" dirty="0">
                <a:effectLst>
                  <a:outerShdw blurRad="38100" dist="38100" dir="2700000" algn="tl">
                    <a:srgbClr val="000000">
                      <a:alpha val="43137"/>
                    </a:srgbClr>
                  </a:outerShdw>
                </a:effectLst>
              </a:rPr>
              <a:t>he's not in the grave.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He has arisen this world to save.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Jesus' redeeming labors are done.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Even the battle with sin is won."</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1983060"/>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BAFFE4-4013-46A7-B482-E1E0982D9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0"/>
            <a:ext cx="11582400" cy="9296400"/>
          </a:xfrm>
          <a:prstGeom prst="rect">
            <a:avLst/>
          </a:prstGeom>
        </p:spPr>
      </p:pic>
      <p:sp>
        <p:nvSpPr>
          <p:cNvPr id="32770" name="Rectangle 2"/>
          <p:cNvSpPr>
            <a:spLocks noGrp="1" noChangeArrowheads="1"/>
          </p:cNvSpPr>
          <p:nvPr>
            <p:ph type="ctrTitle"/>
          </p:nvPr>
        </p:nvSpPr>
        <p:spPr>
          <a:xfrm>
            <a:off x="694243" y="398302"/>
            <a:ext cx="8534742" cy="1431925"/>
          </a:xfrm>
        </p:spPr>
        <p:txBody>
          <a:bodyPr/>
          <a:lstStyle/>
          <a:p>
            <a:r>
              <a:rPr lang="en-US" altLang="en-US" sz="3600" b="0" i="1" u="sng" dirty="0">
                <a:solidFill>
                  <a:srgbClr val="FFC000"/>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251 “Christ Has Arisen, Alleluia”</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190109" y="1524000"/>
            <a:ext cx="9524218" cy="2862322"/>
          </a:xfrm>
          <a:prstGeom prst="rect">
            <a:avLst/>
          </a:prstGeom>
        </p:spPr>
        <p:txBody>
          <a:bodyPr wrap="square">
            <a:spAutoFit/>
          </a:bodyPr>
          <a:lstStyle/>
          <a:p>
            <a:pPr algn="ctr"/>
            <a:r>
              <a:rPr lang="en-US" sz="3500" b="1" i="1" dirty="0">
                <a:effectLst>
                  <a:outerShdw blurRad="38100" dist="38100" dir="2700000" algn="tl">
                    <a:srgbClr val="000000">
                      <a:alpha val="43137"/>
                    </a:srgbClr>
                  </a:outerShdw>
                </a:effectLst>
              </a:rPr>
              <a:t>Let us sing praise to him with endless joy.</a:t>
            </a:r>
            <a:br>
              <a:rPr lang="en-US" sz="3500" b="1" i="1" dirty="0">
                <a:effectLst>
                  <a:outerShdw blurRad="38100" dist="38100" dir="2700000" algn="tl">
                    <a:srgbClr val="000000">
                      <a:alpha val="43137"/>
                    </a:srgbClr>
                  </a:outerShdw>
                </a:effectLst>
              </a:rPr>
            </a:br>
            <a:r>
              <a:rPr lang="en-US" sz="3500" b="1" i="1" dirty="0">
                <a:effectLst>
                  <a:outerShdw blurRad="38100" dist="38100" dir="2700000" algn="tl">
                    <a:srgbClr val="000000">
                      <a:alpha val="43137"/>
                    </a:srgbClr>
                  </a:outerShdw>
                </a:effectLst>
              </a:rPr>
              <a:t>Death's fearful sting </a:t>
            </a:r>
          </a:p>
          <a:p>
            <a:pPr algn="ctr"/>
            <a:r>
              <a:rPr lang="en-US" sz="3500" b="1" i="1" dirty="0">
                <a:effectLst>
                  <a:outerShdw blurRad="38100" dist="38100" dir="2700000" algn="tl">
                    <a:srgbClr val="000000">
                      <a:alpha val="43137"/>
                    </a:srgbClr>
                  </a:outerShdw>
                </a:effectLst>
              </a:rPr>
              <a:t>he has come to destroy.</a:t>
            </a:r>
            <a:br>
              <a:rPr lang="en-US" sz="3500" b="1" i="1" dirty="0">
                <a:effectLst>
                  <a:outerShdw blurRad="38100" dist="38100" dir="2700000" algn="tl">
                    <a:srgbClr val="000000">
                      <a:alpha val="43137"/>
                    </a:srgbClr>
                  </a:outerShdw>
                </a:effectLst>
              </a:rPr>
            </a:br>
            <a:r>
              <a:rPr lang="en-US" sz="3500" b="1" i="1" dirty="0">
                <a:effectLst>
                  <a:outerShdw blurRad="38100" dist="38100" dir="2700000" algn="tl">
                    <a:srgbClr val="000000">
                      <a:alpha val="43137"/>
                    </a:srgbClr>
                  </a:outerShdw>
                </a:effectLst>
              </a:rPr>
              <a:t>Our sin forgiving, alleluia!</a:t>
            </a:r>
            <a:br>
              <a:rPr lang="en-US" sz="3500" b="1" i="1" dirty="0">
                <a:effectLst>
                  <a:outerShdw blurRad="38100" dist="38100" dir="2700000" algn="tl">
                    <a:srgbClr val="000000">
                      <a:alpha val="43137"/>
                    </a:srgbClr>
                  </a:outerShdw>
                </a:effectLst>
              </a:rPr>
            </a:br>
            <a:r>
              <a:rPr lang="en-US" sz="3500" b="1" i="1" dirty="0">
                <a:effectLst>
                  <a:outerShdw blurRad="38100" dist="38100" dir="2700000" algn="tl">
                    <a:srgbClr val="000000">
                      <a:alpha val="43137"/>
                    </a:srgbClr>
                  </a:outerShdw>
                </a:effectLst>
              </a:rPr>
              <a:t>Jesus is living, alleluia!</a:t>
            </a:r>
          </a:p>
        </p:txBody>
      </p:sp>
    </p:spTree>
    <p:extLst>
      <p:ext uri="{BB962C8B-B14F-4D97-AF65-F5344CB8AC3E}">
        <p14:creationId xmlns:p14="http://schemas.microsoft.com/office/powerpoint/2010/main" val="2781737991"/>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BAFFE4-4013-46A7-B482-E1E0982D9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0"/>
            <a:ext cx="11582400" cy="9296400"/>
          </a:xfrm>
          <a:prstGeom prst="rect">
            <a:avLst/>
          </a:prstGeom>
        </p:spPr>
      </p:pic>
      <p:sp>
        <p:nvSpPr>
          <p:cNvPr id="32770" name="Rectangle 2"/>
          <p:cNvSpPr>
            <a:spLocks noGrp="1" noChangeArrowheads="1"/>
          </p:cNvSpPr>
          <p:nvPr>
            <p:ph type="ctrTitle"/>
          </p:nvPr>
        </p:nvSpPr>
        <p:spPr>
          <a:xfrm>
            <a:off x="609258" y="533400"/>
            <a:ext cx="8534742" cy="1431925"/>
          </a:xfrm>
        </p:spPr>
        <p:txBody>
          <a:bodyPr/>
          <a:lstStyle/>
          <a:p>
            <a:r>
              <a:rPr lang="en-US" altLang="en-US" sz="3600" b="0" i="1" u="sng" dirty="0">
                <a:solidFill>
                  <a:srgbClr val="FFC000"/>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251 “Christ Has Arisen, Alleluia”</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80218" y="1600200"/>
            <a:ext cx="9524218"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Christ has arisen to set us free.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Alleluia, to him praises be.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Jesus is living! Let us all sing;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he reigns triumphant, heavenly King.</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7542453"/>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BAFFE4-4013-46A7-B482-E1E0982D9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0"/>
            <a:ext cx="11582400" cy="9296400"/>
          </a:xfrm>
          <a:prstGeom prst="rect">
            <a:avLst/>
          </a:prstGeom>
        </p:spPr>
      </p:pic>
      <p:sp>
        <p:nvSpPr>
          <p:cNvPr id="32770" name="Rectangle 2"/>
          <p:cNvSpPr>
            <a:spLocks noGrp="1" noChangeArrowheads="1"/>
          </p:cNvSpPr>
          <p:nvPr>
            <p:ph type="ctrTitle"/>
          </p:nvPr>
        </p:nvSpPr>
        <p:spPr>
          <a:xfrm>
            <a:off x="694243" y="398302"/>
            <a:ext cx="8534742" cy="1431925"/>
          </a:xfrm>
        </p:spPr>
        <p:txBody>
          <a:bodyPr/>
          <a:lstStyle/>
          <a:p>
            <a:r>
              <a:rPr lang="en-US" altLang="en-US" sz="3600" b="0" i="1" u="sng" dirty="0">
                <a:solidFill>
                  <a:srgbClr val="FFC000"/>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251 “Christ Has Arisen, Alleluia”</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190109" y="1524000"/>
            <a:ext cx="9524218" cy="2862322"/>
          </a:xfrm>
          <a:prstGeom prst="rect">
            <a:avLst/>
          </a:prstGeom>
        </p:spPr>
        <p:txBody>
          <a:bodyPr wrap="square">
            <a:spAutoFit/>
          </a:bodyPr>
          <a:lstStyle/>
          <a:p>
            <a:pPr algn="ctr"/>
            <a:r>
              <a:rPr lang="en-US" sz="3500" b="1" i="1" dirty="0">
                <a:effectLst>
                  <a:outerShdw blurRad="38100" dist="38100" dir="2700000" algn="tl">
                    <a:srgbClr val="000000">
                      <a:alpha val="43137"/>
                    </a:srgbClr>
                  </a:outerShdw>
                </a:effectLst>
              </a:rPr>
              <a:t>Let us sing praise to him with endless joy.</a:t>
            </a:r>
            <a:br>
              <a:rPr lang="en-US" sz="3500" b="1" i="1" dirty="0">
                <a:effectLst>
                  <a:outerShdw blurRad="38100" dist="38100" dir="2700000" algn="tl">
                    <a:srgbClr val="000000">
                      <a:alpha val="43137"/>
                    </a:srgbClr>
                  </a:outerShdw>
                </a:effectLst>
              </a:rPr>
            </a:br>
            <a:r>
              <a:rPr lang="en-US" sz="3500" b="1" i="1" dirty="0">
                <a:effectLst>
                  <a:outerShdw blurRad="38100" dist="38100" dir="2700000" algn="tl">
                    <a:srgbClr val="000000">
                      <a:alpha val="43137"/>
                    </a:srgbClr>
                  </a:outerShdw>
                </a:effectLst>
              </a:rPr>
              <a:t>Death's fearful sting </a:t>
            </a:r>
          </a:p>
          <a:p>
            <a:pPr algn="ctr"/>
            <a:r>
              <a:rPr lang="en-US" sz="3500" b="1" i="1" dirty="0">
                <a:effectLst>
                  <a:outerShdw blurRad="38100" dist="38100" dir="2700000" algn="tl">
                    <a:srgbClr val="000000">
                      <a:alpha val="43137"/>
                    </a:srgbClr>
                  </a:outerShdw>
                </a:effectLst>
              </a:rPr>
              <a:t>he has come to destroy.</a:t>
            </a:r>
            <a:br>
              <a:rPr lang="en-US" sz="3500" b="1" i="1" dirty="0">
                <a:effectLst>
                  <a:outerShdw blurRad="38100" dist="38100" dir="2700000" algn="tl">
                    <a:srgbClr val="000000">
                      <a:alpha val="43137"/>
                    </a:srgbClr>
                  </a:outerShdw>
                </a:effectLst>
              </a:rPr>
            </a:br>
            <a:r>
              <a:rPr lang="en-US" sz="3500" b="1" i="1" dirty="0">
                <a:effectLst>
                  <a:outerShdw blurRad="38100" dist="38100" dir="2700000" algn="tl">
                    <a:srgbClr val="000000">
                      <a:alpha val="43137"/>
                    </a:srgbClr>
                  </a:outerShdw>
                </a:effectLst>
              </a:rPr>
              <a:t>Our sin forgiving, alleluia!</a:t>
            </a:r>
            <a:br>
              <a:rPr lang="en-US" sz="3500" b="1" i="1" dirty="0">
                <a:effectLst>
                  <a:outerShdw blurRad="38100" dist="38100" dir="2700000" algn="tl">
                    <a:srgbClr val="000000">
                      <a:alpha val="43137"/>
                    </a:srgbClr>
                  </a:outerShdw>
                </a:effectLst>
              </a:rPr>
            </a:br>
            <a:r>
              <a:rPr lang="en-US" sz="3500" b="1" i="1" dirty="0">
                <a:effectLst>
                  <a:outerShdw blurRad="38100" dist="38100" dir="2700000" algn="tl">
                    <a:srgbClr val="000000">
                      <a:alpha val="43137"/>
                    </a:srgbClr>
                  </a:outerShdw>
                </a:effectLst>
              </a:rPr>
              <a:t>Jesus is living, alleluia!</a:t>
            </a:r>
          </a:p>
        </p:txBody>
      </p:sp>
    </p:spTree>
    <p:extLst>
      <p:ext uri="{BB962C8B-B14F-4D97-AF65-F5344CB8AC3E}">
        <p14:creationId xmlns:p14="http://schemas.microsoft.com/office/powerpoint/2010/main" val="3543290491"/>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09600" y="24713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 Easter Affirmation of Faith</a:t>
            </a:r>
          </a:p>
          <a:p>
            <a:r>
              <a:rPr lang="en-US" altLang="en-US" sz="2400" b="0" i="1" dirty="0"/>
              <a:t>By: Brian Miller</a:t>
            </a:r>
            <a:endParaRPr lang="en-US" altLang="en-US" sz="3200" b="0" i="1" dirty="0"/>
          </a:p>
        </p:txBody>
      </p:sp>
      <p:sp>
        <p:nvSpPr>
          <p:cNvPr id="2" name="Rectangle 1">
            <a:extLst>
              <a:ext uri="{FF2B5EF4-FFF2-40B4-BE49-F238E27FC236}">
                <a16:creationId xmlns:a16="http://schemas.microsoft.com/office/drawing/2014/main" id="{B2792B7A-4B1B-4923-9D29-A85F164220EE}"/>
              </a:ext>
            </a:extLst>
          </p:cNvPr>
          <p:cNvSpPr/>
          <p:nvPr/>
        </p:nvSpPr>
        <p:spPr>
          <a:xfrm>
            <a:off x="304800" y="2252909"/>
            <a:ext cx="8686800" cy="4832092"/>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in God the Father, who created the world, was faithful when we were not, and who continuously seeks to redeem the world.</a:t>
            </a:r>
          </a:p>
          <a:p>
            <a:endParaRPr lang="en-US" sz="2800" b="1"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in God the Son, Jesus Christ, who humbled himself by becoming human and moving into our neighborhood; was sent by the Father to give us life; embodied and taught the righteous love of God; and who, though he knew no sin, became sin and was put to death on a cross.</a:t>
            </a:r>
            <a:endParaRPr lang="en-US" sz="2800" b="1" dirty="0">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latin typeface="+mn-lt"/>
              <a:ea typeface="Times New Roman" panose="02020603050405020304" pitchFamily="18" charset="0"/>
            </a:endParaRPr>
          </a:p>
        </p:txBody>
      </p:sp>
    </p:spTree>
    <p:extLst>
      <p:ext uri="{BB962C8B-B14F-4D97-AF65-F5344CB8AC3E}">
        <p14:creationId xmlns:p14="http://schemas.microsoft.com/office/powerpoint/2010/main" val="4282580182"/>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2D2DC3-E480-4683-B609-EC87B44FD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6200"/>
            <a:ext cx="11887200" cy="7010400"/>
          </a:xfrm>
          <a:prstGeom prst="rect">
            <a:avLst/>
          </a:prstGeom>
        </p:spPr>
      </p:pic>
      <p:sp>
        <p:nvSpPr>
          <p:cNvPr id="111618" name="Rectangle 2"/>
          <p:cNvSpPr>
            <a:spLocks noGrp="1" noChangeArrowheads="1"/>
          </p:cNvSpPr>
          <p:nvPr>
            <p:ph type="ctrTitle"/>
          </p:nvPr>
        </p:nvSpPr>
        <p:spPr>
          <a:xfrm>
            <a:off x="662943" y="731837"/>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254 “That Easter Day with Joy was Bright”</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0" y="2514600"/>
            <a:ext cx="9411008"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That Easter day with joy was bright;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sun shone out with fairer light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when, to their longing eyes restored,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apostles saw their risen Lord.</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71616" y="84138"/>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endParaRPr lang="en-US" altLang="en-US" sz="3200" b="0" i="1" dirty="0"/>
          </a:p>
        </p:txBody>
      </p:sp>
      <p:sp>
        <p:nvSpPr>
          <p:cNvPr id="2" name="Rectangle 1">
            <a:extLst>
              <a:ext uri="{FF2B5EF4-FFF2-40B4-BE49-F238E27FC236}">
                <a16:creationId xmlns:a16="http://schemas.microsoft.com/office/drawing/2014/main" id="{B2792B7A-4B1B-4923-9D29-A85F164220EE}"/>
              </a:ext>
            </a:extLst>
          </p:cNvPr>
          <p:cNvSpPr/>
          <p:nvPr/>
        </p:nvSpPr>
        <p:spPr>
          <a:xfrm>
            <a:off x="381000" y="1164134"/>
            <a:ext cx="8077200" cy="5693866"/>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that three days later, Jesus Christ was raised from the dead by the power of God; was seen in bodily form by his disciples.</a:t>
            </a:r>
          </a:p>
          <a:p>
            <a:endParaRPr lang="en-US" sz="2800" b="1"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that the life, death, and resurrection of Jesus gives us victory over any form of sin and brokenness and allows us to know the full love of God for the world.</a:t>
            </a:r>
          </a:p>
          <a:p>
            <a:endParaRPr lang="en-US" sz="2800" b="1"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We believe </a:t>
            </a:r>
            <a:r>
              <a:rPr lang="en-US" sz="2800" b="1" i="1" dirty="0">
                <a:effectLst>
                  <a:outerShdw blurRad="38100" dist="38100" dir="2700000" algn="tl">
                    <a:srgbClr val="000000">
                      <a:alpha val="43137"/>
                    </a:srgbClr>
                  </a:outerShdw>
                </a:effectLst>
              </a:rPr>
              <a:t>in God the Holy Spirit, who actively works in our lives, giving us grace to be like Jesus, and sends us to show God’s love for the world.</a:t>
            </a:r>
            <a:endParaRPr lang="en-US" sz="2800" b="1" dirty="0">
              <a:effectLst>
                <a:outerShdw blurRad="38100" dist="38100" dir="2700000" algn="tl">
                  <a:srgbClr val="000000">
                    <a:alpha val="43137"/>
                  </a:srgbClr>
                </a:outerShdw>
              </a:effectLst>
              <a:latin typeface="+mn-lt"/>
              <a:ea typeface="Times New Roman" panose="02020603050405020304" pitchFamily="18" charset="0"/>
            </a:endParaRPr>
          </a:p>
        </p:txBody>
      </p:sp>
    </p:spTree>
    <p:extLst>
      <p:ext uri="{BB962C8B-B14F-4D97-AF65-F5344CB8AC3E}">
        <p14:creationId xmlns:p14="http://schemas.microsoft.com/office/powerpoint/2010/main" val="3475605149"/>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8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457200" y="2819400"/>
            <a:ext cx="8382000" cy="3477875"/>
          </a:xfrm>
          <a:prstGeom prst="rect">
            <a:avLst/>
          </a:prstGeom>
        </p:spPr>
        <p:txBody>
          <a:bodyPr wrap="square">
            <a:spAutoFit/>
          </a:bodyPr>
          <a:lstStyle/>
          <a:p>
            <a:pPr marL="342900" lvl="0" indent="-342900">
              <a:buFont typeface="Arial" panose="020B0604020202020204" pitchFamily="34" charset="0"/>
              <a:buChar char="•"/>
            </a:pPr>
            <a:r>
              <a:rPr lang="en-US" sz="2750" i="1" dirty="0"/>
              <a:t>The afternoon </a:t>
            </a:r>
            <a:r>
              <a:rPr lang="en-US" sz="2750" b="1" i="1" dirty="0">
                <a:solidFill>
                  <a:srgbClr val="FFFF00"/>
                </a:solidFill>
              </a:rPr>
              <a:t>Bible Study Group</a:t>
            </a:r>
            <a:r>
              <a:rPr lang="en-US" sz="2750" i="1" dirty="0"/>
              <a:t> will be meeting today downstairs at 12:30 in the basement.</a:t>
            </a:r>
          </a:p>
          <a:p>
            <a:pPr lvl="0"/>
            <a:endParaRPr lang="en-US" sz="2750" i="1" dirty="0"/>
          </a:p>
          <a:p>
            <a:pPr marL="342900" lvl="0" indent="-342900">
              <a:buFont typeface="Arial" panose="020B0604020202020204" pitchFamily="34" charset="0"/>
              <a:buChar char="•"/>
            </a:pPr>
            <a:r>
              <a:rPr lang="en-US" sz="2750" dirty="0"/>
              <a:t>The </a:t>
            </a:r>
            <a:r>
              <a:rPr lang="en-US" sz="2750" b="1" i="1" dirty="0">
                <a:solidFill>
                  <a:srgbClr val="FFFF00"/>
                </a:solidFill>
              </a:rPr>
              <a:t>Women's Group</a:t>
            </a:r>
            <a:r>
              <a:rPr lang="en-US" sz="2750" i="1" dirty="0">
                <a:solidFill>
                  <a:srgbClr val="FFFF00"/>
                </a:solidFill>
              </a:rPr>
              <a:t> </a:t>
            </a:r>
            <a:r>
              <a:rPr lang="en-US" sz="2750" dirty="0"/>
              <a:t>will continue to meet on Wednesdays at 7:30pm over at the Manse </a:t>
            </a:r>
          </a:p>
          <a:p>
            <a:pPr lvl="0"/>
            <a:r>
              <a:rPr lang="en-US" sz="2750" dirty="0"/>
              <a:t>    (2048 E 14</a:t>
            </a:r>
            <a:r>
              <a:rPr lang="en-US" sz="2750" baseline="30000" dirty="0"/>
              <a:t>th</a:t>
            </a:r>
            <a:r>
              <a:rPr lang="en-US" sz="2750" dirty="0"/>
              <a:t> Street).  They are currently studying      </a:t>
            </a:r>
          </a:p>
          <a:p>
            <a:pPr lvl="0"/>
            <a:r>
              <a:rPr lang="en-US" sz="2750" dirty="0"/>
              <a:t>    the book of Isaiah.  For more information, please  </a:t>
            </a:r>
          </a:p>
          <a:p>
            <a:pPr lvl="0"/>
            <a:r>
              <a:rPr lang="en-US" sz="2750" dirty="0"/>
              <a:t>    contact Margaret or Cara.</a:t>
            </a:r>
          </a:p>
        </p:txBody>
      </p:sp>
    </p:spTree>
    <p:extLst>
      <p:ext uri="{BB962C8B-B14F-4D97-AF65-F5344CB8AC3E}">
        <p14:creationId xmlns:p14="http://schemas.microsoft.com/office/powerpoint/2010/main" val="3454461101"/>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pic>
        <p:nvPicPr>
          <p:cNvPr id="3" name="Picture 2">
            <a:extLst>
              <a:ext uri="{FF2B5EF4-FFF2-40B4-BE49-F238E27FC236}">
                <a16:creationId xmlns:a16="http://schemas.microsoft.com/office/drawing/2014/main" id="{DF72C893-3AD4-4F8D-933A-3519D92B3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362200"/>
            <a:ext cx="9372600" cy="4780512"/>
          </a:xfrm>
          <a:prstGeom prst="rect">
            <a:avLst/>
          </a:prstGeom>
        </p:spPr>
      </p:pic>
    </p:spTree>
    <p:extLst>
      <p:ext uri="{BB962C8B-B14F-4D97-AF65-F5344CB8AC3E}">
        <p14:creationId xmlns:p14="http://schemas.microsoft.com/office/powerpoint/2010/main" val="4269254007"/>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DF951A-B683-4277-9E54-11E9ABD70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11840515" cy="8770144"/>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990600" y="830943"/>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kern="0" dirty="0">
                <a:solidFill>
                  <a:srgbClr val="00FFFF"/>
                </a:solidFill>
                <a:effectLst/>
                <a:cs typeface="Times New Roman" pitchFamily="18" charset="0"/>
              </a:rPr>
              <a:t>#245 </a:t>
            </a:r>
            <a:r>
              <a:rPr lang="en-US" altLang="en-US" sz="2400" b="0" i="1" kern="0" dirty="0">
                <a:solidFill>
                  <a:srgbClr val="00FFFF"/>
                </a:solidFill>
                <a:effectLst/>
              </a:rPr>
              <a:t>“Christ the Lord is Risen Today”</a:t>
            </a:r>
            <a:endParaRPr lang="en-US" sz="2400" b="0" dirty="0">
              <a:solidFill>
                <a:srgbClr val="00FFFF"/>
              </a:solidFill>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55368" y="1932502"/>
            <a:ext cx="867903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200" i="1" dirty="0">
                <a:effectLst>
                  <a:outerShdw blurRad="38100" dist="38100" dir="2700000" algn="tl">
                    <a:srgbClr val="000000">
                      <a:alpha val="43137"/>
                    </a:srgbClr>
                  </a:outerShdw>
                </a:effectLst>
                <a:latin typeface="+mn-lt"/>
              </a:rPr>
              <a:t>Christ the Lord is risen today! Alleluia!</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All creation, join to say: Alleluia! </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Raise your joys and triumphs high, Alleluia!</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Sing, O heavens, and earth reply, Alleluia! </a:t>
            </a:r>
            <a:endParaRPr lang="en-US" altLang="en-US" sz="3200" i="1" kern="0" dirty="0">
              <a:solidFill>
                <a:srgbClr val="000000"/>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1480183567"/>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DF951A-B683-4277-9E54-11E9ABD70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11840515" cy="8770144"/>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990600" y="830943"/>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kern="0" dirty="0">
                <a:solidFill>
                  <a:srgbClr val="00FFFF"/>
                </a:solidFill>
                <a:effectLst/>
                <a:cs typeface="Times New Roman" pitchFamily="18" charset="0"/>
              </a:rPr>
              <a:t>#245 </a:t>
            </a:r>
            <a:r>
              <a:rPr lang="en-US" altLang="en-US" sz="2400" b="0" i="1" kern="0" dirty="0">
                <a:solidFill>
                  <a:srgbClr val="00FFFF"/>
                </a:solidFill>
                <a:effectLst/>
              </a:rPr>
              <a:t>“Christ the Lord is Risen Today”</a:t>
            </a:r>
            <a:endParaRPr lang="en-US" sz="2400" b="0" dirty="0">
              <a:solidFill>
                <a:srgbClr val="00FFFF"/>
              </a:solidFill>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55368" y="1932502"/>
            <a:ext cx="867903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200" i="1" dirty="0">
                <a:effectLst>
                  <a:outerShdw blurRad="38100" dist="38100" dir="2700000" algn="tl">
                    <a:srgbClr val="000000">
                      <a:alpha val="43137"/>
                    </a:srgbClr>
                  </a:outerShdw>
                </a:effectLst>
                <a:latin typeface="+mn-lt"/>
              </a:rPr>
              <a:t>Love’s redeeming work is done, Alleluia!</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Fought the fight, the battle won, Alleluia!</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Death in vain forbids him rise, Alleluia!</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Christ has opened paradise. Alleluia! </a:t>
            </a:r>
            <a:endParaRPr lang="en-US" altLang="en-US" sz="3200" i="1" kern="0" dirty="0">
              <a:solidFill>
                <a:srgbClr val="000000"/>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3008542817"/>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DF951A-B683-4277-9E54-11E9ABD70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11840515" cy="8770144"/>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990600" y="830943"/>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kern="0" dirty="0">
                <a:solidFill>
                  <a:srgbClr val="00FFFF"/>
                </a:solidFill>
                <a:effectLst/>
                <a:cs typeface="Times New Roman" pitchFamily="18" charset="0"/>
              </a:rPr>
              <a:t>#245 </a:t>
            </a:r>
            <a:r>
              <a:rPr lang="en-US" altLang="en-US" sz="2400" b="0" i="1" kern="0" dirty="0">
                <a:solidFill>
                  <a:srgbClr val="00FFFF"/>
                </a:solidFill>
                <a:effectLst/>
              </a:rPr>
              <a:t>“Christ the Lord is Risen Today”</a:t>
            </a:r>
            <a:endParaRPr lang="en-US" sz="2400" b="0" dirty="0">
              <a:solidFill>
                <a:srgbClr val="00FFFF"/>
              </a:solidFill>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55368" y="1932502"/>
            <a:ext cx="867903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200" i="1" dirty="0">
                <a:effectLst>
                  <a:outerShdw blurRad="38100" dist="38100" dir="2700000" algn="tl">
                    <a:srgbClr val="000000">
                      <a:alpha val="43137"/>
                    </a:srgbClr>
                  </a:outerShdw>
                </a:effectLst>
                <a:latin typeface="+mn-lt"/>
              </a:rPr>
              <a:t>Lives again our glorious King, Alleluia!</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Where, O death, is now your sting? Alleluia!</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Jesus died, our souls to save, Alleluia! </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Where your victory, O grave? Alleluia!  </a:t>
            </a:r>
            <a:endParaRPr lang="en-US" altLang="en-US" sz="3200" i="1" kern="0" dirty="0">
              <a:solidFill>
                <a:srgbClr val="000000"/>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2575611314"/>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DF951A-B683-4277-9E54-11E9ABD70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11840515" cy="8770144"/>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990600" y="830943"/>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kern="0" dirty="0">
                <a:solidFill>
                  <a:srgbClr val="00FFFF"/>
                </a:solidFill>
                <a:effectLst/>
                <a:cs typeface="Times New Roman" pitchFamily="18" charset="0"/>
              </a:rPr>
              <a:t>#245 </a:t>
            </a:r>
            <a:r>
              <a:rPr lang="en-US" altLang="en-US" sz="2400" b="0" i="1" kern="0" dirty="0">
                <a:solidFill>
                  <a:srgbClr val="00FFFF"/>
                </a:solidFill>
                <a:effectLst/>
              </a:rPr>
              <a:t>“Christ the Lord is Risen Today”</a:t>
            </a:r>
            <a:endParaRPr lang="en-US" sz="2400" b="0" dirty="0">
              <a:solidFill>
                <a:srgbClr val="00FFFF"/>
              </a:solidFill>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55368" y="1932502"/>
            <a:ext cx="867903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200" i="1" dirty="0">
                <a:effectLst>
                  <a:outerShdw blurRad="38100" dist="38100" dir="2700000" algn="tl">
                    <a:srgbClr val="000000">
                      <a:alpha val="43137"/>
                    </a:srgbClr>
                  </a:outerShdw>
                </a:effectLst>
                <a:latin typeface="+mn-lt"/>
              </a:rPr>
              <a:t>Hail the Lord of earth and heaven! Alleluia!</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Praise to you by both be given, Alleluia! </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Every knee to you shall bow, Alleluia! </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Risen Christ, triumphant now. Alleluia!  </a:t>
            </a:r>
            <a:endParaRPr lang="en-US" altLang="en-US" sz="3200" i="1" kern="0" dirty="0">
              <a:solidFill>
                <a:srgbClr val="000000"/>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314753932"/>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1143000" y="5334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pic>
        <p:nvPicPr>
          <p:cNvPr id="3" name="Picture 2">
            <a:extLst>
              <a:ext uri="{FF2B5EF4-FFF2-40B4-BE49-F238E27FC236}">
                <a16:creationId xmlns:a16="http://schemas.microsoft.com/office/drawing/2014/main" id="{1E14DAFD-912A-46CC-85D7-026A74708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362200"/>
            <a:ext cx="6023458" cy="6171575"/>
          </a:xfrm>
          <a:prstGeom prst="rect">
            <a:avLst/>
          </a:prstGeom>
        </p:spPr>
      </p:pic>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2D2DC3-E480-4683-B609-EC87B44FD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6200"/>
            <a:ext cx="11887200" cy="7010400"/>
          </a:xfrm>
          <a:prstGeom prst="rect">
            <a:avLst/>
          </a:prstGeom>
        </p:spPr>
      </p:pic>
      <p:sp>
        <p:nvSpPr>
          <p:cNvPr id="111618" name="Rectangle 2"/>
          <p:cNvSpPr>
            <a:spLocks noGrp="1" noChangeArrowheads="1"/>
          </p:cNvSpPr>
          <p:nvPr>
            <p:ph type="ctrTitle"/>
          </p:nvPr>
        </p:nvSpPr>
        <p:spPr>
          <a:xfrm>
            <a:off x="662943" y="731837"/>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254 “That Easter Day with Joy was Bright”</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0" y="2514600"/>
            <a:ext cx="9411008"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He bade them see his hands, his side,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where yet the glorious wounds abide,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tokens true which made it plain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their Lord indeed was risen again.</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19036157"/>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19FD29-7950-491F-B53A-67EFAC880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76300"/>
            <a:ext cx="11440886" cy="7810500"/>
          </a:xfrm>
          <a:prstGeom prst="rect">
            <a:avLst/>
          </a:prstGeom>
        </p:spPr>
      </p:pic>
      <p:sp>
        <p:nvSpPr>
          <p:cNvPr id="39938" name="Rectangle 2"/>
          <p:cNvSpPr>
            <a:spLocks noGrp="1" noChangeArrowheads="1"/>
          </p:cNvSpPr>
          <p:nvPr>
            <p:ph type="ctrTitle"/>
          </p:nvPr>
        </p:nvSpPr>
        <p:spPr>
          <a:xfrm>
            <a:off x="914400" y="27709"/>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257175" y="1676400"/>
            <a:ext cx="86296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sz="2800" b="1" i="1" kern="0" dirty="0">
                <a:solidFill>
                  <a:srgbClr val="800000"/>
                </a:solidFill>
                <a:effectLst/>
              </a:rPr>
              <a:t># </a:t>
            </a:r>
            <a:r>
              <a:rPr lang="en-US" sz="2800" b="1" i="1" dirty="0">
                <a:solidFill>
                  <a:srgbClr val="800000"/>
                </a:solidFill>
                <a:effectLst/>
              </a:rPr>
              <a:t>547 “Go, My Children, with My Blessing”</a:t>
            </a:r>
          </a:p>
          <a:p>
            <a:pPr algn="ctr">
              <a:lnSpc>
                <a:spcPct val="80000"/>
              </a:lnSpc>
            </a:pPr>
            <a:r>
              <a:rPr lang="en-US" sz="2000" b="1" i="1" dirty="0">
                <a:solidFill>
                  <a:srgbClr val="800000"/>
                </a:solidFill>
                <a:effectLst/>
              </a:rPr>
              <a:t>(Stanza 2)</a:t>
            </a:r>
          </a:p>
          <a:p>
            <a:pPr algn="ctr">
              <a:lnSpc>
                <a:spcPct val="80000"/>
              </a:lnSpc>
            </a:pPr>
            <a:r>
              <a:rPr lang="en-US" b="1" i="1" dirty="0">
                <a:effectLst>
                  <a:outerShdw blurRad="38100" dist="38100" dir="2700000" algn="tl">
                    <a:srgbClr val="000000">
                      <a:alpha val="43137"/>
                    </a:srgbClr>
                  </a:outerShdw>
                </a:effectLst>
              </a:rPr>
              <a:t>Go, my children, sins forgiven, </a:t>
            </a:r>
          </a:p>
          <a:p>
            <a:pPr algn="ctr"/>
            <a:r>
              <a:rPr lang="en-US" b="1" i="1" dirty="0">
                <a:effectLst>
                  <a:outerShdw blurRad="38100" dist="38100" dir="2700000" algn="tl">
                    <a:srgbClr val="000000">
                      <a:alpha val="43137"/>
                    </a:srgbClr>
                  </a:outerShdw>
                </a:effectLst>
              </a:rPr>
              <a:t>at peace and pure.</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Here you learned how much I love you, </a:t>
            </a:r>
          </a:p>
          <a:p>
            <a:pPr algn="ctr"/>
            <a:r>
              <a:rPr lang="en-US" b="1" i="1" dirty="0">
                <a:effectLst>
                  <a:outerShdw blurRad="38100" dist="38100" dir="2700000" algn="tl">
                    <a:srgbClr val="000000">
                      <a:alpha val="43137"/>
                    </a:srgbClr>
                  </a:outerShdw>
                </a:effectLst>
              </a:rPr>
              <a:t>what I can cure.</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Here you heard my dear Son’s story; </a:t>
            </a:r>
          </a:p>
          <a:p>
            <a:pPr algn="ctr"/>
            <a:r>
              <a:rPr lang="en-US" b="1" i="1" dirty="0">
                <a:effectLst>
                  <a:outerShdw blurRad="38100" dist="38100" dir="2700000" algn="tl">
                    <a:srgbClr val="000000">
                      <a:alpha val="43137"/>
                    </a:srgbClr>
                  </a:outerShdw>
                </a:effectLst>
              </a:rPr>
              <a:t>here you touched him, saw his glory.</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Go, my children, sins forgiven, </a:t>
            </a:r>
          </a:p>
          <a:p>
            <a:pPr algn="ctr"/>
            <a:r>
              <a:rPr lang="en-US" b="1" i="1" dirty="0">
                <a:effectLst>
                  <a:outerShdw blurRad="38100" dist="38100" dir="2700000" algn="tl">
                    <a:srgbClr val="000000">
                      <a:alpha val="43137"/>
                    </a:srgbClr>
                  </a:outerShdw>
                </a:effectLst>
              </a:rPr>
              <a:t>at peace and pure.”</a:t>
            </a:r>
            <a:endParaRPr lang="en-US" dirty="0">
              <a:effectLst>
                <a:outerShdw blurRad="38100" dist="38100" dir="2700000" algn="tl">
                  <a:srgbClr val="000000">
                    <a:alpha val="43137"/>
                  </a:srgbClr>
                </a:outerShdw>
              </a:effectLst>
            </a:endParaRPr>
          </a:p>
          <a:p>
            <a:pPr algn="ctr"/>
            <a:br>
              <a:rPr lang="en-US" b="1" i="1"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a:p>
            <a:pPr algn="ctr"/>
            <a:endParaRPr lang="en-US" dirty="0">
              <a:effectLst/>
            </a:endParaRPr>
          </a:p>
          <a:p>
            <a:pPr algn="ctr"/>
            <a:endParaRPr lang="en-US" b="1" i="1"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r>
              <a:rPr lang="en-US" b="1" dirty="0">
                <a:effectLst/>
              </a:rPr>
              <a:t> </a:t>
            </a:r>
            <a:endParaRPr lang="en-US" dirty="0">
              <a:effectLst/>
            </a:endParaRPr>
          </a:p>
          <a:p>
            <a:pPr algn="ctr"/>
            <a:endParaRPr lang="en-US" dirty="0">
              <a:effectLst/>
            </a:endParaRPr>
          </a:p>
          <a:p>
            <a:pPr algn="ctr"/>
            <a:r>
              <a:rPr lang="en-US" b="1" i="1" dirty="0">
                <a:effectLst/>
              </a:rPr>
              <a:t> </a:t>
            </a:r>
            <a:endParaRPr lang="en-US" dirty="0">
              <a:effectLst/>
            </a:endParaRPr>
          </a:p>
          <a:p>
            <a:pPr algn="ctr"/>
            <a:r>
              <a:rPr lang="en-US" sz="3600" b="1" i="1" dirty="0">
                <a:effectLst>
                  <a:outerShdw blurRad="38100" dist="38100" dir="2700000" algn="tl">
                    <a:srgbClr val="000000">
                      <a:alpha val="43137"/>
                    </a:srgbClr>
                  </a:outerShdw>
                </a:effectLst>
              </a:rPr>
              <a:t> </a:t>
            </a:r>
            <a:endParaRPr lang="en-US" sz="3600" dirty="0">
              <a:effectLst>
                <a:outerShdw blurRad="38100" dist="38100" dir="2700000" algn="tl">
                  <a:srgbClr val="000000">
                    <a:alpha val="43137"/>
                  </a:srgbClr>
                </a:outerShdw>
              </a:effectLst>
            </a:endParaRPr>
          </a:p>
          <a:p>
            <a:pPr algn="ctr"/>
            <a:endParaRPr lang="en-US" dirty="0">
              <a:effectLst/>
            </a:endParaRPr>
          </a:p>
          <a:p>
            <a:r>
              <a:rPr lang="en-US" b="1" i="1" dirty="0">
                <a:effectLst/>
              </a:rPr>
              <a:t> </a:t>
            </a:r>
            <a:endParaRPr lang="en-US" dirty="0">
              <a:effectLst/>
            </a:endParaRPr>
          </a:p>
          <a:p>
            <a:pPr algn="ctr"/>
            <a:endParaRPr lang="en-US"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pPr algn="ctr"/>
            <a:r>
              <a:rPr lang="en-US" sz="3600" b="1" i="1" dirty="0">
                <a:solidFill>
                  <a:srgbClr val="FF0000"/>
                </a:solidFill>
                <a:effectLst>
                  <a:outerShdw blurRad="38100" dist="38100" dir="2700000" algn="tl">
                    <a:srgbClr val="000000">
                      <a:alpha val="43137"/>
                    </a:srgbClr>
                  </a:outerShdw>
                </a:effectLst>
              </a:rPr>
              <a:t>            </a:t>
            </a:r>
          </a:p>
          <a:p>
            <a:pPr algn="ctr"/>
            <a:endParaRPr lang="en-US" sz="3600"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768D08-EFB0-49CC-BEF8-AD190CD0D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0"/>
            <a:ext cx="13906500" cy="8839200"/>
          </a:xfrm>
          <a:prstGeom prst="rect">
            <a:avLst/>
          </a:prstGeom>
        </p:spPr>
      </p:pic>
      <p:sp>
        <p:nvSpPr>
          <p:cNvPr id="4098" name="Rectangle 2"/>
          <p:cNvSpPr>
            <a:spLocks noGrp="1" noChangeArrowheads="1"/>
          </p:cNvSpPr>
          <p:nvPr>
            <p:ph type="ctrTitle"/>
          </p:nvPr>
        </p:nvSpPr>
        <p:spPr>
          <a:xfrm>
            <a:off x="723900" y="993745"/>
            <a:ext cx="7696200" cy="679511"/>
          </a:xfrm>
          <a:noFill/>
        </p:spPr>
        <p:txBody>
          <a:bodyPr/>
          <a:lstStyle/>
          <a:p>
            <a:pPr algn="r"/>
            <a:r>
              <a:rPr lang="en-US" altLang="en-US" sz="3600" i="1" dirty="0" err="1">
                <a:solidFill>
                  <a:srgbClr val="FFFF00"/>
                </a:solidFill>
                <a:effectLst>
                  <a:outerShdw blurRad="38100" dist="38100" dir="2700000" algn="tl">
                    <a:srgbClr val="000000">
                      <a:alpha val="43137"/>
                    </a:srgbClr>
                  </a:outerShdw>
                </a:effectLst>
                <a:latin typeface="+mn-lt"/>
              </a:rPr>
              <a:t>Homecrest</a:t>
            </a:r>
            <a:r>
              <a:rPr lang="en-US" altLang="en-US" sz="3600" i="1" dirty="0">
                <a:solidFill>
                  <a:srgbClr val="FFFF00"/>
                </a:solidFill>
                <a:effectLst>
                  <a:outerShdw blurRad="38100" dist="38100" dir="2700000" algn="tl">
                    <a:srgbClr val="000000">
                      <a:alpha val="43137"/>
                    </a:srgbClr>
                  </a:outerShdw>
                </a:effectLst>
                <a:latin typeface="+mn-lt"/>
              </a:rPr>
              <a:t> Presbyterian Church</a:t>
            </a:r>
            <a:br>
              <a:rPr lang="en-US" altLang="en-US" sz="36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34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rgbClr val="FF0000"/>
                </a:solidFill>
                <a:effectLst>
                  <a:outerShdw blurRad="38100" dist="38100" dir="2700000" algn="tl">
                    <a:srgbClr val="000000">
                      <a:alpha val="43137"/>
                    </a:srgbClr>
                  </a:outerShdw>
                </a:effectLst>
                <a:latin typeface="Arial" charset="0"/>
              </a:rPr>
              <a:t>3rd Sunday of Easter, </a:t>
            </a:r>
            <a:br>
              <a:rPr lang="en-US" altLang="en-US" sz="3400" i="1" dirty="0">
                <a:solidFill>
                  <a:srgbClr val="FF0000"/>
                </a:solidFill>
                <a:effectLst>
                  <a:outerShdw blurRad="38100" dist="38100" dir="2700000" algn="tl">
                    <a:srgbClr val="000000">
                      <a:alpha val="43137"/>
                    </a:srgbClr>
                  </a:outerShdw>
                </a:effectLst>
                <a:latin typeface="Arial" charset="0"/>
              </a:rPr>
            </a:br>
            <a:r>
              <a:rPr lang="en-US" altLang="en-US" sz="3200" i="1" dirty="0">
                <a:solidFill>
                  <a:srgbClr val="FF0000"/>
                </a:solidFill>
                <a:effectLst>
                  <a:outerShdw blurRad="38100" dist="38100" dir="2700000" algn="tl">
                    <a:srgbClr val="000000">
                      <a:alpha val="43137"/>
                    </a:srgbClr>
                  </a:outerShdw>
                </a:effectLst>
                <a:latin typeface="Arial" charset="0"/>
              </a:rPr>
              <a:t>April 15th, 2018</a:t>
            </a:r>
            <a:br>
              <a:rPr lang="en-US" altLang="en-US" sz="3200" i="1" dirty="0">
                <a:solidFill>
                  <a:srgbClr val="FF0000"/>
                </a:solidFill>
                <a:effectLst>
                  <a:outerShdw blurRad="38100" dist="38100" dir="2700000" algn="tl">
                    <a:srgbClr val="000000">
                      <a:alpha val="43137"/>
                    </a:srgbClr>
                  </a:outerShdw>
                </a:effectLst>
                <a:latin typeface="Arial" charset="0"/>
              </a:rPr>
            </a:br>
            <a:endParaRPr lang="en-US" altLang="en-US" sz="3200" i="1" dirty="0">
              <a:solidFill>
                <a:srgbClr val="FF00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4648200"/>
            <a:ext cx="1905000" cy="1905000"/>
          </a:xfrm>
          <a:prstGeom prst="rect">
            <a:avLst/>
          </a:prstGeom>
        </p:spPr>
      </p:pic>
    </p:spTree>
    <p:extLst>
      <p:ext uri="{BB962C8B-B14F-4D97-AF65-F5344CB8AC3E}">
        <p14:creationId xmlns:p14="http://schemas.microsoft.com/office/powerpoint/2010/main" val="3536321792"/>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2D2DC3-E480-4683-B609-EC87B44FD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6200"/>
            <a:ext cx="11887200" cy="7010400"/>
          </a:xfrm>
          <a:prstGeom prst="rect">
            <a:avLst/>
          </a:prstGeom>
        </p:spPr>
      </p:pic>
      <p:sp>
        <p:nvSpPr>
          <p:cNvPr id="111618" name="Rectangle 2"/>
          <p:cNvSpPr>
            <a:spLocks noGrp="1" noChangeArrowheads="1"/>
          </p:cNvSpPr>
          <p:nvPr>
            <p:ph type="ctrTitle"/>
          </p:nvPr>
        </p:nvSpPr>
        <p:spPr>
          <a:xfrm>
            <a:off x="662943" y="731837"/>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254 “That Easter Day with Joy was Bright”</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0" y="2514600"/>
            <a:ext cx="9411008"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From every weapon death can wield,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your own redeemed forever shield;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 Lord of all, with us abide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this our joyful Eastertide.</a:t>
            </a:r>
            <a:endParaRPr lang="en-US" sz="3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19281842"/>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latin typeface="+mn-lt"/>
              </a:rPr>
              <a:t>Call to Confession </a:t>
            </a:r>
            <a:r>
              <a:rPr lang="en-US" sz="2000" i="1" dirty="0">
                <a:effectLst>
                  <a:outerShdw blurRad="38100" dist="38100" dir="2700000" algn="tl">
                    <a:srgbClr val="000000">
                      <a:alpha val="43137"/>
                    </a:srgbClr>
                  </a:outerShdw>
                </a:effectLst>
                <a:latin typeface="+mn-lt"/>
              </a:rPr>
              <a:t> </a:t>
            </a:r>
            <a:br>
              <a:rPr lang="en-US" sz="2000" dirty="0">
                <a:effectLst/>
                <a:latin typeface="+mn-lt"/>
              </a:rPr>
            </a:br>
            <a:r>
              <a:rPr lang="en-US" sz="1800" i="1" dirty="0">
                <a:effectLst>
                  <a:outerShdw blurRad="38100" dist="38100" dir="2700000" algn="tl">
                    <a:srgbClr val="000000">
                      <a:alpha val="43137"/>
                    </a:srgbClr>
                  </a:outerShdw>
                </a:effectLst>
                <a:latin typeface="+mn-lt"/>
              </a:rPr>
              <a:t>The One who calls us to repent, hears us.  In trust that our Creator knows us through and through, let us open our hearts to the healing of God’s forgiveness. </a:t>
            </a:r>
            <a:br>
              <a:rPr lang="en-US" sz="1800" i="1" dirty="0">
                <a:effectLst>
                  <a:outerShdw blurRad="38100" dist="38100" dir="2700000" algn="tl">
                    <a:srgbClr val="000000">
                      <a:alpha val="43137"/>
                    </a:srgbClr>
                  </a:outerShdw>
                </a:effectLst>
                <a:latin typeface="+mn-lt"/>
              </a:rPr>
            </a:br>
            <a:br>
              <a:rPr lang="en-US" sz="1800" i="1" dirty="0">
                <a:effectLst>
                  <a:outerShdw blurRad="38100" dist="38100" dir="2700000" algn="tl">
                    <a:srgbClr val="000000">
                      <a:alpha val="43137"/>
                    </a:srgbClr>
                  </a:outerShdw>
                </a:effectLst>
                <a:latin typeface="+mn-lt"/>
              </a:rPr>
            </a:br>
            <a:endParaRPr lang="en-US" altLang="en-US" sz="180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4" y="0"/>
            <a:ext cx="10778283" cy="6857999"/>
          </a:xfrm>
          <a:prstGeom prst="rect">
            <a:avLst/>
          </a:prstGeom>
        </p:spPr>
      </p:pic>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998908" y="1295400"/>
            <a:ext cx="6925892" cy="5693866"/>
          </a:xfrm>
          <a:prstGeom prst="rect">
            <a:avLst/>
          </a:prstGeom>
        </p:spPr>
        <p:txBody>
          <a:bodyPr wrap="square">
            <a:spAutoFit/>
          </a:bodyPr>
          <a:lstStyle/>
          <a:p>
            <a:r>
              <a:rPr lang="en-US" sz="2800" b="1" i="1" dirty="0">
                <a:solidFill>
                  <a:srgbClr val="800000"/>
                </a:solidFill>
              </a:rPr>
              <a:t>Good and gracious God, we are creatures of dust, ignorant of your revelation, misunderstanding your life, death, and resurrection among us, needing forgiveness.  We repent of our failure to give as you have given to us.  We beg your mercy for our fallen world.  We seek your Word, that we may live with the faith of Jesus.  Be our solace in this life and always.  We ask this as your own children, holy and complete.  Forgive us and lead us. Amen.</a:t>
            </a:r>
            <a:endParaRPr lang="en-US" sz="2800" b="1" dirty="0">
              <a:solidFill>
                <a:srgbClr val="800000"/>
              </a:solidFill>
            </a:endParaRPr>
          </a:p>
          <a:p>
            <a:endParaRPr lang="en-US" sz="2800" b="1" i="1" dirty="0">
              <a:solidFill>
                <a:srgbClr val="800000"/>
              </a:solidFill>
            </a:endParaRPr>
          </a:p>
        </p:txBody>
      </p:sp>
      <p:sp>
        <p:nvSpPr>
          <p:cNvPr id="8" name="Rectangle 2">
            <a:extLst>
              <a:ext uri="{FF2B5EF4-FFF2-40B4-BE49-F238E27FC236}">
                <a16:creationId xmlns:a16="http://schemas.microsoft.com/office/drawing/2014/main" id="{43DF36E0-2667-4E5C-B4AF-28E81AF367A3}"/>
              </a:ext>
            </a:extLst>
          </p:cNvPr>
          <p:cNvSpPr>
            <a:spLocks noGrp="1" noChangeArrowheads="1"/>
          </p:cNvSpPr>
          <p:nvPr>
            <p:ph type="ctrTitle"/>
          </p:nvPr>
        </p:nvSpPr>
        <p:spPr>
          <a:xfrm>
            <a:off x="998908" y="168275"/>
            <a:ext cx="7457161"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solidFill>
                  <a:srgbClr val="000000"/>
                </a:solidFill>
                <a:effectLst/>
                <a:latin typeface="+mn-lt"/>
              </a:rPr>
              <a:t> </a:t>
            </a:r>
            <a:endParaRPr lang="en-US" altLang="en-US" sz="2400" b="0" i="1" dirty="0">
              <a:solidFill>
                <a:srgbClr val="000000"/>
              </a:solidFill>
              <a:effectLst/>
              <a:latin typeface="+mn-lt"/>
            </a:endParaRPr>
          </a:p>
        </p:txBody>
      </p:sp>
    </p:spTree>
    <p:extLst>
      <p:ext uri="{BB962C8B-B14F-4D97-AF65-F5344CB8AC3E}">
        <p14:creationId xmlns:p14="http://schemas.microsoft.com/office/powerpoint/2010/main" val="360559857"/>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B6D4F-57F0-43E2-B30E-81F1736F2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2400"/>
            <a:ext cx="11122068" cy="11476190"/>
          </a:xfrm>
          <a:prstGeom prst="rect">
            <a:avLst/>
          </a:prstGeom>
        </p:spPr>
      </p:pic>
      <p:sp>
        <p:nvSpPr>
          <p:cNvPr id="841730" name="Rectangle 2"/>
          <p:cNvSpPr>
            <a:spLocks noGrp="1" noChangeArrowheads="1"/>
          </p:cNvSpPr>
          <p:nvPr>
            <p:ph type="ctrTitle"/>
          </p:nvPr>
        </p:nvSpPr>
        <p:spPr>
          <a:xfrm>
            <a:off x="792206" y="789206"/>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rgbClr val="800000"/>
                </a:solidFill>
                <a:effectLst>
                  <a:outerShdw blurRad="38100" dist="38100" dir="2700000" algn="tl">
                    <a:srgbClr val="000000">
                      <a:alpha val="43137"/>
                    </a:srgbClr>
                  </a:outerShdw>
                </a:effectLst>
              </a:rPr>
              <a:t>Declaration of Forgiveness</a:t>
            </a:r>
            <a:r>
              <a:rPr lang="en-US" altLang="en-US" sz="2000" i="1" dirty="0">
                <a:solidFill>
                  <a:srgbClr val="800000"/>
                </a:solidFill>
                <a:effectLst>
                  <a:outerShdw blurRad="38100" dist="38100" dir="2700000" algn="tl">
                    <a:srgbClr val="000000">
                      <a:alpha val="43137"/>
                    </a:srgbClr>
                  </a:outerShdw>
                </a:effectLst>
                <a:latin typeface="+mn-lt"/>
              </a:rPr>
              <a:t> </a:t>
            </a:r>
            <a:endParaRPr lang="en-US" altLang="en-US" sz="2400" b="0" i="1" dirty="0">
              <a:solidFill>
                <a:srgbClr val="8000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796325" y="2057400"/>
            <a:ext cx="7395818" cy="4278094"/>
          </a:xfrm>
          <a:prstGeom prst="rect">
            <a:avLst/>
          </a:prstGeom>
        </p:spPr>
        <p:txBody>
          <a:bodyPr wrap="square">
            <a:spAutoFit/>
          </a:bodyPr>
          <a:lstStyle/>
          <a:p>
            <a:r>
              <a:rPr lang="en-US" sz="3000" b="1" i="1" dirty="0">
                <a:solidFill>
                  <a:srgbClr val="002060"/>
                </a:solidFill>
              </a:rPr>
              <a:t>Christ was sent on a mission to this earth in order to save us.  Christ willingly gave himself up on the cross and died our death, so that we may live.  </a:t>
            </a:r>
            <a:endParaRPr lang="en-US" sz="3000" b="1" dirty="0">
              <a:solidFill>
                <a:srgbClr val="002060"/>
              </a:solidFill>
            </a:endParaRPr>
          </a:p>
          <a:p>
            <a:r>
              <a:rPr lang="en-US" sz="3000" b="1" i="1" dirty="0">
                <a:solidFill>
                  <a:srgbClr val="FFFF00"/>
                </a:solidFill>
                <a:effectLst>
                  <a:outerShdw blurRad="38100" dist="38100" dir="2700000" algn="tl">
                    <a:srgbClr val="000000">
                      <a:alpha val="43137"/>
                    </a:srgbClr>
                  </a:outerShdw>
                </a:effectLst>
              </a:rPr>
              <a:t>This was God’s ultimate act of mercy, grace and love.  Our deaths have been conquered and our sins have been forgiven. Thanks be to God, Amen.</a:t>
            </a:r>
            <a:endParaRPr lang="en-US" sz="3000" dirty="0">
              <a:solidFill>
                <a:srgbClr val="FFFF00"/>
              </a:solidFill>
              <a:effectLst>
                <a:outerShdw blurRad="38100" dist="38100" dir="2700000" algn="tl">
                  <a:srgbClr val="000000">
                    <a:alpha val="43137"/>
                  </a:srgbClr>
                </a:outerShdw>
              </a:effectLst>
            </a:endParaRPr>
          </a:p>
          <a:p>
            <a:endParaRPr lang="en-US" sz="32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4480136"/>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46531</TotalTime>
  <Words>837</Words>
  <Application>Microsoft Office PowerPoint</Application>
  <PresentationFormat>On-screen Show (4:3)</PresentationFormat>
  <Paragraphs>174</Paragraphs>
  <Slides>41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Arial Black</vt:lpstr>
      <vt:lpstr>Calibri</vt:lpstr>
      <vt:lpstr>Helvetica</vt:lpstr>
      <vt:lpstr>Times New Roman</vt:lpstr>
      <vt:lpstr>Wingdings</vt:lpstr>
      <vt:lpstr>Glass Layers</vt:lpstr>
      <vt:lpstr>Homecrest Presbyterian Church Worship of the Lord’s Day 3rd Sunday of Easter,  April 15th, 2018 </vt:lpstr>
      <vt:lpstr>Gathering Around the WORD Call to Worship </vt:lpstr>
      <vt:lpstr>Gathering Around the WORD Gathering Hymn   # 254 “That Easter Day with Joy was Bright”</vt:lpstr>
      <vt:lpstr>Gathering Around the WORD Gathering Hymn   # 254 “That Easter Day with Joy was Bright”</vt:lpstr>
      <vt:lpstr>Gathering Around the WORD Gathering Hymn   # 254 “That Easter Day with Joy was Bright”</vt:lpstr>
      <vt:lpstr>Gathering Around the WORD Call to Confession   The One who calls us to repent, hears us.  In trust that our Creator knows us through and through, let us open our hearts to the healing of God’s forgiveness.   </vt:lpstr>
      <vt:lpstr>Gathering Around the WORD Prayer of Confession  </vt:lpstr>
      <vt:lpstr>Gathering Around the WORD Declaration of Forgiveness </vt:lpstr>
      <vt:lpstr>Gathering Around the WORD Gloria Patri</vt:lpstr>
      <vt:lpstr>Gathering Around the WORD Passing of the Peace of Christ</vt:lpstr>
      <vt:lpstr>Proclaiming the WORD Message to the Youth/ Prayer of Illumination</vt:lpstr>
      <vt:lpstr>Proclaiming the WORD  Scripture Reading (Luke 24:36-48)</vt:lpstr>
      <vt:lpstr>Proclaiming the WORD  Scripture Reading (Luke 24:36-48)</vt:lpstr>
      <vt:lpstr>Proclaiming the WORD  Scripture Reading (Luke 24:36-48)</vt:lpstr>
      <vt:lpstr>Proclaiming the WORD  Scripture Reading (Acts 3:12-19)</vt:lpstr>
      <vt:lpstr>Proclaiming the WORD  Scripture Reading (Acts 3:12-19)</vt:lpstr>
      <vt:lpstr>Proclaiming the WORD  Scripture Reading (Acts 3:12-19)</vt:lpstr>
      <vt:lpstr>PowerPoint Presentation</vt:lpstr>
      <vt:lpstr>Responding Hymn # 251 “Christ Has Arisen, Alleluia”</vt:lpstr>
      <vt:lpstr>Responding Hymn # 251 “Christ Has Arisen, Alleluia”</vt:lpstr>
      <vt:lpstr>Responding Hymn # 251 “Christ Has Arisen, Alleluia”</vt:lpstr>
      <vt:lpstr>Responding Hymn # 251 “Christ Has Arisen, Alleluia”</vt:lpstr>
      <vt:lpstr>Responding Hymn # 251 “Christ Has Arisen, Alleluia”</vt:lpstr>
      <vt:lpstr>Responding Hymn # 251 “Christ Has Arisen, Alleluia”</vt:lpstr>
      <vt:lpstr>Responding Hymn # 251 “Christ Has Arisen, Alleluia”</vt:lpstr>
      <vt:lpstr>Responding Hymn # 251 “Christ Has Arisen, Alleluia”</vt:lpstr>
      <vt:lpstr>Responding Hymn # 251 “Christ Has Arisen, Alleluia”</vt:lpstr>
      <vt:lpstr>Responding Hymn # 251 “Christ Has Arisen, Alleluia”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3rd Sunday of Easter,  April 15th, 2018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1285</cp:revision>
  <cp:lastPrinted>2016-01-30T20:52:10Z</cp:lastPrinted>
  <dcterms:created xsi:type="dcterms:W3CDTF">1601-01-01T00:00:00Z</dcterms:created>
  <dcterms:modified xsi:type="dcterms:W3CDTF">2018-04-12T13:48:49Z</dcterms:modified>
</cp:coreProperties>
</file>