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6"/>
  </p:notesMasterIdLst>
  <p:handoutMasterIdLst>
    <p:handoutMasterId r:id="rId47"/>
  </p:handoutMasterIdLst>
  <p:sldIdLst>
    <p:sldId id="1097" r:id="rId2"/>
    <p:sldId id="1588" r:id="rId3"/>
    <p:sldId id="1299" r:id="rId4"/>
    <p:sldId id="2132" r:id="rId5"/>
    <p:sldId id="2133" r:id="rId6"/>
    <p:sldId id="805" r:id="rId7"/>
    <p:sldId id="2051" r:id="rId8"/>
    <p:sldId id="1781" r:id="rId9"/>
    <p:sldId id="696" r:id="rId10"/>
    <p:sldId id="806" r:id="rId11"/>
    <p:sldId id="1059" r:id="rId12"/>
    <p:sldId id="2158" r:id="rId13"/>
    <p:sldId id="2059" r:id="rId14"/>
    <p:sldId id="2134" r:id="rId15"/>
    <p:sldId id="2135" r:id="rId16"/>
    <p:sldId id="2136" r:id="rId17"/>
    <p:sldId id="2137" r:id="rId18"/>
    <p:sldId id="1773" r:id="rId19"/>
    <p:sldId id="2157" r:id="rId20"/>
    <p:sldId id="2156" r:id="rId21"/>
    <p:sldId id="2038" r:id="rId22"/>
    <p:sldId id="2138" r:id="rId23"/>
    <p:sldId id="2139" r:id="rId24"/>
    <p:sldId id="2140" r:id="rId25"/>
    <p:sldId id="2081" r:id="rId26"/>
    <p:sldId id="2141" r:id="rId27"/>
    <p:sldId id="2142" r:id="rId28"/>
    <p:sldId id="2143" r:id="rId29"/>
    <p:sldId id="2145" r:id="rId30"/>
    <p:sldId id="2147" r:id="rId31"/>
    <p:sldId id="2148" r:id="rId32"/>
    <p:sldId id="2149" r:id="rId33"/>
    <p:sldId id="2150" r:id="rId34"/>
    <p:sldId id="2151" r:id="rId35"/>
    <p:sldId id="975" r:id="rId36"/>
    <p:sldId id="818" r:id="rId37"/>
    <p:sldId id="819" r:id="rId38"/>
    <p:sldId id="1930" r:id="rId39"/>
    <p:sldId id="2152" r:id="rId40"/>
    <p:sldId id="2153" r:id="rId41"/>
    <p:sldId id="2154" r:id="rId42"/>
    <p:sldId id="284" r:id="rId43"/>
    <p:sldId id="1067" r:id="rId44"/>
    <p:sldId id="2155" r:id="rId4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0099"/>
    <a:srgbClr val="009900"/>
    <a:srgbClr val="FF3399"/>
    <a:srgbClr val="000000"/>
    <a:srgbClr val="800000"/>
    <a:srgbClr val="00FFFF"/>
    <a:srgbClr val="FF0000"/>
    <a:srgbClr val="4AE8E8"/>
    <a:srgbClr val="066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88985" autoAdjust="0"/>
  </p:normalViewPr>
  <p:slideViewPr>
    <p:cSldViewPr>
      <p:cViewPr varScale="1">
        <p:scale>
          <a:sx n="69" d="100"/>
          <a:sy n="69" d="100"/>
        </p:scale>
        <p:origin x="1422" y="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7080E-F0AD-49CB-B572-D06DB3151280}" type="slidenum">
              <a:rPr lang="en-US" altLang="en-US" smtClean="0"/>
              <a:pPr/>
              <a:t>5</a:t>
            </a:fld>
            <a:endParaRPr lang="en-US" altLang="en-US"/>
          </a:p>
        </p:txBody>
      </p:sp>
    </p:spTree>
    <p:extLst>
      <p:ext uri="{BB962C8B-B14F-4D97-AF65-F5344CB8AC3E}">
        <p14:creationId xmlns:p14="http://schemas.microsoft.com/office/powerpoint/2010/main" val="185580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44</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4017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D1E2DC-46B9-4EC2-8612-F9027ED43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9855200" cy="7391400"/>
          </a:xfrm>
          <a:prstGeom prst="rect">
            <a:avLst/>
          </a:prstGeom>
        </p:spPr>
      </p:pic>
      <p:sp>
        <p:nvSpPr>
          <p:cNvPr id="4098" name="Rectangle 2"/>
          <p:cNvSpPr>
            <a:spLocks noGrp="1" noChangeArrowheads="1"/>
          </p:cNvSpPr>
          <p:nvPr>
            <p:ph type="ctrTitle"/>
          </p:nvPr>
        </p:nvSpPr>
        <p:spPr>
          <a:xfrm>
            <a:off x="982362" y="1066800"/>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FF00"/>
                </a:solidFill>
                <a:effectLst>
                  <a:outerShdw blurRad="38100" dist="38100" dir="2700000" algn="tl">
                    <a:srgbClr val="000000">
                      <a:alpha val="43137"/>
                    </a:srgbClr>
                  </a:outerShdw>
                </a:effectLst>
                <a:latin typeface="Arial" charset="0"/>
              </a:rPr>
              <a:t>2</a:t>
            </a:r>
            <a:r>
              <a:rPr lang="en-US" altLang="en-US" sz="3400" i="1" baseline="30000" dirty="0">
                <a:solidFill>
                  <a:srgbClr val="FFFF00"/>
                </a:solidFill>
                <a:effectLst>
                  <a:outerShdw blurRad="38100" dist="38100" dir="2700000" algn="tl">
                    <a:srgbClr val="000000">
                      <a:alpha val="43137"/>
                    </a:srgbClr>
                  </a:outerShdw>
                </a:effectLst>
                <a:latin typeface="Arial" charset="0"/>
              </a:rPr>
              <a:t>nd</a:t>
            </a:r>
            <a:r>
              <a:rPr lang="en-US" altLang="en-US" sz="3400" i="1" dirty="0">
                <a:solidFill>
                  <a:srgbClr val="FFFF00"/>
                </a:solidFill>
                <a:effectLst>
                  <a:outerShdw blurRad="38100" dist="38100" dir="2700000" algn="tl">
                    <a:srgbClr val="000000">
                      <a:alpha val="43137"/>
                    </a:srgbClr>
                  </a:outerShdw>
                </a:effectLst>
                <a:latin typeface="Arial" charset="0"/>
              </a:rPr>
              <a:t> Sunday of Easter, </a:t>
            </a:r>
            <a:br>
              <a:rPr lang="en-US" altLang="en-US" sz="3400" i="1" dirty="0">
                <a:solidFill>
                  <a:srgbClr val="FFFF00"/>
                </a:solidFill>
                <a:effectLst>
                  <a:outerShdw blurRad="38100" dist="38100" dir="2700000" algn="tl">
                    <a:srgbClr val="000000">
                      <a:alpha val="43137"/>
                    </a:srgbClr>
                  </a:outerShdw>
                </a:effectLst>
                <a:latin typeface="Arial" charset="0"/>
              </a:rPr>
            </a:br>
            <a:r>
              <a:rPr lang="en-US" altLang="en-US" sz="3200" i="1" dirty="0">
                <a:solidFill>
                  <a:srgbClr val="FFFF00"/>
                </a:solidFill>
                <a:effectLst>
                  <a:outerShdw blurRad="38100" dist="38100" dir="2700000" algn="tl">
                    <a:srgbClr val="000000">
                      <a:alpha val="43137"/>
                    </a:srgbClr>
                  </a:outerShdw>
                </a:effectLst>
                <a:latin typeface="Arial" charset="0"/>
              </a:rPr>
              <a:t>April 8th, 2018</a:t>
            </a:r>
            <a:br>
              <a:rPr lang="en-US" altLang="en-US" sz="3200" i="1" dirty="0">
                <a:solidFill>
                  <a:srgbClr val="FFFF00"/>
                </a:solidFill>
                <a:effectLst>
                  <a:outerShdw blurRad="38100" dist="38100" dir="2700000" algn="tl">
                    <a:srgbClr val="000000">
                      <a:alpha val="43137"/>
                    </a:srgbClr>
                  </a:outerShdw>
                </a:effectLst>
                <a:latin typeface="Arial" charset="0"/>
              </a:rPr>
            </a:br>
            <a:endParaRPr lang="en-US" altLang="en-US" sz="3200" i="1" dirty="0">
              <a:solidFill>
                <a:srgbClr val="FFFF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0632" y="4800600"/>
            <a:ext cx="1905000" cy="1905000"/>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79488D-9A69-43FF-A03F-A26668F83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150"/>
            <a:ext cx="11582400" cy="8686800"/>
          </a:xfrm>
          <a:prstGeom prst="rect">
            <a:avLst/>
          </a:prstGeom>
        </p:spPr>
      </p:pic>
      <p:sp>
        <p:nvSpPr>
          <p:cNvPr id="755714" name="Rectangle 2"/>
          <p:cNvSpPr>
            <a:spLocks noGrp="1" noChangeArrowheads="1"/>
          </p:cNvSpPr>
          <p:nvPr>
            <p:ph type="ctrTitle"/>
          </p:nvPr>
        </p:nvSpPr>
        <p:spPr>
          <a:xfrm>
            <a:off x="914400" y="838201"/>
            <a:ext cx="7772400" cy="11430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endParaRPr lang="en-US" altLang="en-US" sz="2400" b="0" i="1" dirty="0">
              <a:solidFill>
                <a:srgbClr val="FF0000"/>
              </a:solidFill>
              <a:latin typeface="+mn-lt"/>
            </a:endParaRP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a:extLst>
              <a:ext uri="{FF2B5EF4-FFF2-40B4-BE49-F238E27FC236}">
                <a16:creationId xmlns:a16="http://schemas.microsoft.com/office/drawing/2014/main" id="{C9D80846-722F-4397-B706-CB86F526E93B}"/>
              </a:ext>
            </a:extLst>
          </p:cNvPr>
          <p:cNvSpPr txBox="1">
            <a:spLocks noChangeArrowheads="1"/>
          </p:cNvSpPr>
          <p:nvPr/>
        </p:nvSpPr>
        <p:spPr bwMode="auto">
          <a:xfrm>
            <a:off x="685800" y="2239427"/>
            <a:ext cx="8763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000" kern="0" dirty="0">
                <a:solidFill>
                  <a:srgbClr val="FFFF00"/>
                </a:solidFill>
                <a:effectLst/>
                <a:latin typeface="+mn-lt"/>
              </a:rPr>
              <a:t>(John 14:27)  </a:t>
            </a:r>
            <a:br>
              <a:rPr lang="en-US" sz="2000" kern="0" dirty="0">
                <a:effectLst/>
                <a:latin typeface="+mn-lt"/>
              </a:rPr>
            </a:br>
            <a:r>
              <a:rPr lang="en-US" sz="2800" i="1" dirty="0">
                <a:effectLst>
                  <a:outerShdw blurRad="38100" dist="38100" dir="2700000" algn="tl">
                    <a:srgbClr val="000000">
                      <a:alpha val="43137"/>
                    </a:srgbClr>
                  </a:outerShdw>
                </a:effectLst>
                <a:latin typeface="+mn-lt"/>
              </a:rPr>
              <a:t>Jesus said, “Peace I leave with you; my peace I give you. I do not give to you as the world gives. Do not let your hearts be troubled and do not be afraid.”</a:t>
            </a:r>
            <a:endParaRPr lang="en-US" sz="2800" dirty="0">
              <a:effectLst>
                <a:outerShdw blurRad="38100" dist="38100" dir="2700000" algn="tl">
                  <a:srgbClr val="000000">
                    <a:alpha val="43137"/>
                  </a:srgbClr>
                </a:outerShdw>
              </a:effectLst>
              <a:latin typeface="+mn-lt"/>
            </a:endParaRPr>
          </a:p>
          <a:p>
            <a:r>
              <a:rPr lang="en-US" sz="2800" dirty="0">
                <a:effectLst/>
              </a:rPr>
              <a:t> </a:t>
            </a:r>
          </a:p>
          <a:p>
            <a:endParaRPr lang="en-US" sz="2800" dirty="0">
              <a:effectLst/>
            </a:endParaRPr>
          </a:p>
          <a:p>
            <a:endParaRPr lang="en-US" sz="2800" dirty="0">
              <a:effectLst/>
            </a:endParaRPr>
          </a:p>
          <a:p>
            <a:r>
              <a:rPr lang="en-US" sz="2800" i="1" kern="0" dirty="0">
                <a:effectLst/>
                <a:latin typeface="+mn-lt"/>
              </a:rPr>
              <a:t>May the Peace of our Lord be with you, </a:t>
            </a:r>
          </a:p>
          <a:p>
            <a:r>
              <a:rPr lang="en-US" sz="2800" i="1" kern="0" dirty="0">
                <a:solidFill>
                  <a:srgbClr val="FFFF00"/>
                </a:solidFill>
                <a:effectLst/>
                <a:latin typeface="+mn-lt"/>
              </a:rPr>
              <a:t>and also with you. </a:t>
            </a:r>
            <a:br>
              <a:rPr lang="en-US" sz="2800" kern="0" dirty="0">
                <a:effectLst/>
                <a:latin typeface="+mn-lt"/>
              </a:rPr>
            </a:br>
            <a:endParaRPr lang="en-US" altLang="en-US" sz="2800" b="0" i="1" kern="0" dirty="0">
              <a:solidFill>
                <a:srgbClr val="FF0000"/>
              </a:solidFill>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275308-0FF5-41C9-872F-412F3E6A4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10972800" cy="6858000"/>
          </a:xfrm>
          <a:prstGeom prst="rect">
            <a:avLst/>
          </a:prstGeom>
        </p:spPr>
      </p:pic>
      <p:sp>
        <p:nvSpPr>
          <p:cNvPr id="28674" name="Rectangle 2"/>
          <p:cNvSpPr>
            <a:spLocks noGrp="1" noChangeArrowheads="1"/>
          </p:cNvSpPr>
          <p:nvPr>
            <p:ph type="ctrTitle"/>
          </p:nvPr>
        </p:nvSpPr>
        <p:spPr>
          <a:xfrm>
            <a:off x="2971800" y="17526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2971800" y="17526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pic>
        <p:nvPicPr>
          <p:cNvPr id="3" name="Picture 2">
            <a:extLst>
              <a:ext uri="{FF2B5EF4-FFF2-40B4-BE49-F238E27FC236}">
                <a16:creationId xmlns:a16="http://schemas.microsoft.com/office/drawing/2014/main" id="{E25E9341-7722-4C1B-9E6C-BA6F4E4C7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20200" cy="6934200"/>
          </a:xfrm>
          <a:prstGeom prst="rect">
            <a:avLst/>
          </a:prstGeom>
        </p:spPr>
      </p:pic>
    </p:spTree>
    <p:extLst>
      <p:ext uri="{BB962C8B-B14F-4D97-AF65-F5344CB8AC3E}">
        <p14:creationId xmlns:p14="http://schemas.microsoft.com/office/powerpoint/2010/main" val="1717882634"/>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(1 John 1:1-2:2)</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11238" y="1295400"/>
            <a:ext cx="8373551" cy="5262979"/>
          </a:xfrm>
          <a:prstGeom prst="rect">
            <a:avLst/>
          </a:prstGeom>
        </p:spPr>
        <p:txBody>
          <a:bodyPr wrap="square">
            <a:spAutoFit/>
          </a:bodyPr>
          <a:lstStyle/>
          <a:p>
            <a:r>
              <a:rPr lang="en-US" i="1" baseline="30000" dirty="0"/>
              <a:t>	</a:t>
            </a:r>
            <a:r>
              <a:rPr lang="en-US" sz="2800" b="1" i="1" baseline="30000" dirty="0">
                <a:effectLst>
                  <a:outerShdw blurRad="38100" dist="38100" dir="2700000" algn="tl">
                    <a:srgbClr val="000000">
                      <a:alpha val="43137"/>
                    </a:srgbClr>
                  </a:outerShdw>
                </a:effectLst>
              </a:rPr>
              <a:t>1:1</a:t>
            </a:r>
            <a:r>
              <a:rPr lang="en-US" sz="2800" b="1" i="1" dirty="0">
                <a:effectLst>
                  <a:outerShdw blurRad="38100" dist="38100" dir="2700000" algn="tl">
                    <a:srgbClr val="000000">
                      <a:alpha val="43137"/>
                    </a:srgbClr>
                  </a:outerShdw>
                </a:effectLst>
              </a:rPr>
              <a:t>We declare to you what was from the beginning, what we have heard, what we have seen with our eyes, what we have looked at and touched with our hands, concerning the word of life — </a:t>
            </a:r>
            <a:r>
              <a:rPr lang="en-US" sz="2800" b="1" i="1" baseline="30000" dirty="0">
                <a:effectLst>
                  <a:outerShdw blurRad="38100" dist="38100" dir="2700000" algn="tl">
                    <a:srgbClr val="000000">
                      <a:alpha val="43137"/>
                    </a:srgbClr>
                  </a:outerShdw>
                </a:effectLst>
              </a:rPr>
              <a:t>2</a:t>
            </a:r>
            <a:r>
              <a:rPr lang="en-US" sz="2800" b="1" i="1" dirty="0">
                <a:effectLst>
                  <a:outerShdw blurRad="38100" dist="38100" dir="2700000" algn="tl">
                    <a:srgbClr val="000000">
                      <a:alpha val="43137"/>
                    </a:srgbClr>
                  </a:outerShdw>
                </a:effectLst>
              </a:rPr>
              <a:t>this life was revealed, and we have seen it and testify to it, and declare to you the eternal life that was with the Father and was revealed to us — </a:t>
            </a:r>
            <a:r>
              <a:rPr lang="en-US" sz="2800" b="1" i="1" baseline="30000" dirty="0">
                <a:effectLst>
                  <a:outerShdw blurRad="38100" dist="38100" dir="2700000" algn="tl">
                    <a:srgbClr val="000000">
                      <a:alpha val="43137"/>
                    </a:srgbClr>
                  </a:outerShdw>
                </a:effectLst>
              </a:rPr>
              <a:t>3</a:t>
            </a:r>
            <a:r>
              <a:rPr lang="en-US" sz="2800" b="1" i="1" dirty="0">
                <a:effectLst>
                  <a:outerShdw blurRad="38100" dist="38100" dir="2700000" algn="tl">
                    <a:srgbClr val="000000">
                      <a:alpha val="43137"/>
                    </a:srgbClr>
                  </a:outerShdw>
                </a:effectLst>
              </a:rPr>
              <a:t>we declare to you what we have seen and heard so that you also may have fellowship with us; and truly our fellowship is with the Father and with his Son Jesus Christ. </a:t>
            </a:r>
            <a:r>
              <a:rPr lang="en-US" sz="2800" b="1" i="1" baseline="30000" dirty="0">
                <a:effectLst>
                  <a:outerShdw blurRad="38100" dist="38100" dir="2700000" algn="tl">
                    <a:srgbClr val="000000">
                      <a:alpha val="43137"/>
                    </a:srgbClr>
                  </a:outerShdw>
                </a:effectLst>
              </a:rPr>
              <a:t>4</a:t>
            </a:r>
            <a:r>
              <a:rPr lang="en-US" sz="2800" b="1" i="1" dirty="0">
                <a:effectLst>
                  <a:outerShdw blurRad="38100" dist="38100" dir="2700000" algn="tl">
                    <a:srgbClr val="000000">
                      <a:alpha val="43137"/>
                    </a:srgbClr>
                  </a:outerShdw>
                </a:effectLst>
              </a:rPr>
              <a:t>We are writing these things so that our joy may be complete.</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444092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(1 John 1:1-2:2)</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94249" y="1295400"/>
            <a:ext cx="8129716" cy="3970318"/>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5</a:t>
            </a:r>
            <a:r>
              <a:rPr lang="en-US" sz="2800" b="1" i="1" dirty="0">
                <a:effectLst>
                  <a:outerShdw blurRad="38100" dist="38100" dir="2700000" algn="tl">
                    <a:srgbClr val="000000">
                      <a:alpha val="43137"/>
                    </a:srgbClr>
                  </a:outerShdw>
                </a:effectLst>
              </a:rPr>
              <a:t>This is the message we have heard from him and proclaim to you, that God is light and in him there is no darkness at all. </a:t>
            </a:r>
            <a:r>
              <a:rPr lang="en-US" sz="2800" b="1" i="1" baseline="30000" dirty="0">
                <a:effectLst>
                  <a:outerShdw blurRad="38100" dist="38100" dir="2700000" algn="tl">
                    <a:srgbClr val="000000">
                      <a:alpha val="43137"/>
                    </a:srgbClr>
                  </a:outerShdw>
                </a:effectLst>
              </a:rPr>
              <a:t>6</a:t>
            </a:r>
            <a:r>
              <a:rPr lang="en-US" sz="2800" b="1" i="1" dirty="0">
                <a:effectLst>
                  <a:outerShdw blurRad="38100" dist="38100" dir="2700000" algn="tl">
                    <a:srgbClr val="000000">
                      <a:alpha val="43137"/>
                    </a:srgbClr>
                  </a:outerShdw>
                </a:effectLst>
              </a:rPr>
              <a:t>If we say that we have fellowship with him while we are walking in darkness, we lie and do not do what is true; </a:t>
            </a:r>
            <a:r>
              <a:rPr lang="en-US" sz="2800" b="1" i="1" baseline="30000" dirty="0">
                <a:effectLst>
                  <a:outerShdw blurRad="38100" dist="38100" dir="2700000" algn="tl">
                    <a:srgbClr val="000000">
                      <a:alpha val="43137"/>
                    </a:srgbClr>
                  </a:outerShdw>
                </a:effectLst>
              </a:rPr>
              <a:t>7</a:t>
            </a:r>
            <a:r>
              <a:rPr lang="en-US" sz="2800" b="1" i="1" dirty="0">
                <a:effectLst>
                  <a:outerShdw blurRad="38100" dist="38100" dir="2700000" algn="tl">
                    <a:srgbClr val="000000">
                      <a:alpha val="43137"/>
                    </a:srgbClr>
                  </a:outerShdw>
                </a:effectLst>
              </a:rPr>
              <a:t>but if we walk in the light as he himself is in the light, we have fellowship with one another, and the blood of Jesus his Son cleanses us from all sin.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7759215"/>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(1 John 1:1-2:2)</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94249" y="1295400"/>
            <a:ext cx="8129716" cy="3539430"/>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8</a:t>
            </a:r>
            <a:r>
              <a:rPr lang="en-US" sz="2800" b="1" i="1" dirty="0">
                <a:effectLst>
                  <a:outerShdw blurRad="38100" dist="38100" dir="2700000" algn="tl">
                    <a:srgbClr val="000000">
                      <a:alpha val="43137"/>
                    </a:srgbClr>
                  </a:outerShdw>
                </a:effectLst>
              </a:rPr>
              <a:t>If we say that we have no sin, we deceive ourselves, and the truth is not in us. </a:t>
            </a:r>
            <a:r>
              <a:rPr lang="en-US" sz="2800" b="1" i="1" baseline="30000" dirty="0">
                <a:effectLst>
                  <a:outerShdw blurRad="38100" dist="38100" dir="2700000" algn="tl">
                    <a:srgbClr val="000000">
                      <a:alpha val="43137"/>
                    </a:srgbClr>
                  </a:outerShdw>
                </a:effectLst>
              </a:rPr>
              <a:t>9</a:t>
            </a:r>
            <a:r>
              <a:rPr lang="en-US" sz="2800" b="1" i="1" dirty="0">
                <a:effectLst>
                  <a:outerShdw blurRad="38100" dist="38100" dir="2700000" algn="tl">
                    <a:srgbClr val="000000">
                      <a:alpha val="43137"/>
                    </a:srgbClr>
                  </a:outerShdw>
                </a:effectLst>
              </a:rPr>
              <a:t>If we confess our sins, he who is faithful and just will forgive us our sins and cleanse us from all unrighteousness. </a:t>
            </a:r>
            <a:r>
              <a:rPr lang="en-US" sz="2800" b="1" i="1" baseline="30000" dirty="0">
                <a:effectLst>
                  <a:outerShdw blurRad="38100" dist="38100" dir="2700000" algn="tl">
                    <a:srgbClr val="000000">
                      <a:alpha val="43137"/>
                    </a:srgbClr>
                  </a:outerShdw>
                </a:effectLst>
              </a:rPr>
              <a:t>10</a:t>
            </a:r>
            <a:r>
              <a:rPr lang="en-US" sz="2800" b="1" i="1" dirty="0">
                <a:effectLst>
                  <a:outerShdw blurRad="38100" dist="38100" dir="2700000" algn="tl">
                    <a:srgbClr val="000000">
                      <a:alpha val="43137"/>
                    </a:srgbClr>
                  </a:outerShdw>
                </a:effectLst>
              </a:rPr>
              <a:t>If we say that we have not sinned, we make him a liar, and his word is not in us.</a:t>
            </a:r>
            <a:endParaRPr lang="en-US" sz="2800" b="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9269171"/>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(1 John 1:1-2:2)</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94249" y="1295400"/>
            <a:ext cx="8129716" cy="2677656"/>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2:1</a:t>
            </a:r>
            <a:r>
              <a:rPr lang="en-US" sz="2800" b="1" i="1" dirty="0">
                <a:effectLst>
                  <a:outerShdw blurRad="38100" dist="38100" dir="2700000" algn="tl">
                    <a:srgbClr val="000000">
                      <a:alpha val="43137"/>
                    </a:srgbClr>
                  </a:outerShdw>
                </a:effectLst>
              </a:rPr>
              <a:t>My little children, I am writing these things to you so that you may not sin. But if anyone does sin, we have an advocate with the Father, Jesus Christ the righteous; </a:t>
            </a:r>
            <a:r>
              <a:rPr lang="en-US" sz="2800" b="1" i="1" baseline="30000" dirty="0">
                <a:effectLst>
                  <a:outerShdw blurRad="38100" dist="38100" dir="2700000" algn="tl">
                    <a:srgbClr val="000000">
                      <a:alpha val="43137"/>
                    </a:srgbClr>
                  </a:outerShdw>
                </a:effectLst>
              </a:rPr>
              <a:t>2</a:t>
            </a:r>
            <a:r>
              <a:rPr lang="en-US" sz="2800" b="1" i="1" dirty="0">
                <a:effectLst>
                  <a:outerShdw blurRad="38100" dist="38100" dir="2700000" algn="tl">
                    <a:srgbClr val="000000">
                      <a:alpha val="43137"/>
                    </a:srgbClr>
                  </a:outerShdw>
                </a:effectLst>
              </a:rPr>
              <a:t>and he is the atoning sacrifice for our sins, and not for ours only but also for the sins of the whole world.</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3796964"/>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(Acts 4:32-36)</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11238" y="1295400"/>
            <a:ext cx="8373551" cy="5693866"/>
          </a:xfrm>
          <a:prstGeom prst="rect">
            <a:avLst/>
          </a:prstGeom>
        </p:spPr>
        <p:txBody>
          <a:bodyPr wrap="square">
            <a:spAutoFit/>
          </a:bodyPr>
          <a:lstStyle/>
          <a:p>
            <a:r>
              <a:rPr lang="en-US" i="1" baseline="30000" dirty="0"/>
              <a:t>	</a:t>
            </a:r>
            <a:r>
              <a:rPr lang="en-US" sz="2800" b="1" i="1" baseline="30000" dirty="0">
                <a:effectLst>
                  <a:outerShdw blurRad="38100" dist="38100" dir="2700000" algn="tl">
                    <a:srgbClr val="000000">
                      <a:alpha val="43137"/>
                    </a:srgbClr>
                  </a:outerShdw>
                </a:effectLst>
              </a:rPr>
              <a:t>32</a:t>
            </a:r>
            <a:r>
              <a:rPr lang="en-US" sz="2800" b="1" i="1" dirty="0">
                <a:effectLst>
                  <a:outerShdw blurRad="38100" dist="38100" dir="2700000" algn="tl">
                    <a:srgbClr val="000000">
                      <a:alpha val="43137"/>
                    </a:srgbClr>
                  </a:outerShdw>
                </a:effectLst>
              </a:rPr>
              <a:t>Now the whole group of those who believed were of one heart and soul, and no one claimed private ownership of any possessions, but everything they owned was held in common. </a:t>
            </a:r>
            <a:r>
              <a:rPr lang="en-US" sz="2800" b="1" i="1" baseline="30000" dirty="0">
                <a:effectLst>
                  <a:outerShdw blurRad="38100" dist="38100" dir="2700000" algn="tl">
                    <a:srgbClr val="000000">
                      <a:alpha val="43137"/>
                    </a:srgbClr>
                  </a:outerShdw>
                </a:effectLst>
              </a:rPr>
              <a:t>33</a:t>
            </a:r>
            <a:r>
              <a:rPr lang="en-US" sz="2800" b="1" i="1" dirty="0">
                <a:effectLst>
                  <a:outerShdw blurRad="38100" dist="38100" dir="2700000" algn="tl">
                    <a:srgbClr val="000000">
                      <a:alpha val="43137"/>
                    </a:srgbClr>
                  </a:outerShdw>
                </a:effectLst>
              </a:rPr>
              <a:t>With great power the apostles gave their testimony to the resurrection of the Lord Jesus, and great grace was upon them all. </a:t>
            </a:r>
            <a:r>
              <a:rPr lang="en-US" sz="2800" b="1" i="1" baseline="30000" dirty="0">
                <a:effectLst>
                  <a:outerShdw blurRad="38100" dist="38100" dir="2700000" algn="tl">
                    <a:srgbClr val="000000">
                      <a:alpha val="43137"/>
                    </a:srgbClr>
                  </a:outerShdw>
                </a:effectLst>
              </a:rPr>
              <a:t>34</a:t>
            </a:r>
            <a:r>
              <a:rPr lang="en-US" sz="2800" b="1" i="1" dirty="0">
                <a:effectLst>
                  <a:outerShdw blurRad="38100" dist="38100" dir="2700000" algn="tl">
                    <a:srgbClr val="000000">
                      <a:alpha val="43137"/>
                    </a:srgbClr>
                  </a:outerShdw>
                </a:effectLst>
              </a:rPr>
              <a:t>There was not a needy person among them, for as many as owned lands or houses sold them and brought the proceeds of what was sold. </a:t>
            </a:r>
            <a:r>
              <a:rPr lang="en-US" sz="2800" b="1" i="1" baseline="30000" dirty="0">
                <a:effectLst>
                  <a:outerShdw blurRad="38100" dist="38100" dir="2700000" algn="tl">
                    <a:srgbClr val="000000">
                      <a:alpha val="43137"/>
                    </a:srgbClr>
                  </a:outerShdw>
                </a:effectLst>
              </a:rPr>
              <a:t>35</a:t>
            </a:r>
            <a:r>
              <a:rPr lang="en-US" sz="2800" b="1" i="1" dirty="0">
                <a:effectLst>
                  <a:outerShdw blurRad="38100" dist="38100" dir="2700000" algn="tl">
                    <a:srgbClr val="000000">
                      <a:alpha val="43137"/>
                    </a:srgbClr>
                  </a:outerShdw>
                </a:effectLst>
              </a:rPr>
              <a:t> They laid it at the apostles’ feet, and it was distributed to each as any had need.</a:t>
            </a:r>
          </a:p>
          <a:p>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491990"/>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D610F3-7E84-42EA-BCC4-582EC8D91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2400"/>
            <a:ext cx="11125200" cy="7086600"/>
          </a:xfrm>
          <a:prstGeom prst="rect">
            <a:avLst/>
          </a:prstGeom>
        </p:spPr>
      </p:pic>
      <p:sp>
        <p:nvSpPr>
          <p:cNvPr id="801794" name="Rectangle 2"/>
          <p:cNvSpPr>
            <a:spLocks noChangeArrowheads="1"/>
          </p:cNvSpPr>
          <p:nvPr/>
        </p:nvSpPr>
        <p:spPr bwMode="auto">
          <a:xfrm>
            <a:off x="776286" y="16002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0000"/>
                </a:solidFill>
                <a:effectLst/>
                <a:cs typeface="Times New Roman" pitchFamily="18" charset="0"/>
              </a:rPr>
              <a:t>Proclaiming the WORD</a:t>
            </a:r>
            <a:br>
              <a:rPr lang="en-US" altLang="en-US" sz="3600" b="0" i="1" u="sng" dirty="0">
                <a:solidFill>
                  <a:srgbClr val="FF0000"/>
                </a:solidFill>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a:t>
            </a:r>
            <a:r>
              <a:rPr lang="en-US" sz="2400" i="1" dirty="0">
                <a:solidFill>
                  <a:srgbClr val="00FFFF"/>
                </a:solidFill>
                <a:effectLst/>
              </a:rPr>
              <a:t>Acts 4:32-35 and I John 1:1-2:2</a:t>
            </a:r>
            <a:r>
              <a:rPr lang="en-US" sz="2400" i="1" dirty="0">
                <a:solidFill>
                  <a:srgbClr val="00FFFF"/>
                </a:solidFill>
                <a:effectLst>
                  <a:outerShdw blurRad="38100" dist="38100" dir="2700000" algn="tl">
                    <a:srgbClr val="000000">
                      <a:alpha val="43137"/>
                    </a:srgbClr>
                  </a:outerShdw>
                </a:effectLst>
              </a:rPr>
              <a:t>) </a:t>
            </a:r>
          </a:p>
          <a:p>
            <a:pPr algn="r"/>
            <a:r>
              <a:rPr lang="en-US" sz="2800" i="1" dirty="0">
                <a:solidFill>
                  <a:srgbClr val="FFFF00"/>
                </a:solidFill>
                <a:effectLst>
                  <a:outerShdw blurRad="38100" dist="38100" dir="2700000" algn="tl">
                    <a:srgbClr val="000000">
                      <a:alpha val="43137"/>
                    </a:srgbClr>
                  </a:outerShdw>
                </a:effectLst>
              </a:rPr>
              <a:t>Sharing Community; Sharing Faith</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DFE09C-709E-4220-95FF-178E08CC8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0"/>
            <a:ext cx="13106400" cy="8001000"/>
          </a:xfrm>
          <a:prstGeom prst="rect">
            <a:avLst/>
          </a:prstGeom>
        </p:spPr>
      </p:pic>
      <p:sp>
        <p:nvSpPr>
          <p:cNvPr id="801794" name="Rectangle 2"/>
          <p:cNvSpPr>
            <a:spLocks noChangeArrowheads="1"/>
          </p:cNvSpPr>
          <p:nvPr/>
        </p:nvSpPr>
        <p:spPr bwMode="auto">
          <a:xfrm>
            <a:off x="457200" y="1371600"/>
            <a:ext cx="59055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cs typeface="Times New Roman" pitchFamily="18" charset="0"/>
              </a:rPr>
              <a:t>Proclaiming the WORD</a:t>
            </a:r>
            <a:br>
              <a:rPr lang="en-US" altLang="en-US" sz="3600" b="0" i="1" u="sng" dirty="0">
                <a:solidFill>
                  <a:srgbClr val="FF0000"/>
                </a:solidFill>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a:t>
            </a:r>
            <a:r>
              <a:rPr lang="en-US" sz="2400" i="1" dirty="0">
                <a:solidFill>
                  <a:srgbClr val="00FFFF"/>
                </a:solidFill>
                <a:effectLst/>
              </a:rPr>
              <a:t>Acts 4:32-35 and I John 1:1-2:2</a:t>
            </a:r>
            <a:r>
              <a:rPr lang="en-US" sz="2400" i="1" dirty="0">
                <a:solidFill>
                  <a:srgbClr val="00FFFF"/>
                </a:solidFill>
                <a:effectLst>
                  <a:outerShdw blurRad="38100" dist="38100" dir="2700000" algn="tl">
                    <a:srgbClr val="000000">
                      <a:alpha val="43137"/>
                    </a:srgbClr>
                  </a:outerShdw>
                </a:effectLst>
              </a:rPr>
              <a:t>) </a:t>
            </a:r>
          </a:p>
          <a:p>
            <a:r>
              <a:rPr lang="en-US" sz="2800" i="1" dirty="0">
                <a:solidFill>
                  <a:srgbClr val="FFFF00"/>
                </a:solidFill>
                <a:effectLst>
                  <a:outerShdw blurRad="38100" dist="38100" dir="2700000" algn="tl">
                    <a:srgbClr val="000000">
                      <a:alpha val="43137"/>
                    </a:srgbClr>
                  </a:outerShdw>
                </a:effectLst>
              </a:rPr>
              <a:t>Sharing Community; </a:t>
            </a:r>
          </a:p>
          <a:p>
            <a:r>
              <a:rPr lang="en-US" sz="2800" i="1" dirty="0">
                <a:solidFill>
                  <a:srgbClr val="FFFF00"/>
                </a:solidFill>
                <a:effectLst>
                  <a:outerShdw blurRad="38100" dist="38100" dir="2700000" algn="tl">
                    <a:srgbClr val="000000">
                      <a:alpha val="43137"/>
                    </a:srgbClr>
                  </a:outerShdw>
                </a:effectLst>
              </a:rPr>
              <a:t>Sharing Faith</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7378526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9AA573-648B-41BB-BE43-3BD371C27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150"/>
            <a:ext cx="9220200" cy="6915150"/>
          </a:xfrm>
          <a:prstGeom prst="rect">
            <a:avLst/>
          </a:prstGeom>
        </p:spPr>
      </p:pic>
      <p:sp>
        <p:nvSpPr>
          <p:cNvPr id="111618" name="Rectangle 2"/>
          <p:cNvSpPr>
            <a:spLocks noGrp="1" noChangeArrowheads="1"/>
          </p:cNvSpPr>
          <p:nvPr>
            <p:ph type="ctrTitle"/>
          </p:nvPr>
        </p:nvSpPr>
        <p:spPr>
          <a:xfrm>
            <a:off x="381000" y="441028"/>
            <a:ext cx="8071981" cy="1716087"/>
          </a:xfrm>
        </p:spPr>
        <p:txBody>
          <a:bodyPr/>
          <a:lstStyle/>
          <a:p>
            <a:pPr algn="r"/>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endParaRPr lang="en-US" altLang="en-US" sz="2400" i="1" dirty="0">
              <a:solidFill>
                <a:srgbClr val="FF0000"/>
              </a:solidFill>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369604" y="2057400"/>
            <a:ext cx="8480991" cy="4278094"/>
          </a:xfrm>
          <a:prstGeom prst="rect">
            <a:avLst/>
          </a:prstGeom>
        </p:spPr>
        <p:txBody>
          <a:bodyPr wrap="square">
            <a:spAutoFit/>
          </a:bodyPr>
          <a:lstStyle/>
          <a:p>
            <a:pPr algn="r"/>
            <a:r>
              <a:rPr lang="en-US" sz="2400" b="1" i="1" dirty="0">
                <a:effectLst>
                  <a:outerShdw blurRad="38100" dist="38100" dir="2700000" algn="tl">
                    <a:srgbClr val="000000">
                      <a:alpha val="43137"/>
                    </a:srgbClr>
                  </a:outerShdw>
                </a:effectLst>
              </a:rPr>
              <a:t>(Based on Psalm 133:1-3, John 20:21-22)</a:t>
            </a:r>
            <a:endParaRPr lang="en-US" sz="2400" dirty="0">
              <a:effectLst>
                <a:outerShdw blurRad="38100" dist="38100" dir="2700000" algn="tl">
                  <a:srgbClr val="000000">
                    <a:alpha val="43137"/>
                  </a:srgbClr>
                </a:outerShdw>
              </a:effectLst>
            </a:endParaRPr>
          </a:p>
          <a:p>
            <a:pPr algn="r"/>
            <a:r>
              <a:rPr lang="en-US" sz="3600" b="1" i="1" dirty="0">
                <a:solidFill>
                  <a:srgbClr val="00FFFF"/>
                </a:solidFill>
                <a:effectLst>
                  <a:outerShdw blurRad="38100" dist="38100" dir="2700000" algn="tl">
                    <a:srgbClr val="000000">
                      <a:alpha val="43137"/>
                    </a:srgbClr>
                  </a:outerShdw>
                </a:effectLst>
              </a:rPr>
              <a:t>Peace be with you.</a:t>
            </a:r>
            <a:endParaRPr lang="en-US" sz="3600" b="1" dirty="0">
              <a:solidFill>
                <a:srgbClr val="00FFFF"/>
              </a:solidFill>
              <a:effectLst>
                <a:outerShdw blurRad="38100" dist="38100" dir="2700000" algn="tl">
                  <a:srgbClr val="000000">
                    <a:alpha val="43137"/>
                  </a:srgbClr>
                </a:outerShdw>
              </a:effectLst>
            </a:endParaRPr>
          </a:p>
          <a:p>
            <a:pPr algn="r"/>
            <a:r>
              <a:rPr lang="en-US" sz="3600" b="1" i="1" dirty="0">
                <a:solidFill>
                  <a:srgbClr val="FFFF00"/>
                </a:solidFill>
                <a:effectLst>
                  <a:outerShdw blurRad="38100" dist="38100" dir="2700000" algn="tl">
                    <a:srgbClr val="000000">
                      <a:alpha val="43137"/>
                    </a:srgbClr>
                  </a:outerShdw>
                </a:effectLst>
              </a:rPr>
              <a:t>How good and pleasant it is </a:t>
            </a:r>
          </a:p>
          <a:p>
            <a:pPr algn="r"/>
            <a:r>
              <a:rPr lang="en-US" sz="3600" b="1" i="1" dirty="0">
                <a:solidFill>
                  <a:srgbClr val="FFFF00"/>
                </a:solidFill>
                <a:effectLst>
                  <a:outerShdw blurRad="38100" dist="38100" dir="2700000" algn="tl">
                    <a:srgbClr val="000000">
                      <a:alpha val="43137"/>
                    </a:srgbClr>
                  </a:outerShdw>
                </a:effectLst>
              </a:rPr>
              <a:t>when we live together in unity.</a:t>
            </a:r>
            <a:endParaRPr lang="en-US" sz="3600" b="1" dirty="0">
              <a:solidFill>
                <a:srgbClr val="FFFF00"/>
              </a:solidFill>
              <a:effectLst>
                <a:outerShdw blurRad="38100" dist="38100" dir="2700000" algn="tl">
                  <a:srgbClr val="000000">
                    <a:alpha val="43137"/>
                  </a:srgbClr>
                </a:outerShdw>
              </a:effectLst>
            </a:endParaRPr>
          </a:p>
          <a:p>
            <a:pPr algn="r"/>
            <a:r>
              <a:rPr lang="en-US" sz="3600" b="1" i="1" dirty="0">
                <a:solidFill>
                  <a:srgbClr val="00FFFF"/>
                </a:solidFill>
                <a:effectLst>
                  <a:outerShdw blurRad="38100" dist="38100" dir="2700000" algn="tl">
                    <a:srgbClr val="000000">
                      <a:alpha val="43137"/>
                    </a:srgbClr>
                  </a:outerShdw>
                </a:effectLst>
              </a:rPr>
              <a:t>Receive the Holy Spirit.</a:t>
            </a:r>
            <a:endParaRPr lang="en-US" sz="3600" b="1" dirty="0">
              <a:solidFill>
                <a:srgbClr val="00FFFF"/>
              </a:solidFill>
              <a:effectLst>
                <a:outerShdw blurRad="38100" dist="38100" dir="2700000" algn="tl">
                  <a:srgbClr val="000000">
                    <a:alpha val="43137"/>
                  </a:srgbClr>
                </a:outerShdw>
              </a:effectLst>
            </a:endParaRPr>
          </a:p>
          <a:p>
            <a:pPr algn="r"/>
            <a:r>
              <a:rPr lang="en-US" sz="3600" b="1" i="1" dirty="0">
                <a:solidFill>
                  <a:srgbClr val="FFFF00"/>
                </a:solidFill>
                <a:effectLst>
                  <a:outerShdw blurRad="38100" dist="38100" dir="2700000" algn="tl">
                    <a:srgbClr val="000000">
                      <a:alpha val="43137"/>
                    </a:srgbClr>
                  </a:outerShdw>
                </a:effectLst>
              </a:rPr>
              <a:t>It is like precious oil on the head, </a:t>
            </a:r>
          </a:p>
          <a:p>
            <a:pPr algn="r"/>
            <a:r>
              <a:rPr lang="en-US" sz="3600" b="1" i="1" dirty="0">
                <a:solidFill>
                  <a:srgbClr val="FFFF00"/>
                </a:solidFill>
                <a:effectLst>
                  <a:outerShdw blurRad="38100" dist="38100" dir="2700000" algn="tl">
                    <a:srgbClr val="000000">
                      <a:alpha val="43137"/>
                    </a:srgbClr>
                  </a:outerShdw>
                </a:effectLst>
              </a:rPr>
              <a:t>the blessing of the Lord.</a:t>
            </a:r>
            <a:endParaRPr lang="en-US" sz="3600" b="1" dirty="0">
              <a:solidFill>
                <a:srgbClr val="FFFF00"/>
              </a:solidFill>
              <a:effectLst>
                <a:outerShdw blurRad="38100" dist="38100" dir="2700000" algn="tl">
                  <a:srgbClr val="000000">
                    <a:alpha val="43137"/>
                  </a:srgbClr>
                </a:outerShdw>
              </a:effectLst>
            </a:endParaRPr>
          </a:p>
          <a:p>
            <a:pPr algn="r"/>
            <a:endParaRPr lang="en-US" sz="3200" b="1" i="1"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D610F3-7E84-42EA-BCC4-582EC8D91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2400"/>
            <a:ext cx="11125200" cy="7086600"/>
          </a:xfrm>
          <a:prstGeom prst="rect">
            <a:avLst/>
          </a:prstGeom>
        </p:spPr>
      </p:pic>
      <p:sp>
        <p:nvSpPr>
          <p:cNvPr id="801794" name="Rectangle 2"/>
          <p:cNvSpPr>
            <a:spLocks noChangeArrowheads="1"/>
          </p:cNvSpPr>
          <p:nvPr/>
        </p:nvSpPr>
        <p:spPr bwMode="auto">
          <a:xfrm>
            <a:off x="776286" y="16002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0000"/>
                </a:solidFill>
                <a:effectLst/>
                <a:cs typeface="Times New Roman" pitchFamily="18" charset="0"/>
              </a:rPr>
              <a:t>Proclaiming the WORD</a:t>
            </a:r>
            <a:br>
              <a:rPr lang="en-US" altLang="en-US" sz="3600" b="0" i="1" u="sng" dirty="0">
                <a:solidFill>
                  <a:srgbClr val="FF0000"/>
                </a:solidFill>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a:t>
            </a:r>
            <a:r>
              <a:rPr lang="en-US" sz="2400" i="1" dirty="0">
                <a:solidFill>
                  <a:srgbClr val="00FFFF"/>
                </a:solidFill>
                <a:effectLst/>
              </a:rPr>
              <a:t>Acts 4:32-35 and I John 1:1-2:2</a:t>
            </a:r>
            <a:r>
              <a:rPr lang="en-US" sz="2400" i="1" dirty="0">
                <a:solidFill>
                  <a:srgbClr val="00FFFF"/>
                </a:solidFill>
                <a:effectLst>
                  <a:outerShdw blurRad="38100" dist="38100" dir="2700000" algn="tl">
                    <a:srgbClr val="000000">
                      <a:alpha val="43137"/>
                    </a:srgbClr>
                  </a:outerShdw>
                </a:effectLst>
              </a:rPr>
              <a:t>) </a:t>
            </a:r>
          </a:p>
          <a:p>
            <a:pPr algn="r"/>
            <a:r>
              <a:rPr lang="en-US" sz="2800" i="1" dirty="0">
                <a:solidFill>
                  <a:srgbClr val="FFFF00"/>
                </a:solidFill>
                <a:effectLst>
                  <a:outerShdw blurRad="38100" dist="38100" dir="2700000" algn="tl">
                    <a:srgbClr val="000000">
                      <a:alpha val="43137"/>
                    </a:srgbClr>
                  </a:outerShdw>
                </a:effectLst>
              </a:rPr>
              <a:t>Sharing Community; Sharing Faith</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22150881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BAFFE4-4013-46A7-B482-E1E0982D9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11582400" cy="9296400"/>
          </a:xfrm>
          <a:prstGeom prst="rect">
            <a:avLst/>
          </a:prstGeom>
        </p:spPr>
      </p:pic>
      <p:sp>
        <p:nvSpPr>
          <p:cNvPr id="32770" name="Rectangle 2"/>
          <p:cNvSpPr>
            <a:spLocks noGrp="1" noChangeArrowheads="1"/>
          </p:cNvSpPr>
          <p:nvPr>
            <p:ph type="ctrTitle"/>
          </p:nvPr>
        </p:nvSpPr>
        <p:spPr>
          <a:xfrm>
            <a:off x="381000" y="609600"/>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239 “Good Christians All, Rejoice and Sing”</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76698" y="1801395"/>
            <a:ext cx="952421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Good Christians all, rejoice and sing!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Now is the triumph of our King!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all the world glad news we bring: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 Alleluia! Alleluia!</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168352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1D2781-D750-4706-84EF-AE262895E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11582400" cy="9296400"/>
          </a:xfrm>
          <a:prstGeom prst="rect">
            <a:avLst/>
          </a:prstGeom>
        </p:spPr>
      </p:pic>
      <p:sp>
        <p:nvSpPr>
          <p:cNvPr id="32770" name="Rectangle 2"/>
          <p:cNvSpPr>
            <a:spLocks noGrp="1" noChangeArrowheads="1"/>
          </p:cNvSpPr>
          <p:nvPr>
            <p:ph type="ctrTitle"/>
          </p:nvPr>
        </p:nvSpPr>
        <p:spPr>
          <a:xfrm>
            <a:off x="381000" y="609600"/>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239 “Good Christians All, Rejoice and Sing”</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76698" y="1801395"/>
            <a:ext cx="952421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The Lord of life is risen today!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Death’s mighty stone is rolled away.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all the earth rejoice and say: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 Alleluia! Alleluia!</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2844956"/>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26266D-F63F-41FA-AAFD-EBD03CA7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11582400" cy="9296400"/>
          </a:xfrm>
          <a:prstGeom prst="rect">
            <a:avLst/>
          </a:prstGeom>
        </p:spPr>
      </p:pic>
      <p:sp>
        <p:nvSpPr>
          <p:cNvPr id="32770" name="Rectangle 2"/>
          <p:cNvSpPr>
            <a:spLocks noGrp="1" noChangeArrowheads="1"/>
          </p:cNvSpPr>
          <p:nvPr>
            <p:ph type="ctrTitle"/>
          </p:nvPr>
        </p:nvSpPr>
        <p:spPr>
          <a:xfrm>
            <a:off x="381000" y="609600"/>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239 “Good Christians All, Rejoice and Sing”</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76698" y="1801395"/>
            <a:ext cx="952421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Praise we in songs of victory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love, that life which cannot die,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sing with hearts uplifted high: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 Alleluia! Alleluia!</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9676223"/>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C4DCBC-4AAB-46CA-B8AB-46294BF7C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11582400" cy="9296400"/>
          </a:xfrm>
          <a:prstGeom prst="rect">
            <a:avLst/>
          </a:prstGeom>
        </p:spPr>
      </p:pic>
      <p:sp>
        <p:nvSpPr>
          <p:cNvPr id="32770" name="Rectangle 2"/>
          <p:cNvSpPr>
            <a:spLocks noGrp="1" noChangeArrowheads="1"/>
          </p:cNvSpPr>
          <p:nvPr>
            <p:ph type="ctrTitle"/>
          </p:nvPr>
        </p:nvSpPr>
        <p:spPr>
          <a:xfrm>
            <a:off x="381000" y="609600"/>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239 “Good Christians All, Rejoice and Sing”</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76698" y="1801395"/>
            <a:ext cx="9524218" cy="283154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Your name we bless, O risen Lord,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sing today with one accord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life laid down, the life restored: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 Alleluia! Alleluia!</a:t>
            </a: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3213665"/>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24713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 Easter Affirmation of Faith</a:t>
            </a:r>
          </a:p>
          <a:p>
            <a:r>
              <a:rPr lang="en-US" altLang="en-US" sz="2400" b="0" i="1" dirty="0"/>
              <a:t>“I Believe in the Resurrection” By: Ed Baker</a:t>
            </a:r>
          </a:p>
          <a:p>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131618" y="2362200"/>
            <a:ext cx="9171709" cy="3108543"/>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I believe in the resurrection. </a:t>
            </a:r>
            <a:endParaRPr lang="en-US" sz="2800" b="1" dirty="0">
              <a:solidFill>
                <a:srgbClr val="FFFF00"/>
              </a:solidFill>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I believe that Jesus died on the cross,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his hands and feet held to the wood by metal spikes.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I believe that his body was pierced by the soldier’s spear, and even the sun was darkened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as all creation grieved the death of God’s eternal Son.</a:t>
            </a:r>
            <a:endParaRPr lang="en-US" sz="2800" b="1" dirty="0">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4282580182"/>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24713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 Easter Affirmation of Faith</a:t>
            </a:r>
          </a:p>
          <a:p>
            <a:r>
              <a:rPr lang="en-US" altLang="en-US" sz="2400" b="0" i="1" dirty="0"/>
              <a:t>“I Believe in the Resurrection” By: Ed Baker</a:t>
            </a:r>
          </a:p>
          <a:p>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76200" y="2362200"/>
            <a:ext cx="9095509" cy="3108543"/>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I believe in the resurrection. </a:t>
            </a:r>
            <a:endParaRPr lang="en-US" sz="2800" b="1" dirty="0">
              <a:solidFill>
                <a:srgbClr val="FFFF00"/>
              </a:solidFill>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I believe that Jesus’ body was placed in a borrowed tomb, where it lay for three days.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I believe that the power of God, his heavenly Father,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brought life to his dead body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and rolled the stone away from the entrance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so all might see that Jesus was no longer there.</a:t>
            </a:r>
            <a:endParaRPr lang="en-US" sz="2800" b="1" dirty="0">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4273293856"/>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24713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 Easter Affirmation of Faith</a:t>
            </a:r>
          </a:p>
          <a:p>
            <a:r>
              <a:rPr lang="en-US" altLang="en-US" sz="2400" b="0" i="1" dirty="0"/>
              <a:t>“I Believe in the Resurrection” By: Ed Baker</a:t>
            </a:r>
          </a:p>
          <a:p>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581891" y="2362200"/>
            <a:ext cx="8686800" cy="2246769"/>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I believe in the resurrection. </a:t>
            </a:r>
            <a:endParaRPr lang="en-US" sz="2800" b="1" dirty="0">
              <a:solidFill>
                <a:srgbClr val="FFFF00"/>
              </a:solidFill>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I believe that the unbelievable story of the women was true, just as the angel had announced: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“He is not here; he has risen, just as he said.”</a:t>
            </a:r>
            <a:endParaRPr lang="en-US" sz="2800" b="1" dirty="0">
              <a:effectLst>
                <a:outerShdw blurRad="38100" dist="38100" dir="2700000" algn="tl">
                  <a:srgbClr val="000000">
                    <a:alpha val="43137"/>
                  </a:srgbClr>
                </a:outerShdw>
              </a:effectLst>
            </a:endParaRPr>
          </a:p>
          <a:p>
            <a:r>
              <a:rPr lang="en-US" sz="2800" b="1" i="1" dirty="0"/>
              <a:t> </a:t>
            </a:r>
            <a:endParaRPr lang="en-US" sz="2800" b="1" dirty="0">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813937438"/>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24713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 Easter Affirmation of Faith</a:t>
            </a:r>
          </a:p>
          <a:p>
            <a:r>
              <a:rPr lang="en-US" altLang="en-US" sz="2400" b="0" i="1" dirty="0"/>
              <a:t>“I Believe in the Resurrection” By: Ed Baker</a:t>
            </a:r>
          </a:p>
          <a:p>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581891" y="2362200"/>
            <a:ext cx="8686800" cy="2677656"/>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I believe in the resurrection. </a:t>
            </a:r>
            <a:endParaRPr lang="en-US" sz="2800" b="1" dirty="0">
              <a:solidFill>
                <a:srgbClr val="FFFF00"/>
              </a:solidFill>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I believe that there is no force in the universe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that could stop, hinder, contain, or successfully oppose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the risen Savior, my Lord, Jesus Christ. </a:t>
            </a:r>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873024828"/>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24713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 Easter Affirmation of Faith</a:t>
            </a:r>
          </a:p>
          <a:p>
            <a:r>
              <a:rPr lang="en-US" altLang="en-US" sz="2400" b="0" i="1" dirty="0"/>
              <a:t>“I Believe in the Resurrection” By: Ed Baker</a:t>
            </a:r>
          </a:p>
          <a:p>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457200" y="2362200"/>
            <a:ext cx="8686800" cy="3539430"/>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No nails are long enough to hold him to any cross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unless he wills it to be so.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No tomb can be sealed so tightly—</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by Pilate or Herod, or Caesar himself.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Were there an army of a thousand men guarding the tomb, it would make no difference.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Jesus said he would lay down his life and take it up again. And he did.</a:t>
            </a:r>
            <a:endParaRPr lang="en-US" sz="2800" b="1" dirty="0">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4150132107"/>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FFE779-D35A-4D72-A5B0-44E9767B1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762000" y="15875"/>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248 “Christ is Risen!  Shout Hosanna!”</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1676400"/>
            <a:ext cx="941100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Christ is risen! Shout Hosanna!</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Celebrate this day of days!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Christ is risen! Hush in wonder: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creation is amazed.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the desert all-surrounding,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see, a spreading tree has grown.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Healing leaves of grace abounding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bring a taste of love unknown.</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24713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 Easter Affirmation of Faith</a:t>
            </a:r>
          </a:p>
          <a:p>
            <a:r>
              <a:rPr lang="en-US" altLang="en-US" sz="2400" b="0" i="1" dirty="0"/>
              <a:t>“I Believe in the Resurrection” By: Ed Baker</a:t>
            </a:r>
          </a:p>
          <a:p>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581891" y="2362200"/>
            <a:ext cx="8686800" cy="4401205"/>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I believe in the resurrection. </a:t>
            </a:r>
            <a:endParaRPr lang="en-US" sz="2800" b="1" dirty="0">
              <a:solidFill>
                <a:srgbClr val="FFFF00"/>
              </a:solidFill>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I believe that Jesus appeared to eleven discouraged, defeated,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demoralized disciples in a room where the doors were locked and all hope was lost.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I believe that when he showed them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his nail-pierced hands and his spear-pierced side,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they fell at his feet and cried out,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“My Lord and my God!”</a:t>
            </a:r>
            <a:endParaRPr lang="en-US" sz="2800" b="1" dirty="0">
              <a:effectLst>
                <a:outerShdw blurRad="38100" dist="38100" dir="2700000" algn="tl">
                  <a:srgbClr val="000000">
                    <a:alpha val="43137"/>
                  </a:srgbClr>
                </a:outerShdw>
              </a:effectLst>
            </a:endParaRPr>
          </a:p>
          <a:p>
            <a:endParaRPr lang="en-US" sz="2800" b="1"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2929706527"/>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24713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 Easter Affirmation of Faith</a:t>
            </a:r>
          </a:p>
          <a:p>
            <a:r>
              <a:rPr lang="en-US" altLang="en-US" sz="2400" b="0" i="1" dirty="0"/>
              <a:t>“I Believe in the Resurrection” By: Ed Baker</a:t>
            </a:r>
          </a:p>
          <a:p>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581891" y="2362200"/>
            <a:ext cx="8686800" cy="2677656"/>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I believe that in the days that followed, hundreds saw him alive.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All their doubt was removed; their fear was gone.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What could the world do to them? Jesus was alive.</a:t>
            </a:r>
            <a:endParaRPr lang="en-US" sz="2800" b="1"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 </a:t>
            </a:r>
            <a:endParaRPr lang="en-US" sz="2800" b="1"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191101809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24713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 Easter Affirmation of Faith</a:t>
            </a:r>
          </a:p>
          <a:p>
            <a:r>
              <a:rPr lang="en-US" altLang="en-US" sz="2400" b="0" i="1" dirty="0"/>
              <a:t>“I Believe in the Resurrection” By: Ed Baker</a:t>
            </a:r>
          </a:p>
          <a:p>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581891" y="2362200"/>
            <a:ext cx="8686800" cy="3970318"/>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I believe in the resurrection. </a:t>
            </a:r>
            <a:endParaRPr lang="en-US" sz="2800" b="1" dirty="0">
              <a:solidFill>
                <a:srgbClr val="FFFF00"/>
              </a:solidFill>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I believe that Jesus lives today—</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as powerfully and perfectly alive as he was two thousand years ago,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and for all time past and yet to come.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I believe he empowers his followers to follow in his footsteps, fight the forces of evil,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and find their peace and joy and eternal hope in him.</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1933827"/>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24713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 Easter Affirmation of Faith</a:t>
            </a:r>
          </a:p>
          <a:p>
            <a:r>
              <a:rPr lang="en-US" altLang="en-US" sz="2400" b="0" i="1" dirty="0"/>
              <a:t>“I Believe in the Resurrection” By: Ed Baker</a:t>
            </a:r>
          </a:p>
          <a:p>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581891" y="2362200"/>
            <a:ext cx="8686800" cy="3970318"/>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I believe in the resurrection. </a:t>
            </a:r>
            <a:endParaRPr lang="en-US" sz="2800" b="1" dirty="0">
              <a:solidFill>
                <a:srgbClr val="FFFF00"/>
              </a:solidFill>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I believe that Jesus calls women, men, and children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to join him in changing the world, one heart and life at a time, starting with their own.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One day soon, he will come again on the clouds of heaven with an army of celestial warriors whose numbers are beyond counting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and whose power is beyond imagining. </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9189071"/>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24713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 Easter Affirmation of Faith</a:t>
            </a:r>
          </a:p>
          <a:p>
            <a:r>
              <a:rPr lang="en-US" altLang="en-US" sz="2400" b="0" i="1" dirty="0"/>
              <a:t>“I Believe in the Resurrection” By: Ed Baker</a:t>
            </a:r>
          </a:p>
          <a:p>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581891" y="2362200"/>
            <a:ext cx="8686800" cy="2677656"/>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Then Jesus will establish his eternal kingdom,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where there will be no more soldiers or spears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or sepulchers or battles or bleeding wounds or crosses.</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I believe all this because</a:t>
            </a:r>
            <a:endParaRPr lang="en-US" sz="2800" b="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I believe in the resurrection</a:t>
            </a:r>
            <a:endParaRPr lang="en-US" sz="2800" b="1"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3838840459"/>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pic>
        <p:nvPicPr>
          <p:cNvPr id="3" name="Picture 2">
            <a:extLst>
              <a:ext uri="{FF2B5EF4-FFF2-40B4-BE49-F238E27FC236}">
                <a16:creationId xmlns:a16="http://schemas.microsoft.com/office/drawing/2014/main" id="{DF72C893-3AD4-4F8D-933A-3519D92B3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62200"/>
            <a:ext cx="9372600" cy="4780512"/>
          </a:xfrm>
          <a:prstGeom prst="rect">
            <a:avLst/>
          </a:prstGeom>
        </p:spPr>
      </p:pic>
    </p:spTree>
    <p:extLst>
      <p:ext uri="{BB962C8B-B14F-4D97-AF65-F5344CB8AC3E}">
        <p14:creationId xmlns:p14="http://schemas.microsoft.com/office/powerpoint/2010/main" val="4269254007"/>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DF951A-B683-4277-9E54-11E9ABD70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1840515" cy="8770144"/>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990600" y="830943"/>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kern="0" dirty="0">
                <a:solidFill>
                  <a:srgbClr val="00FFFF"/>
                </a:solidFill>
                <a:effectLst/>
                <a:cs typeface="Times New Roman" pitchFamily="18" charset="0"/>
              </a:rPr>
              <a:t>#249 </a:t>
            </a:r>
            <a:r>
              <a:rPr lang="en-US" altLang="en-US" sz="2400" b="0" i="1" kern="0" dirty="0">
                <a:solidFill>
                  <a:srgbClr val="00FFFF"/>
                </a:solidFill>
                <a:effectLst/>
              </a:rPr>
              <a:t>“Because You Live, O Christ”</a:t>
            </a:r>
            <a:endParaRPr lang="en-US" sz="2400" b="0" dirty="0">
              <a:solidFill>
                <a:srgbClr val="00FFFF"/>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617364" y="1912144"/>
            <a:ext cx="8155041"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000" i="1" dirty="0">
                <a:effectLst>
                  <a:outerShdw blurRad="38100" dist="38100" dir="2700000" algn="tl">
                    <a:srgbClr val="000000">
                      <a:alpha val="43137"/>
                    </a:srgbClr>
                  </a:outerShdw>
                </a:effectLst>
                <a:latin typeface="+mn-lt"/>
              </a:rPr>
              <a:t>Because you live, O Christ,</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the garden of the world has come to flower;</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the darkness of the tomb</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is flooded with your resurrection power.</a:t>
            </a:r>
          </a:p>
          <a:p>
            <a:pPr algn="ct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The stone has rolled away</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and death cannot imprison!</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O sing this Easter day,</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for Jesus Christ has risen,</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has risen, has risen, has risen!</a:t>
            </a:r>
            <a:endParaRPr lang="en-US" altLang="en-US" sz="3000" i="1" kern="0" dirty="0">
              <a:solidFill>
                <a:srgbClr val="0000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1480183567"/>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DF951A-B683-4277-9E54-11E9ABD70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1840515" cy="8770144"/>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990600" y="830943"/>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kern="0" dirty="0">
                <a:solidFill>
                  <a:srgbClr val="00FFFF"/>
                </a:solidFill>
                <a:effectLst/>
                <a:cs typeface="Times New Roman" pitchFamily="18" charset="0"/>
              </a:rPr>
              <a:t>#249 </a:t>
            </a:r>
            <a:r>
              <a:rPr lang="en-US" altLang="en-US" sz="2400" b="0" i="1" kern="0" dirty="0">
                <a:solidFill>
                  <a:srgbClr val="00FFFF"/>
                </a:solidFill>
                <a:effectLst/>
              </a:rPr>
              <a:t>“Because You Live, O Christ”</a:t>
            </a:r>
            <a:endParaRPr lang="en-US" sz="2400" b="0" dirty="0">
              <a:solidFill>
                <a:srgbClr val="00FFFF"/>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617364" y="1912144"/>
            <a:ext cx="8155041"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000" i="1" dirty="0">
                <a:effectLst>
                  <a:outerShdw blurRad="38100" dist="38100" dir="2700000" algn="tl">
                    <a:srgbClr val="000000">
                      <a:alpha val="43137"/>
                    </a:srgbClr>
                  </a:outerShdw>
                </a:effectLst>
                <a:latin typeface="+mn-lt"/>
              </a:rPr>
              <a:t>Because you live, O Christ,</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the spirit bird of hope is freed for flying;</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our cages of despair</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no longer keep us closed and life-denying.</a:t>
            </a:r>
          </a:p>
          <a:p>
            <a:pPr algn="ct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The stone has rolled away</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and death cannot imprison!</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O sing this Easter day,</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for Jesus Christ has risen,</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has risen, has risen, has risen!</a:t>
            </a:r>
            <a:endParaRPr lang="en-US" altLang="en-US" sz="3000" i="1" kern="0" dirty="0">
              <a:solidFill>
                <a:srgbClr val="0000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2427784464"/>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24A471-6E1A-4017-8495-A8074C48F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762000" y="15875"/>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248 “Christ is Risen!  Shout Hosanna!”</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1676400"/>
            <a:ext cx="941100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Christ is risen! Raise your spirits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from the caverns of despair.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Walk with gladness in the morning.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See what love can do and dare.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Drink the wine of resurrection,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not a servant, but a friend.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Jesus is our strong companion.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Joy and peace shall never end.</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656661450"/>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DF951A-B683-4277-9E54-11E9ABD70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1840515" cy="8770144"/>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990600" y="830943"/>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kern="0" dirty="0">
                <a:solidFill>
                  <a:srgbClr val="00FFFF"/>
                </a:solidFill>
                <a:effectLst/>
                <a:cs typeface="Times New Roman" pitchFamily="18" charset="0"/>
              </a:rPr>
              <a:t>#249 </a:t>
            </a:r>
            <a:r>
              <a:rPr lang="en-US" altLang="en-US" sz="2400" b="0" i="1" kern="0" dirty="0">
                <a:solidFill>
                  <a:srgbClr val="00FFFF"/>
                </a:solidFill>
                <a:effectLst/>
              </a:rPr>
              <a:t>“Because You Live, O Christ”</a:t>
            </a:r>
            <a:endParaRPr lang="en-US" sz="2400" b="0" dirty="0">
              <a:solidFill>
                <a:srgbClr val="00FFFF"/>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81000" y="1912144"/>
            <a:ext cx="8391405"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000" i="1" dirty="0">
                <a:effectLst>
                  <a:outerShdw blurRad="38100" dist="38100" dir="2700000" algn="tl">
                    <a:srgbClr val="000000">
                      <a:alpha val="43137"/>
                    </a:srgbClr>
                  </a:outerShdw>
                </a:effectLst>
                <a:latin typeface="+mn-lt"/>
              </a:rPr>
              <a:t>Because you live, O Christ,</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the rainbow of your peace will span creation;</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the colors of your love</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will draw all humankind to adoration. </a:t>
            </a:r>
          </a:p>
          <a:p>
            <a:pPr algn="ct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The stone has rolled away</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and death cannot imprison!</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O sing this Easter day,</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for Jesus Christ has risen,</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has risen, has risen, has risen!</a:t>
            </a:r>
            <a:endParaRPr lang="en-US" altLang="en-US" sz="3000" i="1" kern="0" dirty="0">
              <a:solidFill>
                <a:srgbClr val="0000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3892280320"/>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DF951A-B683-4277-9E54-11E9ABD70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1840515" cy="8770144"/>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990600" y="830943"/>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kern="0" dirty="0">
                <a:solidFill>
                  <a:srgbClr val="00FFFF"/>
                </a:solidFill>
                <a:effectLst/>
                <a:cs typeface="Times New Roman" pitchFamily="18" charset="0"/>
              </a:rPr>
              <a:t>#249 </a:t>
            </a:r>
            <a:r>
              <a:rPr lang="en-US" altLang="en-US" sz="2400" b="0" i="1" kern="0" dirty="0">
                <a:solidFill>
                  <a:srgbClr val="00FFFF"/>
                </a:solidFill>
                <a:effectLst/>
              </a:rPr>
              <a:t>“Because You Live, O Christ”</a:t>
            </a:r>
            <a:endParaRPr lang="en-US" sz="2400" b="0" dirty="0">
              <a:solidFill>
                <a:srgbClr val="00FFFF"/>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617364" y="1912144"/>
            <a:ext cx="8155041"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000" i="1" dirty="0">
                <a:effectLst>
                  <a:outerShdw blurRad="38100" dist="38100" dir="2700000" algn="tl">
                    <a:srgbClr val="000000">
                      <a:alpha val="43137"/>
                    </a:srgbClr>
                  </a:outerShdw>
                </a:effectLst>
                <a:latin typeface="+mn-lt"/>
              </a:rPr>
              <a:t>Because you live, O Christ,</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the garden of the world has come to flower;</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the darkness of the tomb</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is flooded with your resurrection power.</a:t>
            </a:r>
          </a:p>
          <a:p>
            <a:pPr algn="ct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The stone has rolled away</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and death cannot imprison!</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O sing this Easter day,</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for Jesus Christ has risen,</a:t>
            </a:r>
            <a:br>
              <a:rPr lang="en-US" sz="3000" i="1" dirty="0">
                <a:effectLst>
                  <a:outerShdw blurRad="38100" dist="38100" dir="2700000" algn="tl">
                    <a:srgbClr val="000000">
                      <a:alpha val="43137"/>
                    </a:srgbClr>
                  </a:outerShdw>
                </a:effectLst>
                <a:latin typeface="+mn-lt"/>
              </a:rPr>
            </a:br>
            <a:r>
              <a:rPr lang="en-US" sz="3000" i="1" dirty="0">
                <a:effectLst>
                  <a:outerShdw blurRad="38100" dist="38100" dir="2700000" algn="tl">
                    <a:srgbClr val="000000">
                      <a:alpha val="43137"/>
                    </a:srgbClr>
                  </a:outerShdw>
                </a:effectLst>
                <a:latin typeface="+mn-lt"/>
              </a:rPr>
              <a:t>has risen, has risen, has risen!</a:t>
            </a:r>
            <a:endParaRPr lang="en-US" altLang="en-US" sz="3000" i="1" kern="0" dirty="0">
              <a:solidFill>
                <a:srgbClr val="0000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703515263"/>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1143000" y="5334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pic>
        <p:nvPicPr>
          <p:cNvPr id="3" name="Picture 2">
            <a:extLst>
              <a:ext uri="{FF2B5EF4-FFF2-40B4-BE49-F238E27FC236}">
                <a16:creationId xmlns:a16="http://schemas.microsoft.com/office/drawing/2014/main" id="{1E14DAFD-912A-46CC-85D7-026A74708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362200"/>
            <a:ext cx="6023458" cy="6171575"/>
          </a:xfrm>
          <a:prstGeom prst="rect">
            <a:avLst/>
          </a:prstGeom>
        </p:spPr>
      </p:pic>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128387"/>
            <a:ext cx="9753600" cy="9067800"/>
          </a:xfrm>
          <a:prstGeom prst="rect">
            <a:avLst/>
          </a:prstGeom>
        </p:spPr>
      </p:pic>
      <p:sp>
        <p:nvSpPr>
          <p:cNvPr id="39938" name="Rectangle 2"/>
          <p:cNvSpPr>
            <a:spLocks noGrp="1" noChangeArrowheads="1"/>
          </p:cNvSpPr>
          <p:nvPr>
            <p:ph type="ctrTitle"/>
          </p:nvPr>
        </p:nvSpPr>
        <p:spPr>
          <a:xfrm>
            <a:off x="914400" y="27709"/>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257175" y="1592262"/>
            <a:ext cx="86296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4AE8E8"/>
                </a:solidFill>
                <a:effectLst>
                  <a:outerShdw blurRad="38100" dist="38100" dir="2700000" algn="tl">
                    <a:srgbClr val="000000">
                      <a:alpha val="43137"/>
                    </a:srgbClr>
                  </a:outerShdw>
                </a:effectLst>
              </a:rPr>
              <a:t># </a:t>
            </a:r>
            <a:r>
              <a:rPr lang="en-US" sz="2800" b="1" i="1" dirty="0">
                <a:solidFill>
                  <a:srgbClr val="4AE8E8"/>
                </a:solidFill>
                <a:effectLst>
                  <a:outerShdw blurRad="38100" dist="38100" dir="2700000" algn="tl">
                    <a:srgbClr val="000000">
                      <a:alpha val="43137"/>
                    </a:srgbClr>
                  </a:outerShdw>
                </a:effectLst>
              </a:rPr>
              <a:t>547 “Go, My Children, with My Blessing”</a:t>
            </a:r>
          </a:p>
          <a:p>
            <a:pPr algn="ctr">
              <a:lnSpc>
                <a:spcPct val="80000"/>
              </a:lnSpc>
            </a:pPr>
            <a:r>
              <a:rPr lang="en-US" sz="2800" b="1" i="1" dirty="0">
                <a:solidFill>
                  <a:srgbClr val="4AE8E8"/>
                </a:solidFill>
                <a:effectLst>
                  <a:outerShdw blurRad="38100" dist="38100" dir="2700000" algn="tl">
                    <a:srgbClr val="000000">
                      <a:alpha val="43137"/>
                    </a:srgbClr>
                  </a:outerShdw>
                </a:effectLst>
              </a:rPr>
              <a:t>(Stanza 1)</a:t>
            </a:r>
            <a:endParaRPr lang="en-US" sz="2800" dirty="0">
              <a:solidFill>
                <a:srgbClr val="4AE8E8"/>
              </a:solidFill>
              <a:effectLst>
                <a:outerShdw blurRad="38100" dist="38100" dir="2700000" algn="tl">
                  <a:srgbClr val="000000">
                    <a:alpha val="43137"/>
                  </a:srgbClr>
                </a:outerShdw>
              </a:effectLst>
            </a:endParaRPr>
          </a:p>
          <a:p>
            <a:pPr algn="ctr"/>
            <a:r>
              <a:rPr lang="en-US" b="1" i="1" dirty="0">
                <a:effectLst/>
              </a:rPr>
              <a:t>“Go, my children, with my blessing, </a:t>
            </a:r>
          </a:p>
          <a:p>
            <a:pPr algn="ctr"/>
            <a:r>
              <a:rPr lang="en-US" b="1" i="1" dirty="0">
                <a:effectLst/>
              </a:rPr>
              <a:t>never alone.</a:t>
            </a:r>
            <a:br>
              <a:rPr lang="en-US" b="1" i="1" dirty="0">
                <a:effectLst/>
              </a:rPr>
            </a:br>
            <a:r>
              <a:rPr lang="en-US" b="1" i="1" dirty="0">
                <a:effectLst/>
              </a:rPr>
              <a:t>Waking, sleeping, I am with you, </a:t>
            </a:r>
          </a:p>
          <a:p>
            <a:pPr algn="ctr"/>
            <a:r>
              <a:rPr lang="en-US" b="1" i="1" dirty="0">
                <a:effectLst/>
              </a:rPr>
              <a:t>you are my own.</a:t>
            </a:r>
            <a:br>
              <a:rPr lang="en-US" b="1" i="1" dirty="0">
                <a:effectLst/>
              </a:rPr>
            </a:br>
            <a:r>
              <a:rPr lang="en-US" b="1" i="1" dirty="0">
                <a:effectLst/>
              </a:rPr>
              <a:t>In my love’s baptismal river </a:t>
            </a:r>
          </a:p>
          <a:p>
            <a:pPr algn="ctr"/>
            <a:r>
              <a:rPr lang="en-US" b="1" i="1" dirty="0">
                <a:effectLst/>
              </a:rPr>
              <a:t>I have made you mine forever.</a:t>
            </a:r>
            <a:br>
              <a:rPr lang="en-US" b="1" i="1" dirty="0">
                <a:effectLst/>
              </a:rPr>
            </a:br>
            <a:r>
              <a:rPr lang="en-US" b="1" i="1" dirty="0">
                <a:effectLst/>
              </a:rPr>
              <a:t>Go, my children, with my blessing, </a:t>
            </a:r>
          </a:p>
          <a:p>
            <a:pPr algn="ctr"/>
            <a:r>
              <a:rPr lang="en-US" b="1" i="1" dirty="0">
                <a:effectLst/>
              </a:rPr>
              <a:t>you are my own.”</a:t>
            </a:r>
            <a:br>
              <a:rPr lang="en-US" b="1" i="1" dirty="0">
                <a:effectLst/>
              </a:rPr>
            </a:br>
            <a:endParaRPr lang="en-US" dirty="0">
              <a:effectLst/>
            </a:endParaRPr>
          </a:p>
          <a:p>
            <a:pPr algn="ctr"/>
            <a:endParaRPr lang="en-US" dirty="0">
              <a:effectLst/>
            </a:endParaRPr>
          </a:p>
          <a:p>
            <a:pPr algn="ctr"/>
            <a:endParaRPr lang="en-US" b="1" i="1"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r>
              <a:rPr lang="en-US" b="1" dirty="0">
                <a:effectLst/>
              </a:rPr>
              <a:t> </a:t>
            </a:r>
            <a:endParaRPr lang="en-US" dirty="0">
              <a:effectLst/>
            </a:endParaRPr>
          </a:p>
          <a:p>
            <a:pPr algn="ctr"/>
            <a:endParaRPr lang="en-US" dirty="0">
              <a:effectLst/>
            </a:endParaRPr>
          </a:p>
          <a:p>
            <a:pPr algn="ctr"/>
            <a:r>
              <a:rPr lang="en-US" b="1" i="1" dirty="0">
                <a:effectLst/>
              </a:rPr>
              <a:t> </a:t>
            </a:r>
            <a:endParaRPr lang="en-US" dirty="0">
              <a:effectLst/>
            </a:endParaRPr>
          </a:p>
          <a:p>
            <a:pPr algn="ctr"/>
            <a:r>
              <a:rPr lang="en-US" sz="3600" b="1" i="1" dirty="0">
                <a:effectLst>
                  <a:outerShdw blurRad="38100" dist="38100" dir="2700000" algn="tl">
                    <a:srgbClr val="000000">
                      <a:alpha val="43137"/>
                    </a:srgbClr>
                  </a:outerShdw>
                </a:effectLst>
              </a:rPr>
              <a:t> </a:t>
            </a:r>
            <a:endParaRPr lang="en-US" sz="3600" dirty="0">
              <a:effectLst>
                <a:outerShdw blurRad="38100" dist="38100" dir="2700000" algn="tl">
                  <a:srgbClr val="000000">
                    <a:alpha val="43137"/>
                  </a:srgbClr>
                </a:outerShdw>
              </a:effectLst>
            </a:endParaRPr>
          </a:p>
          <a:p>
            <a:pPr algn="ctr"/>
            <a:endParaRPr lang="en-US" dirty="0">
              <a:effectLst/>
            </a:endParaRPr>
          </a:p>
          <a:p>
            <a:r>
              <a:rPr lang="en-US" b="1" i="1" dirty="0">
                <a:effectLst/>
              </a:rPr>
              <a:t> </a:t>
            </a:r>
            <a:endParaRPr lang="en-US" dirty="0">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D1E2DC-46B9-4EC2-8612-F9027ED43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9855200" cy="7391400"/>
          </a:xfrm>
          <a:prstGeom prst="rect">
            <a:avLst/>
          </a:prstGeom>
        </p:spPr>
      </p:pic>
      <p:sp>
        <p:nvSpPr>
          <p:cNvPr id="4098" name="Rectangle 2"/>
          <p:cNvSpPr>
            <a:spLocks noGrp="1" noChangeArrowheads="1"/>
          </p:cNvSpPr>
          <p:nvPr>
            <p:ph type="ctrTitle"/>
          </p:nvPr>
        </p:nvSpPr>
        <p:spPr>
          <a:xfrm>
            <a:off x="982362" y="1066800"/>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FF00"/>
                </a:solidFill>
                <a:effectLst>
                  <a:outerShdw blurRad="38100" dist="38100" dir="2700000" algn="tl">
                    <a:srgbClr val="000000">
                      <a:alpha val="43137"/>
                    </a:srgbClr>
                  </a:outerShdw>
                </a:effectLst>
                <a:latin typeface="Arial" charset="0"/>
              </a:rPr>
              <a:t>2</a:t>
            </a:r>
            <a:r>
              <a:rPr lang="en-US" altLang="en-US" sz="3400" i="1" baseline="30000" dirty="0">
                <a:solidFill>
                  <a:srgbClr val="FFFF00"/>
                </a:solidFill>
                <a:effectLst>
                  <a:outerShdw blurRad="38100" dist="38100" dir="2700000" algn="tl">
                    <a:srgbClr val="000000">
                      <a:alpha val="43137"/>
                    </a:srgbClr>
                  </a:outerShdw>
                </a:effectLst>
                <a:latin typeface="Arial" charset="0"/>
              </a:rPr>
              <a:t>nd</a:t>
            </a:r>
            <a:r>
              <a:rPr lang="en-US" altLang="en-US" sz="3400" i="1" dirty="0">
                <a:solidFill>
                  <a:srgbClr val="FFFF00"/>
                </a:solidFill>
                <a:effectLst>
                  <a:outerShdw blurRad="38100" dist="38100" dir="2700000" algn="tl">
                    <a:srgbClr val="000000">
                      <a:alpha val="43137"/>
                    </a:srgbClr>
                  </a:outerShdw>
                </a:effectLst>
                <a:latin typeface="Arial" charset="0"/>
              </a:rPr>
              <a:t> Sunday of Easter, </a:t>
            </a:r>
            <a:br>
              <a:rPr lang="en-US" altLang="en-US" sz="3400" i="1" dirty="0">
                <a:solidFill>
                  <a:srgbClr val="FFFF00"/>
                </a:solidFill>
                <a:effectLst>
                  <a:outerShdw blurRad="38100" dist="38100" dir="2700000" algn="tl">
                    <a:srgbClr val="000000">
                      <a:alpha val="43137"/>
                    </a:srgbClr>
                  </a:outerShdw>
                </a:effectLst>
                <a:latin typeface="Arial" charset="0"/>
              </a:rPr>
            </a:br>
            <a:r>
              <a:rPr lang="en-US" altLang="en-US" sz="3200" i="1" dirty="0">
                <a:solidFill>
                  <a:srgbClr val="FFFF00"/>
                </a:solidFill>
                <a:effectLst>
                  <a:outerShdw blurRad="38100" dist="38100" dir="2700000" algn="tl">
                    <a:srgbClr val="000000">
                      <a:alpha val="43137"/>
                    </a:srgbClr>
                  </a:outerShdw>
                </a:effectLst>
                <a:latin typeface="Arial" charset="0"/>
              </a:rPr>
              <a:t>April 8th, 2018</a:t>
            </a:r>
            <a:br>
              <a:rPr lang="en-US" altLang="en-US" sz="3200" i="1" dirty="0">
                <a:solidFill>
                  <a:srgbClr val="FFFF00"/>
                </a:solidFill>
                <a:effectLst>
                  <a:outerShdw blurRad="38100" dist="38100" dir="2700000" algn="tl">
                    <a:srgbClr val="000000">
                      <a:alpha val="43137"/>
                    </a:srgbClr>
                  </a:outerShdw>
                </a:effectLst>
                <a:latin typeface="Arial" charset="0"/>
              </a:rPr>
            </a:br>
            <a:endParaRPr lang="en-US" altLang="en-US" sz="3200" i="1" dirty="0">
              <a:solidFill>
                <a:srgbClr val="FFFF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0632" y="4800600"/>
            <a:ext cx="1905000" cy="1905000"/>
          </a:xfrm>
          <a:prstGeom prst="rect">
            <a:avLst/>
          </a:prstGeom>
        </p:spPr>
      </p:pic>
    </p:spTree>
    <p:extLst>
      <p:ext uri="{BB962C8B-B14F-4D97-AF65-F5344CB8AC3E}">
        <p14:creationId xmlns:p14="http://schemas.microsoft.com/office/powerpoint/2010/main" val="1176450259"/>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498ACC-C516-4FAD-A4CE-CD6522C0A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762000" y="15875"/>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248 “Christ is Risen!  Shout Hosanna!”</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1676400"/>
            <a:ext cx="941100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Christ is risen! Earth and heaven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nevermore shall be the same.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Break the bread of new creation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where the world is still in pain.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Tell its grim, demonic chorus: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"Christ is risen! Get you gone!"'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God the First and Last is with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Sing Hosanna everyone!</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410408927"/>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latin typeface="+mn-lt"/>
              </a:rPr>
              <a:t>Call to Confession </a:t>
            </a:r>
            <a:r>
              <a:rPr lang="en-US" sz="2000" i="1" dirty="0">
                <a:effectLst>
                  <a:outerShdw blurRad="38100" dist="38100" dir="2700000" algn="tl">
                    <a:srgbClr val="000000">
                      <a:alpha val="43137"/>
                    </a:srgbClr>
                  </a:outerShdw>
                </a:effectLst>
                <a:latin typeface="+mn-lt"/>
              </a:rPr>
              <a:t> </a:t>
            </a:r>
            <a:br>
              <a:rPr lang="en-US" sz="2000" dirty="0">
                <a:effectLst/>
                <a:latin typeface="+mn-lt"/>
              </a:rPr>
            </a:br>
            <a:r>
              <a:rPr lang="en-US" sz="2400" i="1" dirty="0">
                <a:solidFill>
                  <a:srgbClr val="00FFFF"/>
                </a:solidFill>
                <a:effectLst>
                  <a:outerShdw blurRad="38100" dist="38100" dir="2700000" algn="tl">
                    <a:srgbClr val="000000">
                      <a:alpha val="43137"/>
                    </a:srgbClr>
                  </a:outerShdw>
                </a:effectLst>
                <a:latin typeface="+mn-lt"/>
              </a:rPr>
              <a:t>(Based on 1 John 1:8-9)</a:t>
            </a:r>
            <a:br>
              <a:rPr lang="en-US" sz="2400" i="1" dirty="0">
                <a:effectLst>
                  <a:outerShdw blurRad="38100" dist="38100" dir="2700000" algn="tl">
                    <a:srgbClr val="000000">
                      <a:alpha val="43137"/>
                    </a:srgbClr>
                  </a:outerShdw>
                </a:effectLst>
                <a:latin typeface="+mn-lt"/>
              </a:rPr>
            </a:br>
            <a:r>
              <a:rPr lang="en-US" sz="2400" i="1" dirty="0">
                <a:effectLst>
                  <a:outerShdw blurRad="38100" dist="38100" dir="2700000" algn="tl">
                    <a:srgbClr val="000000">
                      <a:alpha val="43137"/>
                    </a:srgbClr>
                  </a:outerShdw>
                </a:effectLst>
                <a:latin typeface="+mn-lt"/>
              </a:rPr>
              <a:t>If we say we have no sin, we deceive ourselves and the truth is not in us.  But if we confess our sins, God who is faithful and just will forgive us our sins and cleanse us from all unrighteousness.  In humility and faith, let us confess our sins to God in the presence of our neighbors. </a:t>
            </a:r>
            <a:br>
              <a:rPr lang="en-US" sz="1600" i="1" dirty="0">
                <a:effectLst/>
              </a:rPr>
            </a:br>
            <a:r>
              <a:rPr lang="en-US" sz="1600" i="1" dirty="0">
                <a:effectLst>
                  <a:outerShdw blurRad="38100" dist="38100" dir="2700000" algn="tl">
                    <a:srgbClr val="000000">
                      <a:alpha val="43137"/>
                    </a:srgbClr>
                  </a:outerShdw>
                </a:effectLst>
                <a:latin typeface="+mn-lt"/>
              </a:rPr>
              <a:t> </a:t>
            </a:r>
            <a:br>
              <a:rPr lang="en-US" sz="1600" i="1" dirty="0">
                <a:effectLst>
                  <a:outerShdw blurRad="38100" dist="38100" dir="2700000" algn="tl">
                    <a:srgbClr val="000000">
                      <a:alpha val="43137"/>
                    </a:srgbClr>
                  </a:outerShdw>
                </a:effectLst>
                <a:latin typeface="+mn-lt"/>
              </a:rPr>
            </a:br>
            <a:br>
              <a:rPr lang="en-US" sz="1600" i="1" dirty="0">
                <a:effectLst>
                  <a:outerShdw blurRad="38100" dist="38100" dir="2700000" algn="tl">
                    <a:srgbClr val="000000">
                      <a:alpha val="43137"/>
                    </a:srgbClr>
                  </a:outerShdw>
                </a:effectLst>
                <a:latin typeface="+mn-lt"/>
              </a:rPr>
            </a:br>
            <a:br>
              <a:rPr lang="en-US" sz="1600" i="1" dirty="0">
                <a:effectLst>
                  <a:outerShdw blurRad="38100" dist="38100" dir="2700000" algn="tl">
                    <a:srgbClr val="000000">
                      <a:alpha val="43137"/>
                    </a:srgbClr>
                  </a:outerShdw>
                </a:effectLst>
                <a:latin typeface="+mn-lt"/>
              </a:rPr>
            </a:br>
            <a:endParaRPr lang="en-US" altLang="en-US" sz="160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4" y="0"/>
            <a:ext cx="10778283" cy="6857999"/>
          </a:xfrm>
          <a:prstGeom prst="rect">
            <a:avLst/>
          </a:prstGeom>
        </p:spPr>
      </p:pic>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998908" y="1295400"/>
            <a:ext cx="6925892" cy="5016758"/>
          </a:xfrm>
          <a:prstGeom prst="rect">
            <a:avLst/>
          </a:prstGeom>
        </p:spPr>
        <p:txBody>
          <a:bodyPr wrap="square">
            <a:spAutoFit/>
          </a:bodyPr>
          <a:lstStyle/>
          <a:p>
            <a:r>
              <a:rPr lang="en-US" sz="3200" b="1" i="1" dirty="0">
                <a:solidFill>
                  <a:srgbClr val="800000"/>
                </a:solidFill>
              </a:rPr>
              <a:t>You have shown yourself to us, </a:t>
            </a:r>
          </a:p>
          <a:p>
            <a:r>
              <a:rPr lang="en-US" sz="3200" b="1" i="1" dirty="0">
                <a:solidFill>
                  <a:srgbClr val="800000"/>
                </a:solidFill>
              </a:rPr>
              <a:t>O God, by Word and Spirit, with signs and wonders, in flesh and blood, yet we still struggle to live and believe the good news of Jesus Christ.  Have mercy on us, O God.  Forgive us.  Enter into our lives and cast out our fear so that we may come to trust in you and have life in Jesus’ name, Amen.</a:t>
            </a:r>
            <a:endParaRPr lang="en-US" sz="2800" b="1" i="1" dirty="0">
              <a:solidFill>
                <a:srgbClr val="800000"/>
              </a:solidFill>
            </a:endParaRPr>
          </a:p>
        </p:txBody>
      </p:sp>
      <p:sp>
        <p:nvSpPr>
          <p:cNvPr id="8" name="Rectangle 2">
            <a:extLst>
              <a:ext uri="{FF2B5EF4-FFF2-40B4-BE49-F238E27FC236}">
                <a16:creationId xmlns:a16="http://schemas.microsoft.com/office/drawing/2014/main" id="{43DF36E0-2667-4E5C-B4AF-28E81AF367A3}"/>
              </a:ext>
            </a:extLst>
          </p:cNvPr>
          <p:cNvSpPr>
            <a:spLocks noGrp="1" noChangeArrowheads="1"/>
          </p:cNvSpPr>
          <p:nvPr>
            <p:ph type="ctrTitle"/>
          </p:nvPr>
        </p:nvSpPr>
        <p:spPr>
          <a:xfrm>
            <a:off x="998908" y="168275"/>
            <a:ext cx="7457161"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solidFill>
                  <a:srgbClr val="000000"/>
                </a:solidFill>
                <a:effectLst/>
                <a:latin typeface="+mn-lt"/>
              </a:rPr>
              <a:t> </a:t>
            </a:r>
            <a:endParaRPr lang="en-US" altLang="en-US" sz="2400" b="0" i="1" dirty="0">
              <a:solidFill>
                <a:srgbClr val="000000"/>
              </a:solidFill>
              <a:effectLst/>
              <a:latin typeface="+mn-lt"/>
            </a:endParaRPr>
          </a:p>
        </p:txBody>
      </p:sp>
    </p:spTree>
    <p:extLst>
      <p:ext uri="{BB962C8B-B14F-4D97-AF65-F5344CB8AC3E}">
        <p14:creationId xmlns:p14="http://schemas.microsoft.com/office/powerpoint/2010/main" val="360559857"/>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
            <a:ext cx="11122068" cy="11476190"/>
          </a:xfrm>
          <a:prstGeom prst="rect">
            <a:avLst/>
          </a:prstGeom>
        </p:spPr>
      </p:pic>
      <p:sp>
        <p:nvSpPr>
          <p:cNvPr id="841730" name="Rectangle 2"/>
          <p:cNvSpPr>
            <a:spLocks noGrp="1" noChangeArrowheads="1"/>
          </p:cNvSpPr>
          <p:nvPr>
            <p:ph type="ctrTitle"/>
          </p:nvPr>
        </p:nvSpPr>
        <p:spPr>
          <a:xfrm>
            <a:off x="817306" y="777421"/>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0664BA"/>
                </a:solidFill>
                <a:effectLst/>
              </a:rPr>
              <a:t>Declaration of Forgiveness</a:t>
            </a:r>
            <a:r>
              <a:rPr lang="en-US" altLang="en-US" sz="2000" i="1" dirty="0">
                <a:solidFill>
                  <a:srgbClr val="0664BA"/>
                </a:solidFill>
                <a:effectLst/>
                <a:latin typeface="+mn-lt"/>
              </a:rPr>
              <a:t> </a:t>
            </a:r>
            <a:endParaRPr lang="en-US" altLang="en-US" sz="2400" b="0" i="1" dirty="0">
              <a:solidFill>
                <a:srgbClr val="0664BA"/>
              </a:solidFill>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833782" y="1981200"/>
            <a:ext cx="6421694" cy="4031873"/>
          </a:xfrm>
          <a:prstGeom prst="rect">
            <a:avLst/>
          </a:prstGeom>
        </p:spPr>
        <p:txBody>
          <a:bodyPr wrap="square">
            <a:spAutoFit/>
          </a:bodyPr>
          <a:lstStyle/>
          <a:p>
            <a:r>
              <a:rPr lang="en-US" sz="3200" b="1" i="1" dirty="0">
                <a:solidFill>
                  <a:schemeClr val="tx2"/>
                </a:solidFill>
                <a:effectLst>
                  <a:outerShdw blurRad="38100" dist="38100" dir="2700000" algn="tl">
                    <a:srgbClr val="000000">
                      <a:alpha val="43137"/>
                    </a:srgbClr>
                  </a:outerShdw>
                </a:effectLst>
              </a:rPr>
              <a:t>Sisters and brothers, we have an advocate with God – Jesus Christ, the righteous one – who offered his life in love to save the world from sin.  This is the good news of the gospel: in Jesus Christ, we are forgiven. </a:t>
            </a:r>
            <a:r>
              <a:rPr lang="en-US" sz="3200" b="1" i="1" dirty="0">
                <a:solidFill>
                  <a:srgbClr val="FFFF00"/>
                </a:solidFill>
              </a:rPr>
              <a:t>Thanks be to God, Amen.</a:t>
            </a:r>
            <a:endParaRPr lang="en-US" sz="32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46445</TotalTime>
  <Words>1147</Words>
  <Application>Microsoft Office PowerPoint</Application>
  <PresentationFormat>On-screen Show (4:3)</PresentationFormat>
  <Paragraphs>218</Paragraphs>
  <Slides>44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Black</vt:lpstr>
      <vt:lpstr>Calibri</vt:lpstr>
      <vt:lpstr>Helvetica</vt:lpstr>
      <vt:lpstr>Times New Roman</vt:lpstr>
      <vt:lpstr>Wingdings</vt:lpstr>
      <vt:lpstr>Glass Layers</vt:lpstr>
      <vt:lpstr>Homecrest Presbyterian Church Worship of the Lord’s Day 2nd Sunday of Easter,  April 8th, 2018 </vt:lpstr>
      <vt:lpstr>Gathering Around the WORD Call to Worship </vt:lpstr>
      <vt:lpstr>Gathering Around the WORD Gathering Hymn   # 248 “Christ is Risen!  Shout Hosanna!”</vt:lpstr>
      <vt:lpstr>Gathering Around the WORD Gathering Hymn   # 248 “Christ is Risen!  Shout Hosanna!”</vt:lpstr>
      <vt:lpstr>Gathering Around the WORD Gathering Hymn   # 248 “Christ is Risen!  Shout Hosanna!”</vt:lpstr>
      <vt:lpstr>Gathering Around the WORD Call to Confession   (Based on 1 John 1:8-9) If we say we have no sin, we deceive ourselves and the truth is not in us.  But if we confess our sins, God who is faithful and just will forgive us our sins and cleanse us from all unrighteousness.  In humility and faith, let us confess our sins to God in the presence of our neighbors.      </vt:lpstr>
      <vt:lpstr>Gathering Around the WORD Prayer of Confession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Message to the Youth/ Prayer of Illumination</vt:lpstr>
      <vt:lpstr>Proclaiming the WORD  Scripture Reading (1 John 1:1-2:2)</vt:lpstr>
      <vt:lpstr>Proclaiming the WORD  Scripture Reading (1 John 1:1-2:2)</vt:lpstr>
      <vt:lpstr>Proclaiming the WORD  Scripture Reading (1 John 1:1-2:2)</vt:lpstr>
      <vt:lpstr>Proclaiming the WORD  Scripture Reading (1 John 1:1-2:2)</vt:lpstr>
      <vt:lpstr>Proclaiming the WORD  Scripture Reading (Acts 4:32-36)</vt:lpstr>
      <vt:lpstr>PowerPoint Presentation</vt:lpstr>
      <vt:lpstr>PowerPoint Presentation</vt:lpstr>
      <vt:lpstr>PowerPoint Presentation</vt:lpstr>
      <vt:lpstr>Responding Hymn # 239 “Good Christians All, Rejoice and Sing”</vt:lpstr>
      <vt:lpstr>Responding Hymn # 239 “Good Christians All, Rejoice and Sing”</vt:lpstr>
      <vt:lpstr>Responding Hymn # 239 “Good Christians All, Rejoice and Sing”</vt:lpstr>
      <vt:lpstr>Responding Hymn # 239 “Good Christians All, Rejoice and 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2nd Sunday of Easter,  April 8th, 2018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1274</cp:revision>
  <cp:lastPrinted>2016-01-30T20:52:10Z</cp:lastPrinted>
  <dcterms:created xsi:type="dcterms:W3CDTF">1601-01-01T00:00:00Z</dcterms:created>
  <dcterms:modified xsi:type="dcterms:W3CDTF">2018-04-07T17:55:53Z</dcterms:modified>
</cp:coreProperties>
</file>