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60"/>
  </p:notesMasterIdLst>
  <p:handoutMasterIdLst>
    <p:handoutMasterId r:id="rId61"/>
  </p:handoutMasterIdLst>
  <p:sldIdLst>
    <p:sldId id="1097" r:id="rId2"/>
    <p:sldId id="1588" r:id="rId3"/>
    <p:sldId id="1299" r:id="rId4"/>
    <p:sldId id="2086" r:id="rId5"/>
    <p:sldId id="2087" r:id="rId6"/>
    <p:sldId id="2088" r:id="rId7"/>
    <p:sldId id="2089" r:id="rId8"/>
    <p:sldId id="2090" r:id="rId9"/>
    <p:sldId id="805" r:id="rId10"/>
    <p:sldId id="2051" r:id="rId11"/>
    <p:sldId id="1781" r:id="rId12"/>
    <p:sldId id="696" r:id="rId13"/>
    <p:sldId id="806" r:id="rId14"/>
    <p:sldId id="1059" r:id="rId15"/>
    <p:sldId id="2059" r:id="rId16"/>
    <p:sldId id="2091" r:id="rId17"/>
    <p:sldId id="2092" r:id="rId18"/>
    <p:sldId id="2094" r:id="rId19"/>
    <p:sldId id="2095" r:id="rId20"/>
    <p:sldId id="2097" r:id="rId21"/>
    <p:sldId id="2096" r:id="rId22"/>
    <p:sldId id="2093" r:id="rId23"/>
    <p:sldId id="2098" r:id="rId24"/>
    <p:sldId id="1773" r:id="rId25"/>
    <p:sldId id="2099" r:id="rId26"/>
    <p:sldId id="2100" r:id="rId27"/>
    <p:sldId id="2038" r:id="rId28"/>
    <p:sldId id="2101" r:id="rId29"/>
    <p:sldId id="2102" r:id="rId30"/>
    <p:sldId id="2103" r:id="rId31"/>
    <p:sldId id="2081" r:id="rId32"/>
    <p:sldId id="2104" r:id="rId33"/>
    <p:sldId id="2106" r:id="rId34"/>
    <p:sldId id="1752" r:id="rId35"/>
    <p:sldId id="975" r:id="rId36"/>
    <p:sldId id="818" r:id="rId37"/>
    <p:sldId id="819" r:id="rId38"/>
    <p:sldId id="2107" r:id="rId39"/>
    <p:sldId id="2125" r:id="rId40"/>
    <p:sldId id="2126" r:id="rId41"/>
    <p:sldId id="2110" r:id="rId42"/>
    <p:sldId id="2113" r:id="rId43"/>
    <p:sldId id="2114" r:id="rId44"/>
    <p:sldId id="2115" r:id="rId45"/>
    <p:sldId id="2116" r:id="rId46"/>
    <p:sldId id="2118" r:id="rId47"/>
    <p:sldId id="2119" r:id="rId48"/>
    <p:sldId id="2127" r:id="rId49"/>
    <p:sldId id="2122" r:id="rId50"/>
    <p:sldId id="2123" r:id="rId51"/>
    <p:sldId id="2124" r:id="rId52"/>
    <p:sldId id="1930" r:id="rId53"/>
    <p:sldId id="2128" r:id="rId54"/>
    <p:sldId id="2129" r:id="rId55"/>
    <p:sldId id="2130" r:id="rId56"/>
    <p:sldId id="284" r:id="rId57"/>
    <p:sldId id="1067" r:id="rId58"/>
    <p:sldId id="2131" r:id="rId5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0000"/>
    <a:srgbClr val="CC0099"/>
    <a:srgbClr val="800000"/>
    <a:srgbClr val="00FFFF"/>
    <a:srgbClr val="FF3399"/>
    <a:srgbClr val="4AE8E8"/>
    <a:srgbClr val="009900"/>
    <a:srgbClr val="066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88985" autoAdjust="0"/>
  </p:normalViewPr>
  <p:slideViewPr>
    <p:cSldViewPr>
      <p:cViewPr varScale="1">
        <p:scale>
          <a:sx n="69" d="100"/>
          <a:sy n="69" d="100"/>
        </p:scale>
        <p:origin x="1422"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58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33500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jpg"/><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D1E2DC-46B9-4EC2-8612-F9027ED43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9855200" cy="7391400"/>
          </a:xfrm>
          <a:prstGeom prst="rect">
            <a:avLst/>
          </a:prstGeom>
        </p:spPr>
      </p:pic>
      <p:sp>
        <p:nvSpPr>
          <p:cNvPr id="4098" name="Rectangle 2"/>
          <p:cNvSpPr>
            <a:spLocks noGrp="1" noChangeArrowheads="1"/>
          </p:cNvSpPr>
          <p:nvPr>
            <p:ph type="ctrTitle"/>
          </p:nvPr>
        </p:nvSpPr>
        <p:spPr>
          <a:xfrm>
            <a:off x="982362" y="1066800"/>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FF00"/>
                </a:solidFill>
                <a:effectLst>
                  <a:outerShdw blurRad="38100" dist="38100" dir="2700000" algn="tl">
                    <a:srgbClr val="000000">
                      <a:alpha val="43137"/>
                    </a:srgbClr>
                  </a:outerShdw>
                </a:effectLst>
                <a:latin typeface="Arial" charset="0"/>
              </a:rPr>
              <a:t>Resurrection/Easter Sunday, </a:t>
            </a:r>
            <a:br>
              <a:rPr lang="en-US" altLang="en-US" sz="3400" i="1" dirty="0">
                <a:solidFill>
                  <a:srgbClr val="FFFF00"/>
                </a:solidFill>
                <a:effectLst>
                  <a:outerShdw blurRad="38100" dist="38100" dir="2700000" algn="tl">
                    <a:srgbClr val="000000">
                      <a:alpha val="43137"/>
                    </a:srgbClr>
                  </a:outerShdw>
                </a:effectLst>
                <a:latin typeface="Arial" charset="0"/>
              </a:rPr>
            </a:br>
            <a:r>
              <a:rPr lang="en-US" altLang="en-US" sz="3200" i="1" dirty="0">
                <a:solidFill>
                  <a:srgbClr val="FFFF00"/>
                </a:solidFill>
                <a:effectLst>
                  <a:outerShdw blurRad="38100" dist="38100" dir="2700000" algn="tl">
                    <a:srgbClr val="000000">
                      <a:alpha val="43137"/>
                    </a:srgbClr>
                  </a:outerShdw>
                </a:effectLst>
                <a:latin typeface="Arial" charset="0"/>
              </a:rPr>
              <a:t>April 1st, 2018</a:t>
            </a:r>
            <a:br>
              <a:rPr lang="en-US" altLang="en-US" sz="3200" i="1" dirty="0">
                <a:solidFill>
                  <a:srgbClr val="FFFF00"/>
                </a:solidFill>
                <a:effectLst>
                  <a:outerShdw blurRad="38100" dist="38100" dir="2700000" algn="tl">
                    <a:srgbClr val="000000">
                      <a:alpha val="43137"/>
                    </a:srgbClr>
                  </a:outerShdw>
                </a:effectLst>
                <a:latin typeface="Arial" charset="0"/>
              </a:rPr>
            </a:br>
            <a:endParaRPr lang="en-US" altLang="en-US" sz="3200" i="1" dirty="0">
              <a:solidFill>
                <a:srgbClr val="FFFF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632" y="4800600"/>
            <a:ext cx="1905000" cy="190500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4" y="0"/>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998908" y="1295400"/>
            <a:ext cx="6773492" cy="6555641"/>
          </a:xfrm>
          <a:prstGeom prst="rect">
            <a:avLst/>
          </a:prstGeom>
        </p:spPr>
        <p:txBody>
          <a:bodyPr wrap="square">
            <a:spAutoFit/>
          </a:bodyPr>
          <a:lstStyle/>
          <a:p>
            <a:r>
              <a:rPr lang="en-US" sz="2800" b="1" i="1" dirty="0">
                <a:solidFill>
                  <a:srgbClr val="800000"/>
                </a:solidFill>
              </a:rPr>
              <a:t>Risen Christ, through the power of the Holy Spirit, we have been raised from the water of baptism to share in your glorious resurrection.  Yet we have not lived as Easter people.  </a:t>
            </a:r>
          </a:p>
          <a:p>
            <a:r>
              <a:rPr lang="en-US" sz="2800" b="1" i="1" dirty="0">
                <a:solidFill>
                  <a:srgbClr val="800000"/>
                </a:solidFill>
              </a:rPr>
              <a:t>We are unsure of your promise, confused about your will, and afraid in the face of danger.  Forgive us O God, let our lives be a testimony to your resurrection through the love of God and by the power of the Holy Spirit.  Amen.</a:t>
            </a:r>
          </a:p>
          <a:p>
            <a:endParaRPr lang="en-US" sz="2800" b="1" dirty="0">
              <a:solidFill>
                <a:srgbClr val="800000"/>
              </a:solidFill>
            </a:endParaRPr>
          </a:p>
          <a:p>
            <a:r>
              <a:rPr lang="en-US" sz="2800" b="1" dirty="0">
                <a:solidFill>
                  <a:srgbClr val="800000"/>
                </a:solidFill>
              </a:rPr>
              <a:t> </a:t>
            </a:r>
          </a:p>
          <a:p>
            <a:endParaRPr lang="en-US" sz="2800" b="1" i="1" dirty="0">
              <a:solidFill>
                <a:srgbClr val="800000"/>
              </a:solidFill>
            </a:endParaRP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99890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360559857"/>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11122068" cy="11476190"/>
          </a:xfrm>
          <a:prstGeom prst="rect">
            <a:avLst/>
          </a:prstGeom>
        </p:spPr>
      </p:pic>
      <p:sp>
        <p:nvSpPr>
          <p:cNvPr id="841730" name="Rectangle 2"/>
          <p:cNvSpPr>
            <a:spLocks noGrp="1" noChangeArrowheads="1"/>
          </p:cNvSpPr>
          <p:nvPr>
            <p:ph type="ctrTitle"/>
          </p:nvPr>
        </p:nvSpPr>
        <p:spPr>
          <a:xfrm>
            <a:off x="817306" y="777421"/>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0664BA"/>
                </a:solidFill>
                <a:effectLst/>
              </a:rPr>
              <a:t>Declaration of Forgiveness</a:t>
            </a:r>
            <a:r>
              <a:rPr lang="en-US" altLang="en-US" sz="2000" i="1" dirty="0">
                <a:solidFill>
                  <a:srgbClr val="0664BA"/>
                </a:solidFill>
                <a:effectLst/>
                <a:latin typeface="+mn-lt"/>
              </a:rPr>
              <a:t> </a:t>
            </a:r>
            <a:endParaRPr lang="en-US" altLang="en-US" sz="2400" b="0" i="1" dirty="0">
              <a:solidFill>
                <a:srgbClr val="0664BA"/>
              </a:solidFill>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833782" y="1981200"/>
            <a:ext cx="6421694" cy="6155531"/>
          </a:xfrm>
          <a:prstGeom prst="rect">
            <a:avLst/>
          </a:prstGeom>
        </p:spPr>
        <p:txBody>
          <a:bodyPr wrap="square">
            <a:spAutoFit/>
          </a:bodyPr>
          <a:lstStyle/>
          <a:p>
            <a:r>
              <a:rPr lang="en-US" sz="2800" b="1" i="1" dirty="0">
                <a:solidFill>
                  <a:srgbClr val="000000"/>
                </a:solidFill>
              </a:rPr>
              <a:t>Sisters and Brothers, Hear the good news!  Even though Christ has died, but he is alive and lives amongst us right now. </a:t>
            </a:r>
            <a:endParaRPr lang="en-US" sz="2800" b="1" dirty="0">
              <a:solidFill>
                <a:srgbClr val="000000"/>
              </a:solidFill>
            </a:endParaRPr>
          </a:p>
          <a:p>
            <a:r>
              <a:rPr lang="en-US" sz="2800" b="1" i="1" dirty="0">
                <a:solidFill>
                  <a:srgbClr val="FFFF00"/>
                </a:solidFill>
                <a:effectLst>
                  <a:outerShdw blurRad="38100" dist="38100" dir="2700000" algn="tl">
                    <a:srgbClr val="000000">
                      <a:alpha val="43137"/>
                    </a:srgbClr>
                  </a:outerShdw>
                </a:effectLst>
              </a:rPr>
              <a:t>Through our faith, our earthly deaths have already been conquered and our sins forgiven.  We can look forward to our life eternal with Christ, through Christ, and in Christ. Thanks be to God, Amen.</a:t>
            </a:r>
            <a:endParaRPr lang="en-US" sz="2800" dirty="0">
              <a:solidFill>
                <a:srgbClr val="FFFF00"/>
              </a:solidFill>
              <a:effectLst>
                <a:outerShdw blurRad="38100" dist="38100" dir="2700000" algn="tl">
                  <a:srgbClr val="000000">
                    <a:alpha val="43137"/>
                  </a:srgbClr>
                </a:outerShdw>
              </a:effectLst>
            </a:endParaRPr>
          </a:p>
          <a:p>
            <a:endParaRPr lang="en-US" sz="2800" b="1" dirty="0">
              <a:solidFill>
                <a:srgbClr val="FFFF00"/>
              </a:solidFill>
              <a:effectLst>
                <a:outerShdw blurRad="38100" dist="38100" dir="2700000" algn="tl">
                  <a:srgbClr val="000000">
                    <a:alpha val="43137"/>
                  </a:srgbClr>
                </a:outerShdw>
              </a:effectLst>
            </a:endParaRPr>
          </a:p>
          <a:p>
            <a:endParaRPr lang="en-US" sz="2800" b="1" dirty="0">
              <a:solidFill>
                <a:srgbClr val="FFFF00"/>
              </a:solidFill>
              <a:effectLst>
                <a:outerShdw blurRad="38100" dist="38100" dir="2700000" algn="tl">
                  <a:srgbClr val="000000">
                    <a:alpha val="43137"/>
                  </a:srgbClr>
                </a:outerShdw>
              </a:effectLst>
            </a:endParaRPr>
          </a:p>
          <a:p>
            <a:endParaRPr lang="en-US" sz="30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79488D-9A69-43FF-A03F-A26668F83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11582400" cy="8686800"/>
          </a:xfrm>
          <a:prstGeom prst="rect">
            <a:avLst/>
          </a:prstGeom>
        </p:spPr>
      </p:pic>
      <p:sp>
        <p:nvSpPr>
          <p:cNvPr id="755714" name="Rectangle 2"/>
          <p:cNvSpPr>
            <a:spLocks noGrp="1" noChangeArrowheads="1"/>
          </p:cNvSpPr>
          <p:nvPr>
            <p:ph type="ctrTitle"/>
          </p:nvPr>
        </p:nvSpPr>
        <p:spPr>
          <a:xfrm>
            <a:off x="914400" y="838201"/>
            <a:ext cx="7772400" cy="11430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endParaRPr lang="en-US" altLang="en-US" sz="2400" b="0" i="1" dirty="0">
              <a:solidFill>
                <a:srgbClr val="FF0000"/>
              </a:solidFill>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a:extLst>
              <a:ext uri="{FF2B5EF4-FFF2-40B4-BE49-F238E27FC236}">
                <a16:creationId xmlns:a16="http://schemas.microsoft.com/office/drawing/2014/main" id="{C9D80846-722F-4397-B706-CB86F526E93B}"/>
              </a:ext>
            </a:extLst>
          </p:cNvPr>
          <p:cNvSpPr txBox="1">
            <a:spLocks noChangeArrowheads="1"/>
          </p:cNvSpPr>
          <p:nvPr/>
        </p:nvSpPr>
        <p:spPr bwMode="auto">
          <a:xfrm>
            <a:off x="685800" y="2239427"/>
            <a:ext cx="8763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kern="0" dirty="0">
                <a:solidFill>
                  <a:srgbClr val="FFFF00"/>
                </a:solidFill>
                <a:effectLst/>
                <a:latin typeface="+mn-lt"/>
              </a:rPr>
              <a:t>(John 14:27)  </a:t>
            </a:r>
            <a:br>
              <a:rPr lang="en-US" sz="2000" kern="0" dirty="0">
                <a:effectLst/>
                <a:latin typeface="+mn-lt"/>
              </a:rPr>
            </a:br>
            <a:r>
              <a:rPr lang="en-US" sz="2800" i="1" dirty="0">
                <a:effectLst>
                  <a:outerShdw blurRad="38100" dist="38100" dir="2700000" algn="tl">
                    <a:srgbClr val="000000">
                      <a:alpha val="43137"/>
                    </a:srgbClr>
                  </a:outerShdw>
                </a:effectLst>
                <a:latin typeface="+mn-lt"/>
              </a:rPr>
              <a:t>Jesus said, “Peace I leave with you; my peace I give you. I do not give to you as the world gives. Do not let your hearts be troubled and do not be afraid.”</a:t>
            </a:r>
            <a:endParaRPr lang="en-US" sz="2800" dirty="0">
              <a:effectLst>
                <a:outerShdw blurRad="38100" dist="38100" dir="2700000" algn="tl">
                  <a:srgbClr val="000000">
                    <a:alpha val="43137"/>
                  </a:srgbClr>
                </a:outerShdw>
              </a:effectLst>
              <a:latin typeface="+mn-lt"/>
            </a:endParaRPr>
          </a:p>
          <a:p>
            <a:r>
              <a:rPr lang="en-US" sz="2800" dirty="0">
                <a:effectLst/>
              </a:rPr>
              <a:t> </a:t>
            </a:r>
          </a:p>
          <a:p>
            <a:endParaRPr lang="en-US" sz="2800" dirty="0">
              <a:effectLst/>
            </a:endParaRPr>
          </a:p>
          <a:p>
            <a:endParaRPr lang="en-US" sz="2800" dirty="0">
              <a:effectLst/>
            </a:endParaRPr>
          </a:p>
          <a:p>
            <a:r>
              <a:rPr lang="en-US" sz="2800" i="1" kern="0" dirty="0">
                <a:effectLst/>
                <a:latin typeface="+mn-lt"/>
              </a:rPr>
              <a:t>May the Peace of our Lord be with you, </a:t>
            </a:r>
          </a:p>
          <a:p>
            <a:r>
              <a:rPr lang="en-US" sz="2800" i="1" kern="0" dirty="0">
                <a:solidFill>
                  <a:srgbClr val="FFFF00"/>
                </a:solidFill>
                <a:effectLst/>
                <a:latin typeface="+mn-lt"/>
              </a:rPr>
              <a:t>and also with you. </a:t>
            </a:r>
            <a:br>
              <a:rPr lang="en-US" sz="2800" kern="0" dirty="0">
                <a:effectLst/>
                <a:latin typeface="+mn-lt"/>
              </a:rPr>
            </a:br>
            <a:endParaRPr lang="en-US" altLang="en-US" sz="2800" b="0" i="1" kern="0" dirty="0">
              <a:solidFill>
                <a:srgbClr val="FF0000"/>
              </a:solidFill>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275308-0FF5-41C9-872F-412F3E6A4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10972800" cy="6858000"/>
          </a:xfrm>
          <a:prstGeom prst="rect">
            <a:avLst/>
          </a:prstGeom>
        </p:spPr>
      </p:pic>
      <p:sp>
        <p:nvSpPr>
          <p:cNvPr id="28674" name="Rectangle 2"/>
          <p:cNvSpPr>
            <a:spLocks noGrp="1" noChangeArrowheads="1"/>
          </p:cNvSpPr>
          <p:nvPr>
            <p:ph type="ctrTitle"/>
          </p:nvPr>
        </p:nvSpPr>
        <p:spPr>
          <a:xfrm>
            <a:off x="2971800" y="17526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(Luke 24:13-49)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94249" y="1295400"/>
            <a:ext cx="8129716" cy="4401205"/>
          </a:xfrm>
          <a:prstGeom prst="rect">
            <a:avLst/>
          </a:prstGeom>
        </p:spPr>
        <p:txBody>
          <a:bodyPr wrap="square">
            <a:spAutoFit/>
          </a:bodyPr>
          <a:lstStyle/>
          <a:p>
            <a:r>
              <a:rPr lang="en-US" baseline="30000" dirty="0"/>
              <a:t>	</a:t>
            </a:r>
            <a:r>
              <a:rPr lang="en-US" sz="2800" i="1" baseline="30000" dirty="0">
                <a:effectLst>
                  <a:outerShdw blurRad="38100" dist="38100" dir="2700000" algn="tl">
                    <a:srgbClr val="000000">
                      <a:alpha val="43137"/>
                    </a:srgbClr>
                  </a:outerShdw>
                </a:effectLst>
              </a:rPr>
              <a:t>13</a:t>
            </a:r>
            <a:r>
              <a:rPr lang="en-US" sz="2800" i="1" dirty="0">
                <a:effectLst>
                  <a:outerShdw blurRad="38100" dist="38100" dir="2700000" algn="tl">
                    <a:srgbClr val="000000">
                      <a:alpha val="43137"/>
                    </a:srgbClr>
                  </a:outerShdw>
                </a:effectLst>
              </a:rPr>
              <a:t> Now on that same day two of them were going to a village called Emmaus, about seven miles from Jerusalem, </a:t>
            </a:r>
            <a:r>
              <a:rPr lang="en-US" sz="2800" i="1" baseline="30000" dirty="0">
                <a:effectLst>
                  <a:outerShdw blurRad="38100" dist="38100" dir="2700000" algn="tl">
                    <a:srgbClr val="000000">
                      <a:alpha val="43137"/>
                    </a:srgbClr>
                  </a:outerShdw>
                </a:effectLst>
              </a:rPr>
              <a:t>14</a:t>
            </a:r>
            <a:r>
              <a:rPr lang="en-US" sz="2800" i="1" dirty="0">
                <a:effectLst>
                  <a:outerShdw blurRad="38100" dist="38100" dir="2700000" algn="tl">
                    <a:srgbClr val="000000">
                      <a:alpha val="43137"/>
                    </a:srgbClr>
                  </a:outerShdw>
                </a:effectLst>
              </a:rPr>
              <a:t>and talking with each other about all these things that had happened. </a:t>
            </a:r>
            <a:r>
              <a:rPr lang="en-US" sz="2800" i="1" baseline="30000" dirty="0">
                <a:effectLst>
                  <a:outerShdw blurRad="38100" dist="38100" dir="2700000" algn="tl">
                    <a:srgbClr val="000000">
                      <a:alpha val="43137"/>
                    </a:srgbClr>
                  </a:outerShdw>
                </a:effectLst>
              </a:rPr>
              <a:t>15</a:t>
            </a:r>
            <a:r>
              <a:rPr lang="en-US" sz="2800" i="1" dirty="0">
                <a:effectLst>
                  <a:outerShdw blurRad="38100" dist="38100" dir="2700000" algn="tl">
                    <a:srgbClr val="000000">
                      <a:alpha val="43137"/>
                    </a:srgbClr>
                  </a:outerShdw>
                </a:effectLst>
              </a:rPr>
              <a:t>While they were talking and discussing, Jesus himself came near and went with them, </a:t>
            </a:r>
            <a:r>
              <a:rPr lang="en-US" sz="2800" i="1" baseline="30000" dirty="0">
                <a:effectLst>
                  <a:outerShdw blurRad="38100" dist="38100" dir="2700000" algn="tl">
                    <a:srgbClr val="000000">
                      <a:alpha val="43137"/>
                    </a:srgbClr>
                  </a:outerShdw>
                </a:effectLst>
              </a:rPr>
              <a:t>16</a:t>
            </a:r>
            <a:r>
              <a:rPr lang="en-US" sz="2800" i="1" dirty="0">
                <a:effectLst>
                  <a:outerShdw blurRad="38100" dist="38100" dir="2700000" algn="tl">
                    <a:srgbClr val="000000">
                      <a:alpha val="43137"/>
                    </a:srgbClr>
                  </a:outerShdw>
                </a:effectLst>
              </a:rPr>
              <a:t>but their eyes were kept from recognizing him. </a:t>
            </a:r>
            <a:r>
              <a:rPr lang="en-US" sz="2800" i="1" baseline="30000" dirty="0">
                <a:effectLst>
                  <a:outerShdw blurRad="38100" dist="38100" dir="2700000" algn="tl">
                    <a:srgbClr val="000000">
                      <a:alpha val="43137"/>
                    </a:srgbClr>
                  </a:outerShdw>
                </a:effectLst>
              </a:rPr>
              <a:t>17</a:t>
            </a:r>
            <a:r>
              <a:rPr lang="en-US" sz="2800" i="1" dirty="0">
                <a:effectLst>
                  <a:outerShdw blurRad="38100" dist="38100" dir="2700000" algn="tl">
                    <a:srgbClr val="000000">
                      <a:alpha val="43137"/>
                    </a:srgbClr>
                  </a:outerShdw>
                </a:effectLst>
              </a:rPr>
              <a:t>And he said to them, “What are you discussing with each other while you walk along?” They stood still, looking sad.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444092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(Luke 24:13-49)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94248" y="1295400"/>
            <a:ext cx="8197467" cy="5262979"/>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18</a:t>
            </a:r>
            <a:r>
              <a:rPr lang="en-US" sz="2800" i="1" dirty="0">
                <a:effectLst>
                  <a:outerShdw blurRad="38100" dist="38100" dir="2700000" algn="tl">
                    <a:srgbClr val="000000">
                      <a:alpha val="43137"/>
                    </a:srgbClr>
                  </a:outerShdw>
                </a:effectLst>
              </a:rPr>
              <a:t>Then one of them, whose name was Cleopas, answered him, “Are you the only stranger in Jerusalem who does not know the things that have taken place there in these days?” </a:t>
            </a:r>
            <a:r>
              <a:rPr lang="en-US" sz="2800" i="1" baseline="30000" dirty="0">
                <a:effectLst>
                  <a:outerShdw blurRad="38100" dist="38100" dir="2700000" algn="tl">
                    <a:srgbClr val="000000">
                      <a:alpha val="43137"/>
                    </a:srgbClr>
                  </a:outerShdw>
                </a:effectLst>
              </a:rPr>
              <a:t>19</a:t>
            </a:r>
            <a:r>
              <a:rPr lang="en-US" sz="2800" i="1" dirty="0">
                <a:effectLst>
                  <a:outerShdw blurRad="38100" dist="38100" dir="2700000" algn="tl">
                    <a:srgbClr val="000000">
                      <a:alpha val="43137"/>
                    </a:srgbClr>
                  </a:outerShdw>
                </a:effectLst>
              </a:rPr>
              <a:t>He asked them, “What things?” They replied, “The things about Jesus of Nazareth, who was a prophet mighty in deed and word before God and all the people, </a:t>
            </a:r>
            <a:r>
              <a:rPr lang="en-US" sz="2800" i="1" baseline="30000" dirty="0">
                <a:effectLst>
                  <a:outerShdw blurRad="38100" dist="38100" dir="2700000" algn="tl">
                    <a:srgbClr val="000000">
                      <a:alpha val="43137"/>
                    </a:srgbClr>
                  </a:outerShdw>
                </a:effectLst>
              </a:rPr>
              <a:t>20</a:t>
            </a:r>
            <a:r>
              <a:rPr lang="en-US" sz="2800" i="1" dirty="0">
                <a:effectLst>
                  <a:outerShdw blurRad="38100" dist="38100" dir="2700000" algn="tl">
                    <a:srgbClr val="000000">
                      <a:alpha val="43137"/>
                    </a:srgbClr>
                  </a:outerShdw>
                </a:effectLst>
              </a:rPr>
              <a:t>and how our chief priests and leaders handed him over to be condemned to death and crucified him. </a:t>
            </a:r>
            <a:r>
              <a:rPr lang="en-US" sz="2800" i="1" baseline="30000" dirty="0">
                <a:effectLst>
                  <a:outerShdw blurRad="38100" dist="38100" dir="2700000" algn="tl">
                    <a:srgbClr val="000000">
                      <a:alpha val="43137"/>
                    </a:srgbClr>
                  </a:outerShdw>
                </a:effectLst>
              </a:rPr>
              <a:t>21</a:t>
            </a:r>
            <a:r>
              <a:rPr lang="en-US" sz="2800" i="1" dirty="0">
                <a:effectLst>
                  <a:outerShdw blurRad="38100" dist="38100" dir="2700000" algn="tl">
                    <a:srgbClr val="000000">
                      <a:alpha val="43137"/>
                    </a:srgbClr>
                  </a:outerShdw>
                </a:effectLst>
              </a:rPr>
              <a:t>But we had hoped that he was the one to redeem Israel. Yes, and besides all this, it is now the third day since these things took place.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5142745"/>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(Luke 24:13-49)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94249" y="1295400"/>
            <a:ext cx="8129716" cy="3539430"/>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22</a:t>
            </a:r>
            <a:r>
              <a:rPr lang="en-US" sz="2800" i="1" dirty="0">
                <a:effectLst>
                  <a:outerShdw blurRad="38100" dist="38100" dir="2700000" algn="tl">
                    <a:srgbClr val="000000">
                      <a:alpha val="43137"/>
                    </a:srgbClr>
                  </a:outerShdw>
                </a:effectLst>
              </a:rPr>
              <a:t>Moreover, some women of our group astounded us. They were at the tomb early this morning, </a:t>
            </a:r>
            <a:r>
              <a:rPr lang="en-US" sz="2800" i="1" baseline="30000" dirty="0">
                <a:effectLst>
                  <a:outerShdw blurRad="38100" dist="38100" dir="2700000" algn="tl">
                    <a:srgbClr val="000000">
                      <a:alpha val="43137"/>
                    </a:srgbClr>
                  </a:outerShdw>
                </a:effectLst>
              </a:rPr>
              <a:t>23</a:t>
            </a:r>
            <a:r>
              <a:rPr lang="en-US" sz="2800" i="1" dirty="0">
                <a:effectLst>
                  <a:outerShdw blurRad="38100" dist="38100" dir="2700000" algn="tl">
                    <a:srgbClr val="000000">
                      <a:alpha val="43137"/>
                    </a:srgbClr>
                  </a:outerShdw>
                </a:effectLst>
              </a:rPr>
              <a:t>and when they did not find his body there, they came back and told us that they had indeed seen a vision of angels who said that he was alive. </a:t>
            </a:r>
            <a:r>
              <a:rPr lang="en-US" sz="2800" i="1" baseline="30000" dirty="0">
                <a:effectLst>
                  <a:outerShdw blurRad="38100" dist="38100" dir="2700000" algn="tl">
                    <a:srgbClr val="000000">
                      <a:alpha val="43137"/>
                    </a:srgbClr>
                  </a:outerShdw>
                </a:effectLst>
              </a:rPr>
              <a:t>24</a:t>
            </a:r>
            <a:r>
              <a:rPr lang="en-US" sz="2800" i="1" dirty="0">
                <a:effectLst>
                  <a:outerShdw blurRad="38100" dist="38100" dir="2700000" algn="tl">
                    <a:srgbClr val="000000">
                      <a:alpha val="43137"/>
                    </a:srgbClr>
                  </a:outerShdw>
                </a:effectLst>
              </a:rPr>
              <a:t>Some of those who were with us went to the tomb and found it just as the women had said; </a:t>
            </a:r>
          </a:p>
          <a:p>
            <a:r>
              <a:rPr lang="en-US" sz="2800" i="1" dirty="0">
                <a:effectLst>
                  <a:outerShdw blurRad="38100" dist="38100" dir="2700000" algn="tl">
                    <a:srgbClr val="000000">
                      <a:alpha val="43137"/>
                    </a:srgbClr>
                  </a:outerShdw>
                </a:effectLst>
              </a:rPr>
              <a:t>but they did not see him.”</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3611265"/>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(Luke 24:13-49)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94249" y="1295400"/>
            <a:ext cx="8129716" cy="3108543"/>
          </a:xfrm>
          <a:prstGeom prst="rect">
            <a:avLst/>
          </a:prstGeom>
        </p:spPr>
        <p:txBody>
          <a:bodyPr wrap="square">
            <a:spAutoFit/>
          </a:bodyPr>
          <a:lstStyle/>
          <a:p>
            <a:r>
              <a:rPr lang="en-US" sz="2800" i="1" dirty="0">
                <a:effectLst>
                  <a:outerShdw blurRad="38100" dist="38100" dir="2700000" algn="tl">
                    <a:srgbClr val="000000">
                      <a:alpha val="43137"/>
                    </a:srgbClr>
                  </a:outerShdw>
                </a:effectLst>
              </a:rPr>
              <a:t>Then he said to them, </a:t>
            </a:r>
            <a:r>
              <a:rPr lang="en-US" sz="2800" b="1" i="1" dirty="0">
                <a:solidFill>
                  <a:srgbClr val="FFFF00"/>
                </a:solidFill>
                <a:effectLst>
                  <a:outerShdw blurRad="38100" dist="38100" dir="2700000" algn="tl">
                    <a:srgbClr val="000000">
                      <a:alpha val="43137"/>
                    </a:srgbClr>
                  </a:outerShdw>
                </a:effectLst>
              </a:rPr>
              <a:t>“Oh, how foolish you are, and how slow of heart to believe all that the prophets have declared!</a:t>
            </a:r>
            <a:r>
              <a:rPr lang="en-US" sz="2800" i="1" dirty="0">
                <a:effectLst>
                  <a:outerShdw blurRad="38100" dist="38100" dir="2700000" algn="tl">
                    <a:srgbClr val="000000">
                      <a:alpha val="43137"/>
                    </a:srgbClr>
                  </a:outerShdw>
                </a:effectLst>
              </a:rPr>
              <a:t> </a:t>
            </a:r>
            <a:r>
              <a:rPr lang="en-US" sz="2800" i="1" baseline="30000" dirty="0">
                <a:effectLst>
                  <a:outerShdw blurRad="38100" dist="38100" dir="2700000" algn="tl">
                    <a:srgbClr val="000000">
                      <a:alpha val="43137"/>
                    </a:srgbClr>
                  </a:outerShdw>
                </a:effectLst>
              </a:rPr>
              <a:t>26</a:t>
            </a:r>
            <a:r>
              <a:rPr lang="en-US" sz="2800" i="1" dirty="0">
                <a:effectLst>
                  <a:outerShdw blurRad="38100" dist="38100" dir="2700000" algn="tl">
                    <a:srgbClr val="000000">
                      <a:alpha val="43137"/>
                    </a:srgbClr>
                  </a:outerShdw>
                </a:effectLst>
              </a:rPr>
              <a:t>Was it not necessary that the Messiah should suffer these things and then enter into his glory?” </a:t>
            </a:r>
            <a:r>
              <a:rPr lang="en-US" sz="2800" i="1" baseline="30000" dirty="0">
                <a:effectLst>
                  <a:outerShdw blurRad="38100" dist="38100" dir="2700000" algn="tl">
                    <a:srgbClr val="000000">
                      <a:alpha val="43137"/>
                    </a:srgbClr>
                  </a:outerShdw>
                </a:effectLst>
              </a:rPr>
              <a:t>27</a:t>
            </a:r>
            <a:r>
              <a:rPr lang="en-US" sz="2800" i="1" dirty="0">
                <a:effectLst>
                  <a:outerShdw blurRad="38100" dist="38100" dir="2700000" algn="tl">
                    <a:srgbClr val="000000">
                      <a:alpha val="43137"/>
                    </a:srgbClr>
                  </a:outerShdw>
                </a:effectLst>
              </a:rPr>
              <a:t>Then beginning with Moses and all the prophets, he interpreted to them the things about himself in all the scriptures.</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2442704"/>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(Luke 24:13-49)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41965" y="1219200"/>
            <a:ext cx="8449751" cy="5262979"/>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	28</a:t>
            </a:r>
            <a:r>
              <a:rPr lang="en-US" sz="2800" i="1" dirty="0">
                <a:effectLst>
                  <a:outerShdw blurRad="38100" dist="38100" dir="2700000" algn="tl">
                    <a:srgbClr val="000000">
                      <a:alpha val="43137"/>
                    </a:srgbClr>
                  </a:outerShdw>
                </a:effectLst>
              </a:rPr>
              <a:t>As they came near the village to which they were going, Jesus walked ahead as if he were going on. </a:t>
            </a:r>
            <a:r>
              <a:rPr lang="en-US" sz="2800" i="1" baseline="30000" dirty="0">
                <a:effectLst>
                  <a:outerShdw blurRad="38100" dist="38100" dir="2700000" algn="tl">
                    <a:srgbClr val="000000">
                      <a:alpha val="43137"/>
                    </a:srgbClr>
                  </a:outerShdw>
                </a:effectLst>
              </a:rPr>
              <a:t>29</a:t>
            </a:r>
            <a:r>
              <a:rPr lang="en-US" sz="2800" i="1" dirty="0">
                <a:effectLst>
                  <a:outerShdw blurRad="38100" dist="38100" dir="2700000" algn="tl">
                    <a:srgbClr val="000000">
                      <a:alpha val="43137"/>
                    </a:srgbClr>
                  </a:outerShdw>
                </a:effectLst>
              </a:rPr>
              <a:t>But they urged him strongly, saying, “Stay with us, because it is almost evening and the day is now nearly over.” So Jesus went in to stay with them. </a:t>
            </a:r>
            <a:r>
              <a:rPr lang="en-US" sz="2800" b="1" i="1" baseline="30000" dirty="0">
                <a:solidFill>
                  <a:srgbClr val="FFFF00"/>
                </a:solidFill>
                <a:effectLst>
                  <a:outerShdw blurRad="38100" dist="38100" dir="2700000" algn="tl">
                    <a:srgbClr val="000000">
                      <a:alpha val="43137"/>
                    </a:srgbClr>
                  </a:outerShdw>
                </a:effectLst>
              </a:rPr>
              <a:t>30</a:t>
            </a:r>
            <a:r>
              <a:rPr lang="en-US" sz="2800" b="1" i="1" dirty="0">
                <a:solidFill>
                  <a:srgbClr val="FFFF00"/>
                </a:solidFill>
                <a:effectLst>
                  <a:outerShdw blurRad="38100" dist="38100" dir="2700000" algn="tl">
                    <a:srgbClr val="000000">
                      <a:alpha val="43137"/>
                    </a:srgbClr>
                  </a:outerShdw>
                </a:effectLst>
              </a:rPr>
              <a:t>When he was at the table with them, he took bread, blessed and broke it, and gave it to them.</a:t>
            </a:r>
            <a:r>
              <a:rPr lang="en-US" sz="2800" i="1" dirty="0">
                <a:solidFill>
                  <a:srgbClr val="FFFF00"/>
                </a:solidFill>
                <a:effectLst>
                  <a:outerShdw blurRad="38100" dist="38100" dir="2700000" algn="tl">
                    <a:srgbClr val="000000">
                      <a:alpha val="43137"/>
                    </a:srgbClr>
                  </a:outerShdw>
                </a:effectLst>
              </a:rPr>
              <a:t> </a:t>
            </a:r>
            <a:r>
              <a:rPr lang="en-US" sz="2800" b="1" i="1" baseline="30000" dirty="0">
                <a:solidFill>
                  <a:srgbClr val="FFFF00"/>
                </a:solidFill>
                <a:effectLst>
                  <a:outerShdw blurRad="38100" dist="38100" dir="2700000" algn="tl">
                    <a:srgbClr val="000000">
                      <a:alpha val="43137"/>
                    </a:srgbClr>
                  </a:outerShdw>
                </a:effectLst>
              </a:rPr>
              <a:t>31</a:t>
            </a:r>
            <a:r>
              <a:rPr lang="en-US" sz="2800" b="1" i="1" dirty="0">
                <a:solidFill>
                  <a:srgbClr val="FFFF00"/>
                </a:solidFill>
                <a:effectLst>
                  <a:outerShdw blurRad="38100" dist="38100" dir="2700000" algn="tl">
                    <a:srgbClr val="000000">
                      <a:alpha val="43137"/>
                    </a:srgbClr>
                  </a:outerShdw>
                </a:effectLst>
              </a:rPr>
              <a:t>Then their eyes were opened, and they recognized him;</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and he vanished from their sight. </a:t>
            </a:r>
            <a:r>
              <a:rPr lang="en-US" sz="2800" i="1" baseline="30000" dirty="0">
                <a:effectLst>
                  <a:outerShdw blurRad="38100" dist="38100" dir="2700000" algn="tl">
                    <a:srgbClr val="000000">
                      <a:alpha val="43137"/>
                    </a:srgbClr>
                  </a:outerShdw>
                </a:effectLst>
              </a:rPr>
              <a:t>32</a:t>
            </a:r>
            <a:r>
              <a:rPr lang="en-US" sz="2800" i="1" dirty="0">
                <a:effectLst>
                  <a:outerShdw blurRad="38100" dist="38100" dir="2700000" algn="tl">
                    <a:srgbClr val="000000">
                      <a:alpha val="43137"/>
                    </a:srgbClr>
                  </a:outerShdw>
                </a:effectLst>
              </a:rPr>
              <a:t>They said to each other, “Were not our hearts burning within us while he was talking to us on the road, while he was opening the scriptures to us?”</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4098075"/>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9AA573-648B-41BB-BE43-3BD371C27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9220200" cy="6915150"/>
          </a:xfrm>
          <a:prstGeom prst="rect">
            <a:avLst/>
          </a:prstGeom>
        </p:spPr>
      </p:pic>
      <p:sp>
        <p:nvSpPr>
          <p:cNvPr id="111618" name="Rectangle 2"/>
          <p:cNvSpPr>
            <a:spLocks noGrp="1" noChangeArrowheads="1"/>
          </p:cNvSpPr>
          <p:nvPr>
            <p:ph type="ctrTitle"/>
          </p:nvPr>
        </p:nvSpPr>
        <p:spPr>
          <a:xfrm>
            <a:off x="381000" y="441028"/>
            <a:ext cx="8071981" cy="1716087"/>
          </a:xfrm>
        </p:spPr>
        <p:txBody>
          <a:bodyPr/>
          <a:lstStyle/>
          <a:p>
            <a:pPr algn="r"/>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endParaRPr lang="en-US" altLang="en-US" sz="2400" i="1" dirty="0">
              <a:solidFill>
                <a:srgbClr val="FF0000"/>
              </a:solidFill>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369604" y="2057400"/>
            <a:ext cx="8480991" cy="3908762"/>
          </a:xfrm>
          <a:prstGeom prst="rect">
            <a:avLst/>
          </a:prstGeom>
        </p:spPr>
        <p:txBody>
          <a:bodyPr wrap="square">
            <a:spAutoFit/>
          </a:bodyPr>
          <a:lstStyle/>
          <a:p>
            <a:pPr algn="r"/>
            <a:r>
              <a:rPr lang="en-US" sz="2400" b="1" i="1" dirty="0">
                <a:effectLst>
                  <a:outerShdw blurRad="38100" dist="38100" dir="2700000" algn="tl">
                    <a:srgbClr val="000000">
                      <a:alpha val="43137"/>
                    </a:srgbClr>
                  </a:outerShdw>
                </a:effectLst>
              </a:rPr>
              <a:t>(Based on Psalm 118:24)</a:t>
            </a:r>
            <a:endParaRPr lang="en-US" sz="2400" dirty="0">
              <a:effectLst>
                <a:outerShdw blurRad="38100" dist="38100" dir="2700000" algn="tl">
                  <a:srgbClr val="000000">
                    <a:alpha val="43137"/>
                  </a:srgbClr>
                </a:outerShdw>
              </a:effectLst>
            </a:endParaRPr>
          </a:p>
          <a:p>
            <a:pPr algn="r"/>
            <a:r>
              <a:rPr lang="en-US" sz="3200" b="1" i="1" dirty="0">
                <a:solidFill>
                  <a:srgbClr val="00FFFF"/>
                </a:solidFill>
                <a:effectLst>
                  <a:outerShdw blurRad="38100" dist="38100" dir="2700000" algn="tl">
                    <a:srgbClr val="000000">
                      <a:alpha val="43137"/>
                    </a:srgbClr>
                  </a:outerShdw>
                </a:effectLst>
              </a:rPr>
              <a:t>Alleluia! Christ is risen!	</a:t>
            </a:r>
          </a:p>
          <a:p>
            <a:pPr algn="r"/>
            <a:r>
              <a:rPr lang="en-US" sz="3200" b="1" i="1" dirty="0">
                <a:effectLst>
                  <a:outerShdw blurRad="38100" dist="38100" dir="2700000" algn="tl">
                    <a:srgbClr val="000000">
                      <a:alpha val="43137"/>
                    </a:srgbClr>
                  </a:outerShdw>
                </a:effectLst>
              </a:rPr>
              <a:t>	</a:t>
            </a:r>
            <a:r>
              <a:rPr lang="en-US" sz="3200" b="1" i="1" dirty="0">
                <a:solidFill>
                  <a:srgbClr val="FFFF00"/>
                </a:solidFill>
                <a:effectLst>
                  <a:outerShdw blurRad="38100" dist="38100" dir="2700000" algn="tl">
                    <a:srgbClr val="000000">
                      <a:alpha val="43137"/>
                    </a:srgbClr>
                  </a:outerShdw>
                </a:effectLst>
              </a:rPr>
              <a:t>Christ is risen, indeed!  Alleluia!</a:t>
            </a:r>
            <a:endParaRPr lang="en-US" sz="3200" b="1" dirty="0">
              <a:solidFill>
                <a:srgbClr val="FFFF00"/>
              </a:solidFill>
              <a:effectLst>
                <a:outerShdw blurRad="38100" dist="38100" dir="2700000" algn="tl">
                  <a:srgbClr val="000000">
                    <a:alpha val="43137"/>
                  </a:srgbClr>
                </a:outerShdw>
              </a:effectLst>
            </a:endParaRPr>
          </a:p>
          <a:p>
            <a:pPr algn="r"/>
            <a:endParaRPr lang="en-US" sz="3200" b="1" i="1" dirty="0">
              <a:effectLst>
                <a:outerShdw blurRad="38100" dist="38100" dir="2700000" algn="tl">
                  <a:srgbClr val="000000">
                    <a:alpha val="43137"/>
                  </a:srgbClr>
                </a:outerShdw>
              </a:effectLst>
            </a:endParaRPr>
          </a:p>
          <a:p>
            <a:pPr algn="r"/>
            <a:r>
              <a:rPr lang="en-US" sz="3200" b="1" i="1" dirty="0">
                <a:solidFill>
                  <a:srgbClr val="00FFFF"/>
                </a:solidFill>
                <a:effectLst>
                  <a:outerShdw blurRad="38100" dist="38100" dir="2700000" algn="tl">
                    <a:srgbClr val="000000">
                      <a:alpha val="43137"/>
                    </a:srgbClr>
                  </a:outerShdw>
                </a:effectLst>
              </a:rPr>
              <a:t>This is the day that the Lord has made; </a:t>
            </a:r>
          </a:p>
          <a:p>
            <a:pPr algn="r"/>
            <a:r>
              <a:rPr lang="en-US" sz="3200" b="1" i="1" dirty="0">
                <a:solidFill>
                  <a:srgbClr val="00FFFF"/>
                </a:solidFill>
                <a:effectLst>
                  <a:outerShdw blurRad="38100" dist="38100" dir="2700000" algn="tl">
                    <a:srgbClr val="000000">
                      <a:alpha val="43137"/>
                    </a:srgbClr>
                  </a:outerShdw>
                </a:effectLst>
              </a:rPr>
              <a:t>let us rejoice and be glad in it.</a:t>
            </a:r>
            <a:endParaRPr lang="en-US" sz="3200" b="1" dirty="0">
              <a:solidFill>
                <a:srgbClr val="00FFFF"/>
              </a:solidFill>
              <a:effectLst>
                <a:outerShdw blurRad="38100" dist="38100" dir="2700000" algn="tl">
                  <a:srgbClr val="000000">
                    <a:alpha val="43137"/>
                  </a:srgbClr>
                </a:outerShdw>
              </a:effectLst>
            </a:endParaRPr>
          </a:p>
          <a:p>
            <a:pPr algn="r"/>
            <a:r>
              <a:rPr lang="en-US" sz="3200" b="1" i="1" dirty="0">
                <a:solidFill>
                  <a:srgbClr val="00FFFF"/>
                </a:solidFill>
                <a:effectLst>
                  <a:outerShdw blurRad="38100" dist="38100" dir="2700000" algn="tl">
                    <a:srgbClr val="000000">
                      <a:alpha val="43137"/>
                    </a:srgbClr>
                  </a:outerShdw>
                </a:effectLst>
              </a:rPr>
              <a:t>       Alleluia!  Christ is risen!</a:t>
            </a:r>
            <a:r>
              <a:rPr lang="en-US" sz="3200" b="1" i="1" dirty="0">
                <a:effectLst>
                  <a:outerShdw blurRad="38100" dist="38100" dir="2700000" algn="tl">
                    <a:srgbClr val="000000">
                      <a:alpha val="43137"/>
                    </a:srgbClr>
                  </a:outerShdw>
                </a:effectLst>
              </a:rPr>
              <a:t>	</a:t>
            </a:r>
          </a:p>
          <a:p>
            <a:pPr algn="r"/>
            <a:r>
              <a:rPr lang="en-US" sz="3200" b="1" i="1" dirty="0">
                <a:effectLst>
                  <a:outerShdw blurRad="38100" dist="38100" dir="2700000" algn="tl">
                    <a:srgbClr val="000000">
                      <a:alpha val="43137"/>
                    </a:srgbClr>
                  </a:outerShdw>
                </a:effectLst>
              </a:rPr>
              <a:t>	</a:t>
            </a:r>
            <a:r>
              <a:rPr lang="en-US" sz="3200" b="1" i="1" dirty="0">
                <a:solidFill>
                  <a:srgbClr val="FFFF00"/>
                </a:solidFill>
                <a:effectLst>
                  <a:outerShdw blurRad="38100" dist="38100" dir="2700000" algn="tl">
                    <a:srgbClr val="000000">
                      <a:alpha val="43137"/>
                    </a:srgbClr>
                  </a:outerShdw>
                </a:effectLst>
              </a:rPr>
              <a:t>Christ is risen, indeed!  Alleluia!</a:t>
            </a:r>
            <a:endParaRPr lang="en-US" sz="3200" b="1" i="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(Luke 24:13-49)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94249" y="1295400"/>
            <a:ext cx="8129716" cy="3539430"/>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33</a:t>
            </a:r>
            <a:r>
              <a:rPr lang="en-US" sz="2800" i="1" dirty="0">
                <a:effectLst>
                  <a:outerShdw blurRad="38100" dist="38100" dir="2700000" algn="tl">
                    <a:srgbClr val="000000">
                      <a:alpha val="43137"/>
                    </a:srgbClr>
                  </a:outerShdw>
                </a:effectLst>
              </a:rPr>
              <a:t>That same hour they got up and returned to Jerusalem; and they found the eleven and their companions gathered together. </a:t>
            </a:r>
            <a:r>
              <a:rPr lang="en-US" sz="2800" i="1" baseline="30000" dirty="0">
                <a:effectLst>
                  <a:outerShdw blurRad="38100" dist="38100" dir="2700000" algn="tl">
                    <a:srgbClr val="000000">
                      <a:alpha val="43137"/>
                    </a:srgbClr>
                  </a:outerShdw>
                </a:effectLst>
              </a:rPr>
              <a:t>34</a:t>
            </a:r>
            <a:r>
              <a:rPr lang="en-US" sz="2800" i="1" dirty="0">
                <a:effectLst>
                  <a:outerShdw blurRad="38100" dist="38100" dir="2700000" algn="tl">
                    <a:srgbClr val="000000">
                      <a:alpha val="43137"/>
                    </a:srgbClr>
                  </a:outerShdw>
                </a:effectLst>
              </a:rPr>
              <a:t>They were saying, “The Lord has risen indeed, and he has appeared to Simon!” </a:t>
            </a:r>
            <a:r>
              <a:rPr lang="en-US" sz="2800" i="1" baseline="30000" dirty="0">
                <a:effectLst>
                  <a:outerShdw blurRad="38100" dist="38100" dir="2700000" algn="tl">
                    <a:srgbClr val="000000">
                      <a:alpha val="43137"/>
                    </a:srgbClr>
                  </a:outerShdw>
                </a:effectLst>
              </a:rPr>
              <a:t>35</a:t>
            </a:r>
            <a:r>
              <a:rPr lang="en-US" sz="2800" i="1" dirty="0">
                <a:effectLst>
                  <a:outerShdw blurRad="38100" dist="38100" dir="2700000" algn="tl">
                    <a:srgbClr val="000000">
                      <a:alpha val="43137"/>
                    </a:srgbClr>
                  </a:outerShdw>
                </a:effectLst>
              </a:rPr>
              <a:t>Then they told what had happened on the road, and how he had been made known to them in the breaking of the bread.</a:t>
            </a:r>
            <a:endParaRPr lang="en-US" sz="2800" dirty="0">
              <a:effectLst>
                <a:outerShdw blurRad="38100" dist="38100" dir="2700000" algn="tl">
                  <a:srgbClr val="000000">
                    <a:alpha val="43137"/>
                  </a:srgbClr>
                </a:outerShdw>
              </a:effectLst>
            </a:endParaRPr>
          </a:p>
          <a:p>
            <a:r>
              <a:rPr lang="en-US" sz="2800" i="1" baseline="30000" dirty="0">
                <a:effectLst>
                  <a:outerShdw blurRad="38100" dist="38100" dir="2700000" algn="tl">
                    <a:srgbClr val="000000">
                      <a:alpha val="43137"/>
                    </a:srgbClr>
                  </a:outerShdw>
                </a:effectLst>
              </a:rPr>
              <a:t>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59532"/>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(Luke 24:13-49)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94249" y="1295400"/>
            <a:ext cx="8129716" cy="3970318"/>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	36</a:t>
            </a:r>
            <a:r>
              <a:rPr lang="en-US" sz="2800" i="1" dirty="0">
                <a:effectLst>
                  <a:outerShdw blurRad="38100" dist="38100" dir="2700000" algn="tl">
                    <a:srgbClr val="000000">
                      <a:alpha val="43137"/>
                    </a:srgbClr>
                  </a:outerShdw>
                </a:effectLst>
              </a:rPr>
              <a:t>While they were talking about this, Jesus himself stood among them and said to them, </a:t>
            </a:r>
            <a:r>
              <a:rPr lang="en-US" sz="2800" b="1" i="1" dirty="0">
                <a:effectLst>
                  <a:outerShdw blurRad="38100" dist="38100" dir="2700000" algn="tl">
                    <a:srgbClr val="000000">
                      <a:alpha val="43137"/>
                    </a:srgbClr>
                  </a:outerShdw>
                </a:effectLst>
              </a:rPr>
              <a:t>“Peace be with you.”</a:t>
            </a:r>
            <a:r>
              <a:rPr lang="en-US" sz="2800" i="1" dirty="0">
                <a:effectLst>
                  <a:outerShdw blurRad="38100" dist="38100" dir="2700000" algn="tl">
                    <a:srgbClr val="000000">
                      <a:alpha val="43137"/>
                    </a:srgbClr>
                  </a:outerShdw>
                </a:effectLst>
              </a:rPr>
              <a:t> </a:t>
            </a:r>
            <a:r>
              <a:rPr lang="en-US" sz="2800" i="1" baseline="30000" dirty="0">
                <a:effectLst>
                  <a:outerShdw blurRad="38100" dist="38100" dir="2700000" algn="tl">
                    <a:srgbClr val="000000">
                      <a:alpha val="43137"/>
                    </a:srgbClr>
                  </a:outerShdw>
                </a:effectLst>
              </a:rPr>
              <a:t>37</a:t>
            </a:r>
            <a:r>
              <a:rPr lang="en-US" sz="2800" i="1" dirty="0">
                <a:effectLst>
                  <a:outerShdw blurRad="38100" dist="38100" dir="2700000" algn="tl">
                    <a:srgbClr val="000000">
                      <a:alpha val="43137"/>
                    </a:srgbClr>
                  </a:outerShdw>
                </a:effectLst>
              </a:rPr>
              <a:t>They were startled and terrified, and thought that they were seeing a ghost. </a:t>
            </a:r>
            <a:r>
              <a:rPr lang="en-US" sz="2800" i="1" baseline="30000" dirty="0">
                <a:effectLst>
                  <a:outerShdw blurRad="38100" dist="38100" dir="2700000" algn="tl">
                    <a:srgbClr val="000000">
                      <a:alpha val="43137"/>
                    </a:srgbClr>
                  </a:outerShdw>
                </a:effectLst>
              </a:rPr>
              <a:t>38</a:t>
            </a:r>
            <a:r>
              <a:rPr lang="en-US" sz="2800" i="1" dirty="0">
                <a:effectLst>
                  <a:outerShdw blurRad="38100" dist="38100" dir="2700000" algn="tl">
                    <a:srgbClr val="000000">
                      <a:alpha val="43137"/>
                    </a:srgbClr>
                  </a:outerShdw>
                </a:effectLst>
              </a:rPr>
              <a:t>He said to them, </a:t>
            </a:r>
            <a:r>
              <a:rPr lang="en-US" sz="2800" b="1" i="1" dirty="0">
                <a:effectLst>
                  <a:outerShdw blurRad="38100" dist="38100" dir="2700000" algn="tl">
                    <a:srgbClr val="000000">
                      <a:alpha val="43137"/>
                    </a:srgbClr>
                  </a:outerShdw>
                </a:effectLst>
              </a:rPr>
              <a:t>“</a:t>
            </a:r>
            <a:r>
              <a:rPr lang="en-US" sz="2800" b="1" i="1" dirty="0">
                <a:solidFill>
                  <a:srgbClr val="FFFF00"/>
                </a:solidFill>
                <a:effectLst>
                  <a:outerShdw blurRad="38100" dist="38100" dir="2700000" algn="tl">
                    <a:srgbClr val="000000">
                      <a:alpha val="43137"/>
                    </a:srgbClr>
                  </a:outerShdw>
                </a:effectLst>
              </a:rPr>
              <a:t>Why are you frightened, and why do doubts arise in your hearts?</a:t>
            </a:r>
            <a:r>
              <a:rPr lang="en-US" sz="2800" i="1" dirty="0">
                <a:effectLst>
                  <a:outerShdw blurRad="38100" dist="38100" dir="2700000" algn="tl">
                    <a:srgbClr val="000000">
                      <a:alpha val="43137"/>
                    </a:srgbClr>
                  </a:outerShdw>
                </a:effectLst>
              </a:rPr>
              <a:t> </a:t>
            </a:r>
            <a:r>
              <a:rPr lang="en-US" sz="2800" i="1" baseline="30000" dirty="0">
                <a:effectLst>
                  <a:outerShdw blurRad="38100" dist="38100" dir="2700000" algn="tl">
                    <a:srgbClr val="000000">
                      <a:alpha val="43137"/>
                    </a:srgbClr>
                  </a:outerShdw>
                </a:effectLst>
              </a:rPr>
              <a:t>39</a:t>
            </a:r>
            <a:r>
              <a:rPr lang="en-US" sz="2800" i="1" dirty="0">
                <a:effectLst>
                  <a:outerShdw blurRad="38100" dist="38100" dir="2700000" algn="tl">
                    <a:srgbClr val="000000">
                      <a:alpha val="43137"/>
                    </a:srgbClr>
                  </a:outerShdw>
                </a:effectLst>
              </a:rPr>
              <a:t>Look at my hands and my feet; see that it is I myself. </a:t>
            </a:r>
            <a:r>
              <a:rPr lang="en-US" sz="2800" b="1" i="1" dirty="0">
                <a:solidFill>
                  <a:srgbClr val="FFFF00"/>
                </a:solidFill>
                <a:effectLst>
                  <a:outerShdw blurRad="38100" dist="38100" dir="2700000" algn="tl">
                    <a:srgbClr val="000000">
                      <a:alpha val="43137"/>
                    </a:srgbClr>
                  </a:outerShdw>
                </a:effectLst>
              </a:rPr>
              <a:t>Touch me and see</a:t>
            </a:r>
            <a:r>
              <a:rPr lang="en-US" sz="2800" i="1" dirty="0">
                <a:effectLst>
                  <a:outerShdw blurRad="38100" dist="38100" dir="2700000" algn="tl">
                    <a:srgbClr val="000000">
                      <a:alpha val="43137"/>
                    </a:srgbClr>
                  </a:outerShdw>
                </a:effectLst>
              </a:rPr>
              <a:t>; for a ghost does not have flesh and bones as you see that I have.”</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1772103"/>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(Luke 24:13-49)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94249" y="1295400"/>
            <a:ext cx="8129716" cy="3108543"/>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40</a:t>
            </a:r>
            <a:r>
              <a:rPr lang="en-US" sz="2800" i="1" dirty="0">
                <a:effectLst>
                  <a:outerShdw blurRad="38100" dist="38100" dir="2700000" algn="tl">
                    <a:srgbClr val="000000">
                      <a:alpha val="43137"/>
                    </a:srgbClr>
                  </a:outerShdw>
                </a:effectLst>
              </a:rPr>
              <a:t>And when he had said this, he showed them his hands and his feet. </a:t>
            </a:r>
            <a:r>
              <a:rPr lang="en-US" sz="2800" i="1" baseline="30000" dirty="0">
                <a:effectLst>
                  <a:outerShdw blurRad="38100" dist="38100" dir="2700000" algn="tl">
                    <a:srgbClr val="000000">
                      <a:alpha val="43137"/>
                    </a:srgbClr>
                  </a:outerShdw>
                </a:effectLst>
              </a:rPr>
              <a:t>41</a:t>
            </a:r>
            <a:r>
              <a:rPr lang="en-US" sz="2800" i="1" dirty="0">
                <a:effectLst>
                  <a:outerShdw blurRad="38100" dist="38100" dir="2700000" algn="tl">
                    <a:srgbClr val="000000">
                      <a:alpha val="43137"/>
                    </a:srgbClr>
                  </a:outerShdw>
                </a:effectLst>
              </a:rPr>
              <a:t>While in their joy they were disbelieving and still wondering, he said to them, “Have you anything here to eat?” </a:t>
            </a:r>
            <a:r>
              <a:rPr lang="en-US" sz="2800" i="1" baseline="30000" dirty="0">
                <a:effectLst>
                  <a:outerShdw blurRad="38100" dist="38100" dir="2700000" algn="tl">
                    <a:srgbClr val="000000">
                      <a:alpha val="43137"/>
                    </a:srgbClr>
                  </a:outerShdw>
                </a:effectLst>
              </a:rPr>
              <a:t>42</a:t>
            </a:r>
            <a:r>
              <a:rPr lang="en-US" sz="2800" i="1" dirty="0">
                <a:effectLst>
                  <a:outerShdw blurRad="38100" dist="38100" dir="2700000" algn="tl">
                    <a:srgbClr val="000000">
                      <a:alpha val="43137"/>
                    </a:srgbClr>
                  </a:outerShdw>
                </a:effectLst>
              </a:rPr>
              <a:t>They gave him a piece of broiled fish, </a:t>
            </a:r>
            <a:r>
              <a:rPr lang="en-US" sz="2800" i="1" baseline="30000" dirty="0">
                <a:effectLst>
                  <a:outerShdw blurRad="38100" dist="38100" dir="2700000" algn="tl">
                    <a:srgbClr val="000000">
                      <a:alpha val="43137"/>
                    </a:srgbClr>
                  </a:outerShdw>
                </a:effectLst>
              </a:rPr>
              <a:t>43</a:t>
            </a:r>
            <a:r>
              <a:rPr lang="en-US" sz="2800" i="1" dirty="0">
                <a:effectLst>
                  <a:outerShdw blurRad="38100" dist="38100" dir="2700000" algn="tl">
                    <a:srgbClr val="000000">
                      <a:alpha val="43137"/>
                    </a:srgbClr>
                  </a:outerShdw>
                </a:effectLst>
              </a:rPr>
              <a:t>and he took it and ate in their presence.</a:t>
            </a:r>
            <a:endParaRPr lang="en-US" sz="2800" dirty="0">
              <a:effectLst>
                <a:outerShdw blurRad="38100" dist="38100" dir="2700000" algn="tl">
                  <a:srgbClr val="000000">
                    <a:alpha val="43137"/>
                  </a:srgbClr>
                </a:outerShdw>
              </a:effectLst>
            </a:endParaRPr>
          </a:p>
          <a:p>
            <a:r>
              <a:rPr lang="en-US" sz="2800" i="1" baseline="30000" dirty="0">
                <a:effectLst>
                  <a:outerShdw blurRad="38100" dist="38100" dir="2700000" algn="tl">
                    <a:srgbClr val="000000">
                      <a:alpha val="43137"/>
                    </a:srgbClr>
                  </a:outerShdw>
                </a:effectLst>
              </a:rPr>
              <a:t>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9594298"/>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598" y="140566"/>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(Luke 24:13-49)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15706" y="1143000"/>
            <a:ext cx="8686800" cy="6124754"/>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	44</a:t>
            </a:r>
            <a:r>
              <a:rPr lang="en-US" sz="2800" i="1" dirty="0">
                <a:effectLst>
                  <a:outerShdw blurRad="38100" dist="38100" dir="2700000" algn="tl">
                    <a:srgbClr val="000000">
                      <a:alpha val="43137"/>
                    </a:srgbClr>
                  </a:outerShdw>
                </a:effectLst>
              </a:rPr>
              <a:t>Then he said to them, “These are my words that I spoke to you while I was still with you — that everything written about me in the law of Moses, the prophets, and the psalms must be fulfilled.” </a:t>
            </a:r>
            <a:r>
              <a:rPr lang="en-US" sz="2800" i="1" baseline="30000" dirty="0">
                <a:effectLst>
                  <a:outerShdw blurRad="38100" dist="38100" dir="2700000" algn="tl">
                    <a:srgbClr val="000000">
                      <a:alpha val="43137"/>
                    </a:srgbClr>
                  </a:outerShdw>
                </a:effectLst>
              </a:rPr>
              <a:t>45</a:t>
            </a:r>
            <a:r>
              <a:rPr lang="en-US" sz="2800" i="1" dirty="0">
                <a:effectLst>
                  <a:outerShdw blurRad="38100" dist="38100" dir="2700000" algn="tl">
                    <a:srgbClr val="000000">
                      <a:alpha val="43137"/>
                    </a:srgbClr>
                  </a:outerShdw>
                </a:effectLst>
              </a:rPr>
              <a:t>Then he opened their minds to understand the scriptures, </a:t>
            </a:r>
            <a:r>
              <a:rPr lang="en-US" sz="2800" i="1" baseline="30000" dirty="0">
                <a:effectLst>
                  <a:outerShdw blurRad="38100" dist="38100" dir="2700000" algn="tl">
                    <a:srgbClr val="000000">
                      <a:alpha val="43137"/>
                    </a:srgbClr>
                  </a:outerShdw>
                </a:effectLst>
              </a:rPr>
              <a:t>46</a:t>
            </a:r>
            <a:r>
              <a:rPr lang="en-US" sz="2800" i="1" dirty="0">
                <a:effectLst>
                  <a:outerShdw blurRad="38100" dist="38100" dir="2700000" algn="tl">
                    <a:srgbClr val="000000">
                      <a:alpha val="43137"/>
                    </a:srgbClr>
                  </a:outerShdw>
                </a:effectLst>
              </a:rPr>
              <a:t>and he said to them, “Thus it is written, that the Messiah is to suffer and to rise from the dead on the third day, </a:t>
            </a:r>
            <a:r>
              <a:rPr lang="en-US" sz="2800" i="1" baseline="30000" dirty="0">
                <a:effectLst>
                  <a:outerShdw blurRad="38100" dist="38100" dir="2700000" algn="tl">
                    <a:srgbClr val="000000">
                      <a:alpha val="43137"/>
                    </a:srgbClr>
                  </a:outerShdw>
                </a:effectLst>
              </a:rPr>
              <a:t>47</a:t>
            </a:r>
            <a:r>
              <a:rPr lang="en-US" sz="2800" i="1" dirty="0">
                <a:effectLst>
                  <a:outerShdw blurRad="38100" dist="38100" dir="2700000" algn="tl">
                    <a:srgbClr val="000000">
                      <a:alpha val="43137"/>
                    </a:srgbClr>
                  </a:outerShdw>
                </a:effectLst>
              </a:rPr>
              <a:t>and that repentance and forgiveness of sins is to be proclaimed in his name to all nations, beginning from Jerusalem. </a:t>
            </a:r>
            <a:r>
              <a:rPr lang="en-US" sz="2800" b="1" i="1" baseline="30000" dirty="0">
                <a:effectLst>
                  <a:outerShdw blurRad="38100" dist="38100" dir="2700000" algn="tl">
                    <a:srgbClr val="000000">
                      <a:alpha val="43137"/>
                    </a:srgbClr>
                  </a:outerShdw>
                </a:effectLst>
              </a:rPr>
              <a:t>48</a:t>
            </a:r>
            <a:r>
              <a:rPr lang="en-US" sz="2800" b="1" i="1" dirty="0">
                <a:solidFill>
                  <a:srgbClr val="FFFF00"/>
                </a:solidFill>
                <a:effectLst>
                  <a:outerShdw blurRad="38100" dist="38100" dir="2700000" algn="tl">
                    <a:srgbClr val="000000">
                      <a:alpha val="43137"/>
                    </a:srgbClr>
                  </a:outerShdw>
                </a:effectLst>
              </a:rPr>
              <a:t>You are witnesses of these things. </a:t>
            </a:r>
            <a:r>
              <a:rPr lang="en-US" sz="2800" i="1" baseline="30000" dirty="0">
                <a:effectLst>
                  <a:outerShdw blurRad="38100" dist="38100" dir="2700000" algn="tl">
                    <a:srgbClr val="000000">
                      <a:alpha val="43137"/>
                    </a:srgbClr>
                  </a:outerShdw>
                </a:effectLst>
              </a:rPr>
              <a:t>49</a:t>
            </a:r>
            <a:r>
              <a:rPr lang="en-US" sz="2800" i="1" dirty="0">
                <a:effectLst>
                  <a:outerShdw blurRad="38100" dist="38100" dir="2700000" algn="tl">
                    <a:srgbClr val="000000">
                      <a:alpha val="43137"/>
                    </a:srgbClr>
                  </a:outerShdw>
                </a:effectLst>
              </a:rPr>
              <a:t>And see</a:t>
            </a:r>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I am sending upon you what my Father promised</a:t>
            </a:r>
            <a:r>
              <a:rPr lang="en-US" sz="2800" i="1" dirty="0">
                <a:effectLst>
                  <a:outerShdw blurRad="38100" dist="38100" dir="2700000" algn="tl">
                    <a:srgbClr val="000000">
                      <a:alpha val="43137"/>
                    </a:srgbClr>
                  </a:outerShdw>
                </a:effectLst>
              </a:rPr>
              <a:t>; so stay here in the city until you have been clothed with power from on high.”</a:t>
            </a:r>
            <a:endParaRPr lang="en-US" sz="2800"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588510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581486-58ED-42F2-8B16-160263BAC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228600"/>
            <a:ext cx="12598400" cy="7086600"/>
          </a:xfrm>
          <a:prstGeom prst="rect">
            <a:avLst/>
          </a:prstGeom>
        </p:spPr>
      </p:pic>
      <p:sp>
        <p:nvSpPr>
          <p:cNvPr id="801794" name="Rectangle 2"/>
          <p:cNvSpPr>
            <a:spLocks noChangeArrowheads="1"/>
          </p:cNvSpPr>
          <p:nvPr/>
        </p:nvSpPr>
        <p:spPr bwMode="auto">
          <a:xfrm>
            <a:off x="776286" y="16002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0000"/>
                </a:solidFill>
                <a:effectLst/>
                <a:cs typeface="Times New Roman" pitchFamily="18" charset="0"/>
              </a:rPr>
              <a:t>Proclaiming the WORD</a:t>
            </a:r>
            <a:br>
              <a:rPr lang="en-US" altLang="en-US" sz="3600" b="0" i="1" u="sng" dirty="0">
                <a:solidFill>
                  <a:srgbClr val="FF0000"/>
                </a:solidFill>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(Luke 24:13-49) </a:t>
            </a:r>
          </a:p>
          <a:p>
            <a:pPr algn="r"/>
            <a:r>
              <a:rPr lang="en-US" sz="2800" i="1" dirty="0">
                <a:solidFill>
                  <a:srgbClr val="FFFF00"/>
                </a:solidFill>
                <a:effectLst>
                  <a:outerShdw blurRad="38100" dist="38100" dir="2700000" algn="tl">
                    <a:srgbClr val="000000">
                      <a:alpha val="43137"/>
                    </a:srgbClr>
                  </a:outerShdw>
                </a:effectLst>
              </a:rPr>
              <a:t>Don’t Be Fooled; Be My Witnesses</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A0450-40DA-40DF-A5CA-9130E1302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139942"/>
            <a:ext cx="4038274" cy="6767911"/>
          </a:xfrm>
          <a:prstGeom prst="rect">
            <a:avLst/>
          </a:prstGeom>
        </p:spPr>
      </p:pic>
      <p:sp>
        <p:nvSpPr>
          <p:cNvPr id="801794" name="Rectangle 2"/>
          <p:cNvSpPr>
            <a:spLocks noChangeArrowheads="1"/>
          </p:cNvSpPr>
          <p:nvPr/>
        </p:nvSpPr>
        <p:spPr bwMode="auto">
          <a:xfrm>
            <a:off x="766761" y="637869"/>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0000"/>
                </a:solidFill>
                <a:effectLst/>
                <a:cs typeface="Times New Roman" pitchFamily="18" charset="0"/>
              </a:rPr>
              <a:t>Proclaiming the WORD</a:t>
            </a:r>
            <a:br>
              <a:rPr lang="en-US" altLang="en-US" sz="3600" b="0" i="1" u="sng" dirty="0">
                <a:solidFill>
                  <a:srgbClr val="FF0000"/>
                </a:solidFill>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(Luke 24:13-49) </a:t>
            </a:r>
          </a:p>
          <a:p>
            <a:pPr algn="r"/>
            <a:r>
              <a:rPr lang="en-US" sz="2800" i="1" dirty="0">
                <a:solidFill>
                  <a:srgbClr val="FFFF00"/>
                </a:solidFill>
                <a:effectLst>
                  <a:outerShdw blurRad="38100" dist="38100" dir="2700000" algn="tl">
                    <a:srgbClr val="000000">
                      <a:alpha val="43137"/>
                    </a:srgbClr>
                  </a:outerShdw>
                </a:effectLst>
              </a:rPr>
              <a:t>Don’t Be Fooled; Be My Witnesses</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DD89A116-8FEB-4CD0-AE7A-11F756A0B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139942"/>
            <a:ext cx="3943024" cy="5496231"/>
          </a:xfrm>
          <a:prstGeom prst="rect">
            <a:avLst/>
          </a:prstGeom>
        </p:spPr>
      </p:pic>
      <p:pic>
        <p:nvPicPr>
          <p:cNvPr id="1028" name="Picture 4" descr="Image may contain: Buddy Monahan, smiling, closeup">
            <a:extLst>
              <a:ext uri="{FF2B5EF4-FFF2-40B4-BE49-F238E27FC236}">
                <a16:creationId xmlns:a16="http://schemas.microsoft.com/office/drawing/2014/main" id="{5B8D0C10-8326-439E-A6E0-E955384A7A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4012" y="2139942"/>
            <a:ext cx="3581400" cy="471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74255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581486-58ED-42F2-8B16-160263BAC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228600"/>
            <a:ext cx="12598400" cy="7086600"/>
          </a:xfrm>
          <a:prstGeom prst="rect">
            <a:avLst/>
          </a:prstGeom>
        </p:spPr>
      </p:pic>
      <p:sp>
        <p:nvSpPr>
          <p:cNvPr id="801794" name="Rectangle 2"/>
          <p:cNvSpPr>
            <a:spLocks noChangeArrowheads="1"/>
          </p:cNvSpPr>
          <p:nvPr/>
        </p:nvSpPr>
        <p:spPr bwMode="auto">
          <a:xfrm>
            <a:off x="776286" y="16002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0000"/>
                </a:solidFill>
                <a:effectLst/>
                <a:cs typeface="Times New Roman" pitchFamily="18" charset="0"/>
              </a:rPr>
              <a:t>Proclaiming the WORD</a:t>
            </a:r>
            <a:br>
              <a:rPr lang="en-US" altLang="en-US" sz="3600" b="0" i="1" u="sng" dirty="0">
                <a:solidFill>
                  <a:srgbClr val="FF0000"/>
                </a:solidFill>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(Luke 24:13-49) </a:t>
            </a:r>
          </a:p>
          <a:p>
            <a:pPr algn="r"/>
            <a:r>
              <a:rPr lang="en-US" sz="2800" i="1" dirty="0">
                <a:solidFill>
                  <a:srgbClr val="FFFF00"/>
                </a:solidFill>
                <a:effectLst>
                  <a:outerShdw blurRad="38100" dist="38100" dir="2700000" algn="tl">
                    <a:srgbClr val="000000">
                      <a:alpha val="43137"/>
                    </a:srgbClr>
                  </a:outerShdw>
                </a:effectLst>
              </a:rPr>
              <a:t>Don’t Be Fooled; Be My Witnesses</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89309931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594B2-0F83-4626-B896-5186E163E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76200"/>
            <a:ext cx="14935200" cy="7467600"/>
          </a:xfrm>
          <a:prstGeom prst="rect">
            <a:avLst/>
          </a:prstGeom>
        </p:spPr>
      </p:pic>
      <p:sp>
        <p:nvSpPr>
          <p:cNvPr id="32770" name="Rectangle 2"/>
          <p:cNvSpPr>
            <a:spLocks noGrp="1" noChangeArrowheads="1"/>
          </p:cNvSpPr>
          <p:nvPr>
            <p:ph type="ctrTitle"/>
          </p:nvPr>
        </p:nvSpPr>
        <p:spPr>
          <a:xfrm>
            <a:off x="990258" y="762000"/>
            <a:ext cx="8257262" cy="1431925"/>
          </a:xfrm>
        </p:spPr>
        <p:txBody>
          <a:body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232 “Jesus Christ is Risen Today”</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76698" y="1801395"/>
            <a:ext cx="952421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Jesus Christ is risen today,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our triumphant holy day,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 did once upon the cross,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suffer to redeem our loss.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1683528"/>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594B2-0F83-4626-B896-5186E163E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76200"/>
            <a:ext cx="14935200" cy="7467600"/>
          </a:xfrm>
          <a:prstGeom prst="rect">
            <a:avLst/>
          </a:prstGeom>
        </p:spPr>
      </p:pic>
      <p:sp>
        <p:nvSpPr>
          <p:cNvPr id="32770" name="Rectangle 2"/>
          <p:cNvSpPr>
            <a:spLocks noGrp="1" noChangeArrowheads="1"/>
          </p:cNvSpPr>
          <p:nvPr>
            <p:ph type="ctrTitle"/>
          </p:nvPr>
        </p:nvSpPr>
        <p:spPr>
          <a:xfrm>
            <a:off x="990258" y="762000"/>
            <a:ext cx="8257262" cy="1431925"/>
          </a:xfrm>
        </p:spPr>
        <p:txBody>
          <a:body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232 “Jesus Christ is Risen Today”</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76698" y="1801395"/>
            <a:ext cx="952421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Hymns of praise then let us 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unto Christ, our heavenly King,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 endured the cross and grave,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sinners to redeem and save.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7444530"/>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594B2-0F83-4626-B896-5186E163E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76200"/>
            <a:ext cx="14935200" cy="7467600"/>
          </a:xfrm>
          <a:prstGeom prst="rect">
            <a:avLst/>
          </a:prstGeom>
        </p:spPr>
      </p:pic>
      <p:sp>
        <p:nvSpPr>
          <p:cNvPr id="32770" name="Rectangle 2"/>
          <p:cNvSpPr>
            <a:spLocks noGrp="1" noChangeArrowheads="1"/>
          </p:cNvSpPr>
          <p:nvPr>
            <p:ph type="ctrTitle"/>
          </p:nvPr>
        </p:nvSpPr>
        <p:spPr>
          <a:xfrm>
            <a:off x="990258" y="762000"/>
            <a:ext cx="8257262" cy="1431925"/>
          </a:xfrm>
        </p:spPr>
        <p:txBody>
          <a:body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232 “Jesus Christ is Risen Today”</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76698" y="1801395"/>
            <a:ext cx="9524218"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But the pains which he endured,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our salvation have procured.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Now above the sky he's King,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where the angels ever 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a:t>
            </a: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7141355"/>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5A82E-F12D-466C-91BC-036C0A321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838200" y="23361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238 “Thine is the Glory”</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1899145"/>
            <a:ext cx="9411008" cy="729430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Thine is the glory,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risen, conquering Son;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endless is the victory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thou o'er death hast won.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Angels in bright raiment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rolled the stone away,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kept the folded grave-clothes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where thy body lay.</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Thine is the glory,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risen, conquering Son;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endless is the victory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thou o'er death hast won.</a:t>
            </a:r>
            <a:r>
              <a:rPr lang="en-US" sz="3400" b="1" i="1" dirty="0">
                <a:effectLst>
                  <a:outerShdw blurRad="38100" dist="38100" dir="2700000" algn="tl">
                    <a:srgbClr val="000000">
                      <a:alpha val="43137"/>
                    </a:srgbClr>
                  </a:outerShdw>
                </a:effectLst>
              </a:rPr>
              <a:t> </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594B2-0F83-4626-B896-5186E163E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76200"/>
            <a:ext cx="14935200" cy="7467600"/>
          </a:xfrm>
          <a:prstGeom prst="rect">
            <a:avLst/>
          </a:prstGeom>
        </p:spPr>
      </p:pic>
      <p:sp>
        <p:nvSpPr>
          <p:cNvPr id="32770" name="Rectangle 2"/>
          <p:cNvSpPr>
            <a:spLocks noGrp="1" noChangeArrowheads="1"/>
          </p:cNvSpPr>
          <p:nvPr>
            <p:ph type="ctrTitle"/>
          </p:nvPr>
        </p:nvSpPr>
        <p:spPr>
          <a:xfrm>
            <a:off x="990258" y="762000"/>
            <a:ext cx="8257262" cy="1431925"/>
          </a:xfrm>
        </p:spPr>
        <p:txBody>
          <a:body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232 “Jesus Christ is Risen Today”</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76698" y="1801395"/>
            <a:ext cx="952421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Sing we to our God above,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praise eternal as God's love.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Praise our God, ye heavenly host,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Father, Son, and Holy Ghost.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2292853"/>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24713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 Easter Affirmation of Faith</a:t>
            </a:r>
          </a:p>
          <a:p>
            <a:r>
              <a:rPr lang="en-US" altLang="en-US" sz="2400" b="0" i="1" dirty="0"/>
              <a:t>By: Brian Miller</a:t>
            </a:r>
          </a:p>
          <a:p>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457200" y="2228195"/>
            <a:ext cx="8686800" cy="4401205"/>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God the Father, who created the world, was faithful when we were not, and who continuously seeks to redeem the world.</a:t>
            </a:r>
          </a:p>
          <a:p>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God the Son, Jesus Christ, who humbled himself by becoming human and moving into our neighborhood; was sent by the Father to give us life; embodied and taught the righteous love of God; and who, though he knew no sin, became sin and was put to death on a cross.</a:t>
            </a:r>
            <a:endParaRPr lang="en-US" sz="2800" b="1" dirty="0">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4282580182"/>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2673"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 Easter Affirmation of Faith</a:t>
            </a:r>
          </a:p>
          <a:p>
            <a:r>
              <a:rPr lang="en-US" altLang="en-US" sz="2400" b="0" i="1" dirty="0"/>
              <a:t>By: Brian Miller</a:t>
            </a:r>
          </a:p>
          <a:p>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491836" y="1981200"/>
            <a:ext cx="8160327" cy="3539430"/>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that three days later, Jesus Christ was raised from the dead by the power of God; was seen in bodily form by his disciples.</a:t>
            </a:r>
            <a:endParaRPr lang="en-US" sz="2800" b="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that the life, death, and resurrection of Jesus gives us victory over any form of sin and brokenness and allows us to know the full love of God for the world.</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2140939"/>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2673"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 Easter Affirmation of Faith</a:t>
            </a:r>
          </a:p>
          <a:p>
            <a:r>
              <a:rPr lang="en-US" altLang="en-US" sz="2400" b="0" i="1" dirty="0"/>
              <a:t>By: Brian Miller</a:t>
            </a:r>
          </a:p>
          <a:p>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491836" y="1981200"/>
            <a:ext cx="8160327" cy="1815882"/>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God the Holy Spirit, who actively works in our lives, giving us grace to be like Jesus, and sends us </a:t>
            </a:r>
            <a:r>
              <a:rPr lang="en-US" sz="2800" b="1" i="1" dirty="0"/>
              <a:t>to show God’s love for the world.</a:t>
            </a:r>
            <a:endParaRPr lang="en-US" sz="2800" dirty="0">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3972749656"/>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19229"/>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533400" y="1981200"/>
            <a:ext cx="8382000" cy="4747453"/>
          </a:xfrm>
          <a:prstGeom prst="rect">
            <a:avLst/>
          </a:prstGeom>
        </p:spPr>
        <p:txBody>
          <a:bodyPr wrap="square">
            <a:spAutoFit/>
          </a:bodyPr>
          <a:lstStyle/>
          <a:p>
            <a:pPr marL="342900" lvl="0" indent="-342900">
              <a:buFont typeface="Arial" panose="020B0604020202020204" pitchFamily="34" charset="0"/>
              <a:buChar char="•"/>
            </a:pPr>
            <a:r>
              <a:rPr lang="en-US" sz="2750" i="1" dirty="0"/>
              <a:t>The afternoon </a:t>
            </a:r>
            <a:r>
              <a:rPr lang="en-US" sz="2750" b="1" i="1" dirty="0">
                <a:solidFill>
                  <a:srgbClr val="FFFF00"/>
                </a:solidFill>
              </a:rPr>
              <a:t>Bible Study Group</a:t>
            </a:r>
            <a:r>
              <a:rPr lang="en-US" sz="2750" i="1" dirty="0"/>
              <a:t> will NOT be meeting today.  It will continue today downstairs at 12:30 in the basement.</a:t>
            </a:r>
          </a:p>
          <a:p>
            <a:pPr lvl="0"/>
            <a:endParaRPr lang="en-US" sz="2750" i="1" dirty="0"/>
          </a:p>
          <a:p>
            <a:pPr marL="342900" lvl="0" indent="-342900">
              <a:buFont typeface="Arial" panose="020B0604020202020204" pitchFamily="34" charset="0"/>
              <a:buChar char="•"/>
            </a:pPr>
            <a:r>
              <a:rPr lang="en-US" sz="2750" dirty="0"/>
              <a:t>The </a:t>
            </a:r>
            <a:r>
              <a:rPr lang="en-US" sz="2750" b="1" i="1" dirty="0">
                <a:solidFill>
                  <a:srgbClr val="FFFF00"/>
                </a:solidFill>
              </a:rPr>
              <a:t>Women's Group</a:t>
            </a:r>
            <a:r>
              <a:rPr lang="en-US" sz="2750" i="1" dirty="0">
                <a:solidFill>
                  <a:srgbClr val="FFFF00"/>
                </a:solidFill>
              </a:rPr>
              <a:t> </a:t>
            </a:r>
            <a:r>
              <a:rPr lang="en-US" sz="2750" dirty="0"/>
              <a:t>will continue to meet on Wednesdays at 7:30pm over at the Manse </a:t>
            </a:r>
          </a:p>
          <a:p>
            <a:pPr lvl="0"/>
            <a:r>
              <a:rPr lang="en-US" sz="2750" dirty="0"/>
              <a:t>    (2048 E 14</a:t>
            </a:r>
            <a:r>
              <a:rPr lang="en-US" sz="2750" baseline="30000" dirty="0"/>
              <a:t>th</a:t>
            </a:r>
            <a:r>
              <a:rPr lang="en-US" sz="2750" dirty="0"/>
              <a:t> Street).  They are currently studying      </a:t>
            </a:r>
          </a:p>
          <a:p>
            <a:pPr lvl="0"/>
            <a:r>
              <a:rPr lang="en-US" sz="2750" dirty="0"/>
              <a:t>    the book of Isaiah.  For more information, please  </a:t>
            </a:r>
          </a:p>
          <a:p>
            <a:pPr lvl="0"/>
            <a:r>
              <a:rPr lang="en-US" sz="2750" dirty="0"/>
              <a:t>    contact Margaret or Cara.</a:t>
            </a:r>
          </a:p>
          <a:p>
            <a:pPr lvl="0"/>
            <a:endParaRPr lang="en-US" sz="2750" dirty="0"/>
          </a:p>
          <a:p>
            <a:pPr marL="285750" indent="-285750">
              <a:buFont typeface="Arial" panose="020B0604020202020204" pitchFamily="34" charset="0"/>
              <a:buChar char="•"/>
            </a:pPr>
            <a:r>
              <a:rPr lang="en-US" sz="2750" dirty="0"/>
              <a:t>The next</a:t>
            </a:r>
            <a:r>
              <a:rPr lang="en-US" sz="2750" b="1" dirty="0"/>
              <a:t> </a:t>
            </a:r>
            <a:r>
              <a:rPr lang="en-US" sz="2750" b="1" i="1" dirty="0">
                <a:solidFill>
                  <a:srgbClr val="FFFF00"/>
                </a:solidFill>
              </a:rPr>
              <a:t>Session Meeting </a:t>
            </a:r>
            <a:r>
              <a:rPr lang="en-US" sz="2750" dirty="0"/>
              <a:t>will be</a:t>
            </a:r>
            <a:r>
              <a:rPr lang="en-US" sz="2750" b="1" dirty="0"/>
              <a:t> </a:t>
            </a:r>
            <a:r>
              <a:rPr lang="en-US" sz="2750" b="1" i="1" dirty="0">
                <a:solidFill>
                  <a:srgbClr val="FFFF00"/>
                </a:solidFill>
              </a:rPr>
              <a:t>Monday, 4/9</a:t>
            </a:r>
            <a:endParaRPr lang="en-US" sz="2800" dirty="0"/>
          </a:p>
        </p:txBody>
      </p:sp>
    </p:spTree>
    <p:extLst>
      <p:ext uri="{BB962C8B-B14F-4D97-AF65-F5344CB8AC3E}">
        <p14:creationId xmlns:p14="http://schemas.microsoft.com/office/powerpoint/2010/main" val="3454461101"/>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pic>
        <p:nvPicPr>
          <p:cNvPr id="3" name="Picture 2">
            <a:extLst>
              <a:ext uri="{FF2B5EF4-FFF2-40B4-BE49-F238E27FC236}">
                <a16:creationId xmlns:a16="http://schemas.microsoft.com/office/drawing/2014/main" id="{DF72C893-3AD4-4F8D-933A-3519D92B3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62200"/>
            <a:ext cx="9372600" cy="4780512"/>
          </a:xfrm>
          <a:prstGeom prst="rect">
            <a:avLst/>
          </a:prstGeom>
        </p:spPr>
      </p:pic>
    </p:spTree>
    <p:extLst>
      <p:ext uri="{BB962C8B-B14F-4D97-AF65-F5344CB8AC3E}">
        <p14:creationId xmlns:p14="http://schemas.microsoft.com/office/powerpoint/2010/main" val="4269254007"/>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574964" y="23813"/>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pPr algn="ctr"/>
            <a:r>
              <a:rPr lang="en-US" altLang="en-US" sz="2400" b="0" i="1" dirty="0">
                <a:solidFill>
                  <a:srgbClr val="FFFF00"/>
                </a:solidFill>
              </a:rPr>
              <a:t># 460 “Break Thou The Bread of Life”</a:t>
            </a:r>
            <a:endParaRPr lang="en-US" altLang="en-US" sz="2000" b="0" i="1" dirty="0">
              <a:solidFill>
                <a:srgbClr val="FFFF00"/>
              </a:solidFill>
            </a:endParaRPr>
          </a:p>
        </p:txBody>
      </p:sp>
      <p:sp>
        <p:nvSpPr>
          <p:cNvPr id="5" name="Rectangle 3"/>
          <p:cNvSpPr txBox="1">
            <a:spLocks noChangeArrowheads="1"/>
          </p:cNvSpPr>
          <p:nvPr/>
        </p:nvSpPr>
        <p:spPr bwMode="auto">
          <a:xfrm>
            <a:off x="142875" y="1905000"/>
            <a:ext cx="885825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b="1" i="1" dirty="0">
                <a:effectLst/>
              </a:rPr>
              <a:t>Break thou the bread of life,</a:t>
            </a:r>
            <a:br>
              <a:rPr lang="en-US" b="1" i="1" dirty="0"/>
            </a:br>
            <a:r>
              <a:rPr lang="en-US" b="1" i="1" dirty="0">
                <a:effectLst/>
              </a:rPr>
              <a:t>dear Lord, to me,</a:t>
            </a:r>
            <a:br>
              <a:rPr lang="en-US" b="1" i="1" dirty="0"/>
            </a:br>
            <a:r>
              <a:rPr lang="en-US" b="1" i="1" dirty="0">
                <a:effectLst/>
              </a:rPr>
              <a:t>as thou didst break the loaves</a:t>
            </a:r>
            <a:br>
              <a:rPr lang="en-US" b="1" i="1" dirty="0"/>
            </a:br>
            <a:r>
              <a:rPr lang="en-US" b="1" i="1" dirty="0">
                <a:effectLst/>
              </a:rPr>
              <a:t>beside the sea.</a:t>
            </a:r>
            <a:br>
              <a:rPr lang="en-US" b="1" i="1" dirty="0"/>
            </a:br>
            <a:r>
              <a:rPr lang="en-US" b="1" i="1" dirty="0">
                <a:effectLst/>
              </a:rPr>
              <a:t>Beyond the sacred page </a:t>
            </a:r>
            <a:br>
              <a:rPr lang="en-US" b="1" i="1" dirty="0"/>
            </a:br>
            <a:r>
              <a:rPr lang="en-US" b="1" i="1" dirty="0">
                <a:effectLst/>
              </a:rPr>
              <a:t>I seek thee, Lord.</a:t>
            </a:r>
            <a:br>
              <a:rPr lang="en-US" b="1" i="1" dirty="0"/>
            </a:br>
            <a:r>
              <a:rPr lang="en-US" b="1" i="1" dirty="0">
                <a:effectLst/>
              </a:rPr>
              <a:t>My spirit pants for thee,</a:t>
            </a:r>
            <a:br>
              <a:rPr lang="en-US" b="1" i="1" dirty="0"/>
            </a:br>
            <a:r>
              <a:rPr lang="en-US" b="1" i="1" dirty="0">
                <a:effectLst/>
              </a:rPr>
              <a:t>O living Word!</a:t>
            </a:r>
            <a:endParaRPr lang="en-US" b="1" i="1" dirty="0">
              <a:solidFill>
                <a:srgbClr val="FFFF00"/>
              </a:solidFill>
              <a:effectLst>
                <a:outerShdw blurRad="38100" dist="38100" dir="2700000" algn="tl">
                  <a:srgbClr val="000000">
                    <a:alpha val="43137"/>
                  </a:srgbClr>
                </a:outerShdw>
              </a:effectLst>
            </a:endParaRP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437079188"/>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574964" y="23813"/>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pPr algn="ctr"/>
            <a:r>
              <a:rPr lang="en-US" altLang="en-US" sz="2400" b="0" i="1" dirty="0">
                <a:solidFill>
                  <a:srgbClr val="FFFF00"/>
                </a:solidFill>
              </a:rPr>
              <a:t># 460 “Break Thou The Bread of Life”</a:t>
            </a:r>
            <a:endParaRPr lang="en-US" altLang="en-US" sz="2000" b="0" i="1" dirty="0">
              <a:solidFill>
                <a:srgbClr val="FFFF00"/>
              </a:solidFill>
            </a:endParaRPr>
          </a:p>
        </p:txBody>
      </p:sp>
      <p:sp>
        <p:nvSpPr>
          <p:cNvPr id="5" name="Rectangle 3"/>
          <p:cNvSpPr txBox="1">
            <a:spLocks noChangeArrowheads="1"/>
          </p:cNvSpPr>
          <p:nvPr/>
        </p:nvSpPr>
        <p:spPr bwMode="auto">
          <a:xfrm>
            <a:off x="142875" y="1905000"/>
            <a:ext cx="885825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b="1" i="1" dirty="0">
                <a:effectLst/>
              </a:rPr>
              <a:t>Bless thou the truth, dear Lord,</a:t>
            </a:r>
            <a:br>
              <a:rPr lang="en-US" b="1" i="1" dirty="0"/>
            </a:br>
            <a:r>
              <a:rPr lang="en-US" b="1" i="1" dirty="0">
                <a:effectLst/>
              </a:rPr>
              <a:t>now unto me,</a:t>
            </a:r>
            <a:br>
              <a:rPr lang="en-US" b="1" i="1" dirty="0"/>
            </a:br>
            <a:r>
              <a:rPr lang="en-US" b="1" i="1" dirty="0">
                <a:effectLst/>
              </a:rPr>
              <a:t>as thou didst bless the bread</a:t>
            </a:r>
            <a:br>
              <a:rPr lang="en-US" b="1" i="1" dirty="0"/>
            </a:br>
            <a:r>
              <a:rPr lang="en-US" b="1" i="1" dirty="0">
                <a:effectLst/>
              </a:rPr>
              <a:t>by Galilee.</a:t>
            </a:r>
            <a:br>
              <a:rPr lang="en-US" b="1" i="1" dirty="0"/>
            </a:br>
            <a:r>
              <a:rPr lang="en-US" b="1" i="1" dirty="0">
                <a:effectLst/>
              </a:rPr>
              <a:t>Then shall all bondage cease,</a:t>
            </a:r>
            <a:br>
              <a:rPr lang="en-US" b="1" i="1" dirty="0"/>
            </a:br>
            <a:r>
              <a:rPr lang="en-US" b="1" i="1" dirty="0">
                <a:effectLst/>
              </a:rPr>
              <a:t>all fetters fall.</a:t>
            </a:r>
            <a:br>
              <a:rPr lang="en-US" b="1" i="1" dirty="0"/>
            </a:br>
            <a:r>
              <a:rPr lang="en-US" b="1" i="1" dirty="0">
                <a:effectLst/>
              </a:rPr>
              <a:t>And I shall find my peace,</a:t>
            </a:r>
            <a:br>
              <a:rPr lang="en-US" b="1" i="1" dirty="0"/>
            </a:br>
            <a:r>
              <a:rPr lang="en-US" b="1" i="1" dirty="0">
                <a:effectLst/>
              </a:rPr>
              <a:t>my all in all.</a:t>
            </a:r>
            <a:endParaRPr lang="en-US" b="1" i="1" dirty="0">
              <a:solidFill>
                <a:srgbClr val="FFFF00"/>
              </a:solidFill>
              <a:effectLst>
                <a:outerShdw blurRad="38100" dist="38100" dir="2700000" algn="tl">
                  <a:srgbClr val="000000">
                    <a:alpha val="43137"/>
                  </a:srgbClr>
                </a:outerShdw>
              </a:effectLst>
            </a:endParaRP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783897043"/>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5A82E-F12D-466C-91BC-036C0A321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838200" y="23361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238 “Thine is the Glory”</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1899145"/>
            <a:ext cx="941100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Thine is the glory,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risen, conquering Son;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endless is the victory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thou o'er death hast won.</a:t>
            </a:r>
            <a:r>
              <a:rPr lang="en-US" sz="3400" b="1" i="1" dirty="0">
                <a:effectLst>
                  <a:outerShdw blurRad="38100" dist="38100" dir="2700000" algn="tl">
                    <a:srgbClr val="000000">
                      <a:alpha val="43137"/>
                    </a:srgbClr>
                  </a:outerShdw>
                </a:effectLst>
              </a:rPr>
              <a:t> </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285110389"/>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574964" y="23813"/>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pPr algn="ctr"/>
            <a:r>
              <a:rPr lang="en-US" altLang="en-US" sz="2400" b="0" i="1" dirty="0">
                <a:solidFill>
                  <a:srgbClr val="FFFF00"/>
                </a:solidFill>
              </a:rPr>
              <a:t># 460 “Break Thou The Bread of Life”</a:t>
            </a:r>
            <a:endParaRPr lang="en-US" altLang="en-US" sz="2000" b="0" i="1" dirty="0">
              <a:solidFill>
                <a:srgbClr val="FFFF00"/>
              </a:solidFill>
            </a:endParaRPr>
          </a:p>
        </p:txBody>
      </p:sp>
      <p:sp>
        <p:nvSpPr>
          <p:cNvPr id="5" name="Rectangle 3"/>
          <p:cNvSpPr txBox="1">
            <a:spLocks noChangeArrowheads="1"/>
          </p:cNvSpPr>
          <p:nvPr/>
        </p:nvSpPr>
        <p:spPr bwMode="auto">
          <a:xfrm>
            <a:off x="142875" y="1905000"/>
            <a:ext cx="885825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b="1" i="1" dirty="0">
                <a:effectLst/>
              </a:rPr>
              <a:t>Break thou the bread of life,</a:t>
            </a:r>
            <a:br>
              <a:rPr lang="en-US" b="1" i="1" dirty="0"/>
            </a:br>
            <a:r>
              <a:rPr lang="en-US" b="1" i="1" dirty="0">
                <a:effectLst/>
              </a:rPr>
              <a:t>dear Lord, to me,</a:t>
            </a:r>
            <a:br>
              <a:rPr lang="en-US" b="1" i="1" dirty="0"/>
            </a:br>
            <a:r>
              <a:rPr lang="en-US" b="1" i="1" dirty="0">
                <a:effectLst/>
              </a:rPr>
              <a:t>as thou didst break the loaves</a:t>
            </a:r>
            <a:br>
              <a:rPr lang="en-US" b="1" i="1" dirty="0"/>
            </a:br>
            <a:r>
              <a:rPr lang="en-US" b="1" i="1" dirty="0">
                <a:effectLst/>
              </a:rPr>
              <a:t>beside the sea.</a:t>
            </a:r>
            <a:br>
              <a:rPr lang="en-US" b="1" i="1" dirty="0"/>
            </a:br>
            <a:r>
              <a:rPr lang="en-US" b="1" i="1" dirty="0">
                <a:effectLst/>
              </a:rPr>
              <a:t>Beyond the sacred page </a:t>
            </a:r>
            <a:br>
              <a:rPr lang="en-US" b="1" i="1" dirty="0"/>
            </a:br>
            <a:r>
              <a:rPr lang="en-US" b="1" i="1" dirty="0">
                <a:effectLst/>
              </a:rPr>
              <a:t>I seek thee, Lord.</a:t>
            </a:r>
            <a:br>
              <a:rPr lang="en-US" b="1" i="1" dirty="0"/>
            </a:br>
            <a:r>
              <a:rPr lang="en-US" b="1" i="1" dirty="0">
                <a:effectLst/>
              </a:rPr>
              <a:t>My spirit pants for thee,</a:t>
            </a:r>
            <a:br>
              <a:rPr lang="en-US" b="1" i="1" dirty="0"/>
            </a:br>
            <a:r>
              <a:rPr lang="en-US" b="1" i="1" dirty="0">
                <a:effectLst/>
              </a:rPr>
              <a:t>O living Word!</a:t>
            </a:r>
            <a:endParaRPr lang="en-US" b="1" i="1" dirty="0">
              <a:solidFill>
                <a:srgbClr val="FFFF00"/>
              </a:solidFill>
              <a:effectLst>
                <a:outerShdw blurRad="38100" dist="38100" dir="2700000" algn="tl">
                  <a:srgbClr val="000000">
                    <a:alpha val="43137"/>
                  </a:srgbClr>
                </a:outerShdw>
              </a:effectLst>
            </a:endParaRP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105088125"/>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13535"/>
            <a:ext cx="79248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outerShdw blurRad="38100" dist="38100" dir="2700000" algn="tl">
                    <a:srgbClr val="000000">
                      <a:alpha val="43137"/>
                    </a:srgbClr>
                  </a:outerShdw>
                </a:effectLst>
              </a:rPr>
              <a:t>Welcome to the feast of the Thanksgiving that our risen Lord has prepared.  We come not because we are righteous or holier than others, but we come because we need God’s saving grace, as exhibited through God’s love being poured out to us upon the cross.  So, Come just as you are, in faith and embraced by God’s love. </a:t>
            </a:r>
          </a:p>
          <a:p>
            <a:r>
              <a:rPr lang="en-US" dirty="0">
                <a:effectLst/>
              </a:rPr>
              <a:t> </a:t>
            </a:r>
          </a:p>
          <a:p>
            <a:r>
              <a:rPr lang="en-US" b="1" i="1" dirty="0">
                <a:effectLst>
                  <a:outerShdw blurRad="38100" dist="38100" dir="2700000" algn="tl">
                    <a:srgbClr val="000000">
                      <a:alpha val="43137"/>
                    </a:srgbClr>
                  </a:outerShdw>
                </a:effectLst>
              </a:rPr>
              <a:t> </a:t>
            </a:r>
          </a:p>
          <a:p>
            <a:endParaRPr lang="en-US" sz="2800" i="1" dirty="0">
              <a:effectLst>
                <a:outerShdw blurRad="38100" dist="38100" dir="2700000" algn="tl">
                  <a:srgbClr val="000000">
                    <a:alpha val="43137"/>
                  </a:srgbClr>
                </a:outerShdw>
              </a:effectLst>
            </a:endParaRPr>
          </a:p>
          <a:p>
            <a:r>
              <a:rPr lang="en-US" sz="3000" i="1" dirty="0">
                <a:effectLst>
                  <a:outerShdw blurRad="38100" dist="38100" dir="2700000" algn="tl">
                    <a:srgbClr val="000000">
                      <a:alpha val="43137"/>
                    </a:srgbClr>
                  </a:outerShdw>
                </a:effectLst>
              </a:rPr>
              <a:t> </a:t>
            </a:r>
          </a:p>
          <a:p>
            <a:r>
              <a:rPr lang="en-US" i="1" dirty="0">
                <a:effectLst/>
              </a:rPr>
              <a:t> </a:t>
            </a:r>
            <a:endParaRPr lang="en-US" b="1" dirty="0">
              <a:effectLst/>
            </a:endParaRPr>
          </a:p>
        </p:txBody>
      </p:sp>
    </p:spTree>
    <p:extLst>
      <p:ext uri="{BB962C8B-B14F-4D97-AF65-F5344CB8AC3E}">
        <p14:creationId xmlns:p14="http://schemas.microsoft.com/office/powerpoint/2010/main" val="403972066"/>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9100" y="1752600"/>
            <a:ext cx="86487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i="1" dirty="0">
                <a:effectLst>
                  <a:outerShdw blurRad="38100" dist="38100" dir="2700000" algn="tl">
                    <a:srgbClr val="000000">
                      <a:alpha val="43137"/>
                    </a:srgbClr>
                  </a:outerShdw>
                </a:effectLst>
              </a:rPr>
              <a:t>The Lord be with you. </a:t>
            </a:r>
            <a:r>
              <a:rPr lang="en-US" sz="3000" b="1" i="1" dirty="0">
                <a:solidFill>
                  <a:srgbClr val="FFFF00"/>
                </a:solidFill>
                <a:effectLst>
                  <a:outerShdw blurRad="38100" dist="38100" dir="2700000" algn="tl">
                    <a:srgbClr val="000000">
                      <a:alpha val="43137"/>
                    </a:srgbClr>
                  </a:outerShdw>
                </a:effectLst>
              </a:rPr>
              <a:t>And also with you.</a:t>
            </a:r>
            <a:endParaRPr lang="en-US" sz="3000" i="1" dirty="0">
              <a:solidFill>
                <a:srgbClr val="FFFF00"/>
              </a:solidFill>
              <a:effectLst>
                <a:outerShdw blurRad="38100" dist="38100" dir="2700000" algn="tl">
                  <a:srgbClr val="000000">
                    <a:alpha val="43137"/>
                  </a:srgbClr>
                </a:outerShdw>
              </a:effectLst>
            </a:endParaRPr>
          </a:p>
          <a:p>
            <a:r>
              <a:rPr lang="en-US" sz="3000" i="1" dirty="0">
                <a:effectLst>
                  <a:outerShdw blurRad="38100" dist="38100" dir="2700000" algn="tl">
                    <a:srgbClr val="000000">
                      <a:alpha val="43137"/>
                    </a:srgbClr>
                  </a:outerShdw>
                </a:effectLst>
              </a:rPr>
              <a:t>Lift up your hearts. </a:t>
            </a:r>
            <a:r>
              <a:rPr lang="en-US" sz="3000" b="1" i="1" dirty="0">
                <a:solidFill>
                  <a:srgbClr val="FFFF00"/>
                </a:solidFill>
                <a:effectLst>
                  <a:outerShdw blurRad="38100" dist="38100" dir="2700000" algn="tl">
                    <a:srgbClr val="000000">
                      <a:alpha val="43137"/>
                    </a:srgbClr>
                  </a:outerShdw>
                </a:effectLst>
              </a:rPr>
              <a:t>We lift them up to the Lord.</a:t>
            </a:r>
            <a:endParaRPr lang="en-US" sz="3000" i="1" dirty="0">
              <a:solidFill>
                <a:srgbClr val="FFFF00"/>
              </a:solidFill>
              <a:effectLst>
                <a:outerShdw blurRad="38100" dist="38100" dir="2700000" algn="tl">
                  <a:srgbClr val="000000">
                    <a:alpha val="43137"/>
                  </a:srgbClr>
                </a:outerShdw>
              </a:effectLst>
            </a:endParaRPr>
          </a:p>
          <a:p>
            <a:r>
              <a:rPr lang="en-US" sz="3000" i="1" dirty="0">
                <a:effectLst>
                  <a:outerShdw blurRad="38100" dist="38100" dir="2700000" algn="tl">
                    <a:srgbClr val="000000">
                      <a:alpha val="43137"/>
                    </a:srgbClr>
                  </a:outerShdw>
                </a:effectLst>
              </a:rPr>
              <a:t>Let us give thanks to the Lord our God.</a:t>
            </a:r>
          </a:p>
          <a:p>
            <a:r>
              <a:rPr lang="en-US" sz="3000" b="1" i="1" dirty="0">
                <a:solidFill>
                  <a:srgbClr val="FFFF00"/>
                </a:solidFill>
                <a:effectLst>
                  <a:outerShdw blurRad="38100" dist="38100" dir="2700000" algn="tl">
                    <a:srgbClr val="000000">
                      <a:alpha val="43137"/>
                    </a:srgbClr>
                  </a:outerShdw>
                </a:effectLst>
              </a:rPr>
              <a:t>It is right to give our thanks and praise.</a:t>
            </a:r>
            <a:endParaRPr lang="en-US" sz="3000"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74683329"/>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98103"/>
            <a:ext cx="7848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rPr>
              <a:t>This is the day that you have made, O Lord – the first day of the week, when you created light out of darkness by the power of your Word and Spirit, when you created life out of death, raising Jesus from the grave. </a:t>
            </a:r>
          </a:p>
          <a:p>
            <a:endParaRPr lang="en-US" b="1" i="1" dirty="0">
              <a:effectLst>
                <a:outerShdw blurRad="38100" dist="38100" dir="2700000" algn="tl">
                  <a:srgbClr val="000000">
                    <a:alpha val="43137"/>
                  </a:srgbClr>
                </a:outerShdw>
              </a:effectLst>
            </a:endParaRPr>
          </a:p>
          <a:p>
            <a:r>
              <a:rPr lang="en-US" sz="2800" dirty="0">
                <a:solidFill>
                  <a:srgbClr val="FFFF00"/>
                </a:solidFill>
                <a:effectLst/>
              </a:rPr>
              <a:t>	</a:t>
            </a:r>
          </a:p>
          <a:p>
            <a:endParaRPr lang="en-US" sz="2800" dirty="0">
              <a:solidFill>
                <a:srgbClr val="FFFF00"/>
              </a:solidFill>
              <a:effectLst>
                <a:outerShdw blurRad="38100" dist="38100" dir="2700000" algn="tl">
                  <a:srgbClr val="000000">
                    <a:alpha val="43137"/>
                  </a:srgbClr>
                </a:outerShdw>
              </a:effectLst>
            </a:endParaRPr>
          </a:p>
          <a:p>
            <a:endParaRPr lang="en-US" sz="28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endParaRPr>
          </a:p>
          <a:p>
            <a:endPar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949057236"/>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6010" y="1651113"/>
            <a:ext cx="865179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Throughout our lives, we have searched for this light in the midst of darkness.  We have come to seek this risen Christ by our faith and not by sight, as we proclaim:</a:t>
            </a:r>
            <a:endParaRPr lang="en-US" sz="2800"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Holy, Holy, Holy Lord, God of power of might, </a:t>
            </a:r>
            <a:endParaRPr lang="en-US" sz="2800"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Heaven and earth are full of your glory.</a:t>
            </a:r>
            <a:endParaRPr lang="en-US" sz="2800"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Hosanna in the highest.</a:t>
            </a:r>
            <a:endParaRPr lang="en-US" sz="2800"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Blessed is he who comes in the name of the Lord.</a:t>
            </a:r>
            <a:endParaRPr lang="en-US" sz="2800"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Hosanna in the highest.</a:t>
            </a:r>
            <a:endParaRPr lang="en-US" sz="2800" i="1" dirty="0">
              <a:solidFill>
                <a:srgbClr val="FFFF00"/>
              </a:solidFill>
              <a:effectLst>
                <a:outerShdw blurRad="38100" dist="38100" dir="2700000" algn="tl">
                  <a:srgbClr val="000000">
                    <a:alpha val="43137"/>
                  </a:srgbClr>
                </a:outerShdw>
              </a:effectLst>
            </a:endParaRPr>
          </a:p>
          <a:p>
            <a:endParaRPr lang="en-US" sz="25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095656"/>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28600" y="1606608"/>
            <a:ext cx="54102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dirty="0">
                <a:effectLst/>
              </a:rPr>
              <a:t>You are holy, O God of majesty, and blessed is Jesus Christ our Lord.  We remember how he took bread, and when he had given thanks, he broke it and gave it to his disciples, saying, </a:t>
            </a:r>
            <a:r>
              <a:rPr lang="en-US" sz="2800" b="1" i="1" dirty="0">
                <a:effectLst/>
              </a:rPr>
              <a:t>“This is my body, which is given for you.  Do this in remembrance of me.”</a:t>
            </a:r>
            <a:endParaRPr lang="en-US" sz="2800" b="1" dirty="0">
              <a:effectLst/>
            </a:endParaRPr>
          </a:p>
          <a:p>
            <a:r>
              <a:rPr lang="en-US" sz="2800" b="1" dirty="0">
                <a:effectLst/>
              </a:rPr>
              <a:t> </a:t>
            </a:r>
            <a:endParaRPr lang="en-US" sz="2800" dirty="0">
              <a:effectLst/>
            </a:endParaRPr>
          </a:p>
          <a:p>
            <a:endParaRPr lang="en-US" sz="2800" b="1" i="1" dirty="0">
              <a:effectLst/>
            </a:endParaRPr>
          </a:p>
          <a:p>
            <a:endParaRPr lang="en-US" b="1" dirty="0">
              <a:solidFill>
                <a:srgbClr val="00FFFF"/>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627B478E-0427-433D-84D5-EB95AED7F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705" y="2025708"/>
            <a:ext cx="4668795" cy="3124200"/>
          </a:xfrm>
          <a:prstGeom prst="rect">
            <a:avLst/>
          </a:prstGeom>
        </p:spPr>
      </p:pic>
    </p:spTree>
    <p:extLst>
      <p:ext uri="{BB962C8B-B14F-4D97-AF65-F5344CB8AC3E}">
        <p14:creationId xmlns:p14="http://schemas.microsoft.com/office/powerpoint/2010/main" val="2019108279"/>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5716CB-D46D-4906-8FE4-292941C20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0"/>
            <a:ext cx="10511366"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04800" y="1672007"/>
            <a:ext cx="6324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000000"/>
                </a:solidFill>
                <a:effectLst/>
              </a:rPr>
              <a:t>We remember how he took the cup after supper, saying, “This cup that is poured out for you is the new covenant sealed in my blood.  Whenever you drink of it.  Do this in remembrance of me.”</a:t>
            </a:r>
          </a:p>
          <a:p>
            <a:r>
              <a:rPr lang="en-US" sz="2600" b="1" i="1" dirty="0">
                <a:solidFill>
                  <a:srgbClr val="000000"/>
                </a:solidFill>
                <a:effectLst>
                  <a:outerShdw blurRad="38100" dist="38100" dir="2700000" algn="tl">
                    <a:srgbClr val="000000">
                      <a:alpha val="43137"/>
                    </a:srgbClr>
                  </a:outerShdw>
                </a:effectLst>
              </a:rPr>
              <a:t> </a:t>
            </a:r>
          </a:p>
          <a:p>
            <a:endParaRPr lang="en-US" sz="26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9329047"/>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5716CB-D46D-4906-8FE4-292941C20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0"/>
            <a:ext cx="10511366"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04800" y="1672007"/>
            <a:ext cx="6324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FF0000"/>
                </a:solidFill>
                <a:effectLst/>
              </a:rPr>
              <a:t>God of grace, pour out your Holy Spirit upon us and upon these your gifts of bread and wine, that the bread we break and the cup we bless may be the communion of the body and the blood of Christ.  </a:t>
            </a:r>
            <a:endParaRPr lang="en-US" i="1" dirty="0">
              <a:solidFill>
                <a:srgbClr val="FF0000"/>
              </a:solidFill>
              <a:effectLst/>
            </a:endParaRPr>
          </a:p>
          <a:p>
            <a:endParaRPr lang="en-US" i="1" dirty="0">
              <a:solidFill>
                <a:srgbClr val="FFFF00"/>
              </a:solidFill>
              <a:effectLst>
                <a:outerShdw blurRad="38100" dist="38100" dir="2700000" algn="tl">
                  <a:srgbClr val="000000">
                    <a:alpha val="43137"/>
                  </a:srgbClr>
                </a:outerShdw>
              </a:effectLst>
            </a:endParaRPr>
          </a:p>
          <a:p>
            <a:endParaRPr lang="en-US" b="1" i="1" dirty="0">
              <a:solidFill>
                <a:srgbClr val="000000"/>
              </a:solidFill>
              <a:effectLst/>
            </a:endParaRPr>
          </a:p>
          <a:p>
            <a:r>
              <a:rPr lang="en-US" sz="2600" b="1" i="1" dirty="0">
                <a:solidFill>
                  <a:srgbClr val="FFFF00"/>
                </a:solidFill>
                <a:effectLst>
                  <a:outerShdw blurRad="38100" dist="38100" dir="2700000" algn="tl">
                    <a:srgbClr val="000000">
                      <a:alpha val="43137"/>
                    </a:srgbClr>
                  </a:outerShdw>
                </a:effectLst>
              </a:rPr>
              <a:t> </a:t>
            </a:r>
          </a:p>
          <a:p>
            <a:endParaRPr lang="en-US" sz="26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8502335"/>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5716CB-D46D-4906-8FE4-292941C20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0"/>
            <a:ext cx="10511366"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04800" y="1672007"/>
            <a:ext cx="6324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000000"/>
                </a:solidFill>
                <a:effectLst/>
              </a:rPr>
              <a:t>We come as One people and One body in Christ.  We seek to exemplify your steadfast love and proclaim the saving grace and the good news of your salvation.</a:t>
            </a:r>
          </a:p>
          <a:p>
            <a:r>
              <a:rPr lang="en-US" dirty="0">
                <a:effectLst/>
              </a:rPr>
              <a:t> </a:t>
            </a:r>
          </a:p>
          <a:p>
            <a:endParaRPr lang="en-US" b="1" i="1" dirty="0">
              <a:solidFill>
                <a:srgbClr val="000000"/>
              </a:solidFill>
              <a:effectLst/>
            </a:endParaRPr>
          </a:p>
          <a:p>
            <a:r>
              <a:rPr lang="en-US" sz="2600" b="1" i="1" dirty="0">
                <a:solidFill>
                  <a:srgbClr val="000000"/>
                </a:solidFill>
                <a:effectLst>
                  <a:outerShdw blurRad="38100" dist="38100" dir="2700000" algn="tl">
                    <a:srgbClr val="000000">
                      <a:alpha val="43137"/>
                    </a:srgbClr>
                  </a:outerShdw>
                </a:effectLst>
              </a:rPr>
              <a:t> </a:t>
            </a:r>
          </a:p>
          <a:p>
            <a:endParaRPr lang="en-US" sz="26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4377775"/>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FD31E7-C401-437E-B676-36A89EDA8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5283"/>
            <a:ext cx="7924800" cy="4826000"/>
          </a:xfrm>
          <a:prstGeom prst="rect">
            <a:avLst/>
          </a:prstGeom>
        </p:spPr>
      </p:pic>
      <p:pic>
        <p:nvPicPr>
          <p:cNvPr id="4" name="Picture 3">
            <a:extLst>
              <a:ext uri="{FF2B5EF4-FFF2-40B4-BE49-F238E27FC236}">
                <a16:creationId xmlns:a16="http://schemas.microsoft.com/office/drawing/2014/main" id="{422F2AA2-BDC6-448E-B4E2-CB42F3C56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347" y="2444578"/>
            <a:ext cx="4365069" cy="438253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71616" y="76800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Tree>
    <p:extLst>
      <p:ext uri="{BB962C8B-B14F-4D97-AF65-F5344CB8AC3E}">
        <p14:creationId xmlns:p14="http://schemas.microsoft.com/office/powerpoint/2010/main" val="68549003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5A82E-F12D-466C-91BC-036C0A321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838200" y="23361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238 “Thine is the Glory”</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1899145"/>
            <a:ext cx="9411008" cy="729430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Lo! Jesus meets us,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risen from the tomb;</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lovingly he greets us,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scatters fear and gloom.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the church with gladness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hymns of triumph 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the Lord now </a:t>
            </a:r>
            <a:r>
              <a:rPr lang="en-US" sz="3600" b="1" i="1" dirty="0" err="1">
                <a:effectLst>
                  <a:outerShdw blurRad="38100" dist="38100" dir="2700000" algn="tl">
                    <a:srgbClr val="000000">
                      <a:alpha val="43137"/>
                    </a:srgbClr>
                  </a:outerShdw>
                </a:effectLst>
              </a:rPr>
              <a:t>liveth</a:t>
            </a:r>
            <a:r>
              <a:rPr lang="en-US" sz="3600" b="1" i="1" dirty="0">
                <a:effectLst>
                  <a:outerShdw blurRad="38100" dist="38100" dir="2700000" algn="tl">
                    <a:srgbClr val="000000">
                      <a:alpha val="43137"/>
                    </a:srgbClr>
                  </a:outerShdw>
                </a:effectLst>
              </a:rPr>
              <a: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death hath lost its sting.</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Thine is the glory,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risen, conquering Son;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endless is the victory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thou o'er death hast won.</a:t>
            </a:r>
            <a:r>
              <a:rPr lang="en-US" sz="3400" b="1" i="1" dirty="0">
                <a:effectLst>
                  <a:outerShdw blurRad="38100" dist="38100" dir="2700000" algn="tl">
                    <a:srgbClr val="000000">
                      <a:alpha val="43137"/>
                    </a:srgbClr>
                  </a:outerShdw>
                </a:effectLst>
              </a:rPr>
              <a:t> </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984933963"/>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487133" y="692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487133" y="1613535"/>
            <a:ext cx="8580668"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FFFF00"/>
                </a:solidFill>
                <a:effectLst>
                  <a:outerShdw blurRad="38100" dist="38100" dir="2700000" algn="tl">
                    <a:srgbClr val="000000">
                      <a:alpha val="43137"/>
                    </a:srgbClr>
                  </a:outerShdw>
                </a:effectLst>
              </a:rPr>
              <a:t>Lead us, O God, by the power of your Spirit to live as love commands.  Bound to Christ, set us free for joyful obedience and service.  As Jesus gave his life for ours, help us to live our lives for others with humility and persistent courage.  Give us strength to serve you faithfully through His presence in our lives.  Amen.</a:t>
            </a:r>
          </a:p>
          <a:p>
            <a:r>
              <a:rPr lang="en-US" i="1" dirty="0">
                <a:effectLst/>
              </a:rPr>
              <a:t> </a:t>
            </a:r>
            <a:endParaRPr lang="en-US" dirty="0">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rPr>
              <a:t> </a:t>
            </a:r>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0658109"/>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solidFill>
                  <a:srgbClr val="FF0000"/>
                </a:solidFill>
              </a:rPr>
              <a:t>Deacons’ Benevolence Offering</a:t>
            </a:r>
          </a:p>
          <a:p>
            <a:endParaRPr lang="en-US" altLang="en-US" sz="3200" b="0" i="1" dirty="0"/>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2363081561"/>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DF951A-B683-4277-9E54-11E9ABD70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1840515" cy="8770144"/>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990600" y="830943"/>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kern="0" dirty="0">
                <a:solidFill>
                  <a:srgbClr val="00FFFF"/>
                </a:solidFill>
                <a:effectLst/>
                <a:cs typeface="Times New Roman" pitchFamily="18" charset="0"/>
              </a:rPr>
              <a:t>#485 </a:t>
            </a:r>
            <a:r>
              <a:rPr lang="en-US" altLang="en-US" sz="2400" b="0" i="1" kern="0" dirty="0">
                <a:solidFill>
                  <a:srgbClr val="00FFFF"/>
                </a:solidFill>
                <a:effectLst/>
              </a:rPr>
              <a:t>“We Know that Christ is Raised”</a:t>
            </a:r>
            <a:endParaRPr lang="en-US" sz="2400"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617364" y="1912144"/>
            <a:ext cx="8155041"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4000" i="1" dirty="0">
                <a:effectLst>
                  <a:outerShdw blurRad="38100" dist="38100" dir="2700000" algn="tl">
                    <a:srgbClr val="000000">
                      <a:alpha val="43137"/>
                    </a:srgbClr>
                  </a:outerShdw>
                </a:effectLst>
                <a:latin typeface="+mn-lt"/>
              </a:rPr>
              <a:t>We know that Christ is raised </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and dies no more.</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Embraced by death he broke </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its fearful hold,</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and our despair he turned</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to blazing joy. Alleluia!</a:t>
            </a:r>
            <a:endParaRPr lang="en-US" altLang="en-US" sz="4000" i="1" kern="0" dirty="0">
              <a:solidFill>
                <a:srgbClr val="0000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1480183567"/>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DF951A-B683-4277-9E54-11E9ABD70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1840515" cy="8770144"/>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990600" y="830943"/>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kern="0" dirty="0">
                <a:solidFill>
                  <a:srgbClr val="00FFFF"/>
                </a:solidFill>
                <a:effectLst/>
                <a:cs typeface="Times New Roman" pitchFamily="18" charset="0"/>
              </a:rPr>
              <a:t>#485 </a:t>
            </a:r>
            <a:r>
              <a:rPr lang="en-US" altLang="en-US" sz="2400" b="0" i="1" kern="0" dirty="0">
                <a:solidFill>
                  <a:srgbClr val="00FFFF"/>
                </a:solidFill>
                <a:effectLst/>
              </a:rPr>
              <a:t>“We Know that Christ is Raised”</a:t>
            </a:r>
            <a:endParaRPr lang="en-US" sz="2400"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617364" y="1912144"/>
            <a:ext cx="8155041"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4000" i="1" dirty="0">
                <a:effectLst>
                  <a:outerShdw blurRad="38100" dist="38100" dir="2700000" algn="tl">
                    <a:srgbClr val="000000">
                      <a:alpha val="43137"/>
                    </a:srgbClr>
                  </a:outerShdw>
                </a:effectLst>
                <a:latin typeface="+mn-lt"/>
              </a:rPr>
              <a:t>We share by water in </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his saving death.</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Reborn we share with him </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an Easter life</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as living members of </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a living Christ. Alleluia!</a:t>
            </a:r>
            <a:endParaRPr lang="en-US" altLang="en-US" sz="4000" i="1" kern="0" dirty="0">
              <a:solidFill>
                <a:srgbClr val="0000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3025030682"/>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DF951A-B683-4277-9E54-11E9ABD70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1840515" cy="8770144"/>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990600" y="830943"/>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kern="0" dirty="0">
                <a:solidFill>
                  <a:srgbClr val="00FFFF"/>
                </a:solidFill>
                <a:effectLst/>
                <a:cs typeface="Times New Roman" pitchFamily="18" charset="0"/>
              </a:rPr>
              <a:t>#485 </a:t>
            </a:r>
            <a:r>
              <a:rPr lang="en-US" altLang="en-US" sz="2400" b="0" i="1" kern="0" dirty="0">
                <a:solidFill>
                  <a:srgbClr val="00FFFF"/>
                </a:solidFill>
                <a:effectLst/>
              </a:rPr>
              <a:t>“We Know that Christ is Raised”</a:t>
            </a:r>
            <a:endParaRPr lang="en-US" sz="2400"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617364" y="1912144"/>
            <a:ext cx="8155041"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4000" i="1" dirty="0">
                <a:effectLst>
                  <a:outerShdw blurRad="38100" dist="38100" dir="2700000" algn="tl">
                    <a:srgbClr val="000000">
                      <a:alpha val="43137"/>
                    </a:srgbClr>
                  </a:outerShdw>
                </a:effectLst>
                <a:latin typeface="+mn-lt"/>
              </a:rPr>
              <a:t>The Father's splendor clothes</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the Son with life.</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The Spirit's power shakes </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the church of God.</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Baptized we live with God </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the Three in One. Alleluia!</a:t>
            </a:r>
            <a:br>
              <a:rPr lang="en-US" sz="4000" i="1" dirty="0">
                <a:effectLst>
                  <a:outerShdw blurRad="38100" dist="38100" dir="2700000" algn="tl">
                    <a:srgbClr val="000000">
                      <a:alpha val="43137"/>
                    </a:srgbClr>
                  </a:outerShdw>
                </a:effectLst>
                <a:latin typeface="+mn-lt"/>
              </a:rPr>
            </a:br>
            <a:endParaRPr lang="en-US" altLang="en-US" sz="4000" i="1" kern="0" dirty="0">
              <a:solidFill>
                <a:srgbClr val="0000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4070450441"/>
      </p:ext>
    </p:extLst>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DF951A-B683-4277-9E54-11E9ABD70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1840515" cy="8770144"/>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990600" y="830943"/>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kern="0" dirty="0">
                <a:solidFill>
                  <a:srgbClr val="00FFFF"/>
                </a:solidFill>
                <a:effectLst/>
                <a:cs typeface="Times New Roman" pitchFamily="18" charset="0"/>
              </a:rPr>
              <a:t>#485 </a:t>
            </a:r>
            <a:r>
              <a:rPr lang="en-US" altLang="en-US" sz="2400" b="0" i="1" kern="0" dirty="0">
                <a:solidFill>
                  <a:srgbClr val="00FFFF"/>
                </a:solidFill>
                <a:effectLst/>
              </a:rPr>
              <a:t>“We Know that Christ is Raised”</a:t>
            </a:r>
            <a:endParaRPr lang="en-US" sz="2400"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617364" y="1912144"/>
            <a:ext cx="8155041"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4000" i="1" dirty="0">
                <a:effectLst>
                  <a:outerShdw blurRad="38100" dist="38100" dir="2700000" algn="tl">
                    <a:srgbClr val="000000">
                      <a:alpha val="43137"/>
                    </a:srgbClr>
                  </a:outerShdw>
                </a:effectLst>
                <a:latin typeface="+mn-lt"/>
              </a:rPr>
              <a:t>A new creation comes </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to life and grows</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as Christ's new body takes </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on flesh and blood.</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The universe, restored </a:t>
            </a:r>
            <a:br>
              <a:rPr lang="en-US" sz="4000" i="1" dirty="0">
                <a:effectLst>
                  <a:outerShdw blurRad="38100" dist="38100" dir="2700000" algn="tl">
                    <a:srgbClr val="000000">
                      <a:alpha val="43137"/>
                    </a:srgbClr>
                  </a:outerShdw>
                </a:effectLst>
                <a:latin typeface="+mn-lt"/>
              </a:rPr>
            </a:br>
            <a:r>
              <a:rPr lang="en-US" sz="4000" i="1" dirty="0">
                <a:effectLst>
                  <a:outerShdw blurRad="38100" dist="38100" dir="2700000" algn="tl">
                    <a:srgbClr val="000000">
                      <a:alpha val="43137"/>
                    </a:srgbClr>
                  </a:outerShdw>
                </a:effectLst>
                <a:latin typeface="+mn-lt"/>
              </a:rPr>
              <a:t>and whole, will sing: Alleluia!</a:t>
            </a:r>
            <a:br>
              <a:rPr lang="en-US" sz="4000" i="1" dirty="0">
                <a:effectLst>
                  <a:outerShdw blurRad="38100" dist="38100" dir="2700000" algn="tl">
                    <a:srgbClr val="000000">
                      <a:alpha val="43137"/>
                    </a:srgbClr>
                  </a:outerShdw>
                </a:effectLst>
                <a:latin typeface="+mn-lt"/>
              </a:rPr>
            </a:br>
            <a:endParaRPr lang="en-US" altLang="en-US" sz="4000" i="1" kern="0" dirty="0">
              <a:solidFill>
                <a:srgbClr val="0000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847200364"/>
      </p:ext>
    </p:extLst>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1143000" y="5334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pic>
        <p:nvPicPr>
          <p:cNvPr id="3" name="Picture 2">
            <a:extLst>
              <a:ext uri="{FF2B5EF4-FFF2-40B4-BE49-F238E27FC236}">
                <a16:creationId xmlns:a16="http://schemas.microsoft.com/office/drawing/2014/main" id="{1E14DAFD-912A-46CC-85D7-026A74708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362200"/>
            <a:ext cx="6023458" cy="6171575"/>
          </a:xfrm>
          <a:prstGeom prst="rect">
            <a:avLst/>
          </a:prstGeom>
        </p:spPr>
      </p:pic>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128387"/>
            <a:ext cx="9753600" cy="9067800"/>
          </a:xfrm>
          <a:prstGeom prst="rect">
            <a:avLst/>
          </a:prstGeom>
        </p:spPr>
      </p:pic>
      <p:sp>
        <p:nvSpPr>
          <p:cNvPr id="39938" name="Rectangle 2"/>
          <p:cNvSpPr>
            <a:spLocks noGrp="1" noChangeArrowheads="1"/>
          </p:cNvSpPr>
          <p:nvPr>
            <p:ph type="ctrTitle"/>
          </p:nvPr>
        </p:nvSpPr>
        <p:spPr>
          <a:xfrm>
            <a:off x="914400" y="27709"/>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257175" y="1592262"/>
            <a:ext cx="86296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4AE8E8"/>
                </a:solidFill>
                <a:effectLst>
                  <a:outerShdw blurRad="38100" dist="38100" dir="2700000" algn="tl">
                    <a:srgbClr val="000000">
                      <a:alpha val="43137"/>
                    </a:srgbClr>
                  </a:outerShdw>
                </a:effectLst>
              </a:rPr>
              <a:t># </a:t>
            </a:r>
            <a:r>
              <a:rPr lang="en-US" sz="2800" b="1" i="1" dirty="0">
                <a:solidFill>
                  <a:srgbClr val="4AE8E8"/>
                </a:solidFill>
                <a:effectLst>
                  <a:outerShdw blurRad="38100" dist="38100" dir="2700000" algn="tl">
                    <a:srgbClr val="000000">
                      <a:alpha val="43137"/>
                    </a:srgbClr>
                  </a:outerShdw>
                </a:effectLst>
              </a:rPr>
              <a:t>547 “Go, My Children, with My Blessing”</a:t>
            </a:r>
          </a:p>
          <a:p>
            <a:pPr algn="ctr">
              <a:lnSpc>
                <a:spcPct val="80000"/>
              </a:lnSpc>
            </a:pPr>
            <a:r>
              <a:rPr lang="en-US" sz="2800" b="1" i="1" dirty="0">
                <a:solidFill>
                  <a:srgbClr val="4AE8E8"/>
                </a:solidFill>
                <a:effectLst>
                  <a:outerShdw blurRad="38100" dist="38100" dir="2700000" algn="tl">
                    <a:srgbClr val="000000">
                      <a:alpha val="43137"/>
                    </a:srgbClr>
                  </a:outerShdw>
                </a:effectLst>
              </a:rPr>
              <a:t>(Stanza 1)</a:t>
            </a:r>
            <a:endParaRPr lang="en-US" sz="2800" dirty="0">
              <a:solidFill>
                <a:srgbClr val="4AE8E8"/>
              </a:solidFill>
              <a:effectLst>
                <a:outerShdw blurRad="38100" dist="38100" dir="2700000" algn="tl">
                  <a:srgbClr val="000000">
                    <a:alpha val="43137"/>
                  </a:srgbClr>
                </a:outerShdw>
              </a:effectLst>
            </a:endParaRPr>
          </a:p>
          <a:p>
            <a:pPr algn="ctr"/>
            <a:r>
              <a:rPr lang="en-US" b="1" i="1" dirty="0">
                <a:effectLst/>
              </a:rPr>
              <a:t>“Go, my children, with my blessing, </a:t>
            </a:r>
          </a:p>
          <a:p>
            <a:pPr algn="ctr"/>
            <a:r>
              <a:rPr lang="en-US" b="1" i="1" dirty="0">
                <a:effectLst/>
              </a:rPr>
              <a:t>never alone.</a:t>
            </a:r>
            <a:br>
              <a:rPr lang="en-US" b="1" i="1" dirty="0">
                <a:effectLst/>
              </a:rPr>
            </a:br>
            <a:r>
              <a:rPr lang="en-US" b="1" i="1" dirty="0">
                <a:effectLst/>
              </a:rPr>
              <a:t>Waking, sleeping, I am with you, </a:t>
            </a:r>
          </a:p>
          <a:p>
            <a:pPr algn="ctr"/>
            <a:r>
              <a:rPr lang="en-US" b="1" i="1" dirty="0">
                <a:effectLst/>
              </a:rPr>
              <a:t>you are my own.</a:t>
            </a:r>
            <a:br>
              <a:rPr lang="en-US" b="1" i="1" dirty="0">
                <a:effectLst/>
              </a:rPr>
            </a:br>
            <a:r>
              <a:rPr lang="en-US" b="1" i="1" dirty="0">
                <a:effectLst/>
              </a:rPr>
              <a:t>In my love’s baptismal river </a:t>
            </a:r>
          </a:p>
          <a:p>
            <a:pPr algn="ctr"/>
            <a:r>
              <a:rPr lang="en-US" b="1" i="1" dirty="0">
                <a:effectLst/>
              </a:rPr>
              <a:t>I have made you mine forever.</a:t>
            </a:r>
            <a:br>
              <a:rPr lang="en-US" b="1" i="1" dirty="0">
                <a:effectLst/>
              </a:rPr>
            </a:br>
            <a:r>
              <a:rPr lang="en-US" b="1" i="1" dirty="0">
                <a:effectLst/>
              </a:rPr>
              <a:t>Go, my children, with my blessing, </a:t>
            </a:r>
          </a:p>
          <a:p>
            <a:pPr algn="ctr"/>
            <a:r>
              <a:rPr lang="en-US" b="1" i="1" dirty="0">
                <a:effectLst/>
              </a:rPr>
              <a:t>you are my own.”</a:t>
            </a:r>
            <a:br>
              <a:rPr lang="en-US" b="1" i="1" dirty="0">
                <a:effectLst/>
              </a:rPr>
            </a:br>
            <a:endParaRPr lang="en-US" dirty="0">
              <a:effectLst/>
            </a:endParaRPr>
          </a:p>
          <a:p>
            <a:pPr algn="ctr"/>
            <a:endParaRPr lang="en-US" dirty="0">
              <a:effectLst/>
            </a:endParaRPr>
          </a:p>
          <a:p>
            <a:pPr algn="ctr"/>
            <a:endParaRPr lang="en-US" b="1" i="1"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r>
              <a:rPr lang="en-US" b="1" dirty="0">
                <a:effectLst/>
              </a:rPr>
              <a:t> </a:t>
            </a:r>
            <a:endParaRPr lang="en-US" dirty="0">
              <a:effectLst/>
            </a:endParaRPr>
          </a:p>
          <a:p>
            <a:pPr algn="ctr"/>
            <a:endParaRPr lang="en-US" dirty="0">
              <a:effectLst/>
            </a:endParaRPr>
          </a:p>
          <a:p>
            <a:pPr algn="ctr"/>
            <a:r>
              <a:rPr lang="en-US" b="1" i="1" dirty="0">
                <a:effectLst/>
              </a:rPr>
              <a:t> </a:t>
            </a:r>
            <a:endParaRPr lang="en-US" dirty="0">
              <a:effectLst/>
            </a:endParaRPr>
          </a:p>
          <a:p>
            <a:pPr algn="ctr"/>
            <a:r>
              <a:rPr lang="en-US" sz="3600" b="1" i="1" dirty="0">
                <a:effectLst>
                  <a:outerShdw blurRad="38100" dist="38100" dir="2700000" algn="tl">
                    <a:srgbClr val="000000">
                      <a:alpha val="43137"/>
                    </a:srgbClr>
                  </a:outerShdw>
                </a:effectLst>
              </a:rPr>
              <a:t> </a:t>
            </a:r>
            <a:endParaRPr lang="en-US" sz="3600" dirty="0">
              <a:effectLst>
                <a:outerShdw blurRad="38100" dist="38100" dir="2700000" algn="tl">
                  <a:srgbClr val="000000">
                    <a:alpha val="43137"/>
                  </a:srgbClr>
                </a:outerShdw>
              </a:effectLst>
            </a:endParaRPr>
          </a:p>
          <a:p>
            <a:pPr algn="ctr"/>
            <a:endParaRPr lang="en-US" dirty="0">
              <a:effectLst/>
            </a:endParaRPr>
          </a:p>
          <a:p>
            <a:r>
              <a:rPr lang="en-US" b="1" i="1" dirty="0">
                <a:effectLst/>
              </a:rPr>
              <a:t> </a:t>
            </a:r>
            <a:endParaRPr lang="en-US" dirty="0">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D1E2DC-46B9-4EC2-8612-F9027ED43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9855200" cy="7391400"/>
          </a:xfrm>
          <a:prstGeom prst="rect">
            <a:avLst/>
          </a:prstGeom>
        </p:spPr>
      </p:pic>
      <p:sp>
        <p:nvSpPr>
          <p:cNvPr id="4098" name="Rectangle 2"/>
          <p:cNvSpPr>
            <a:spLocks noGrp="1" noChangeArrowheads="1"/>
          </p:cNvSpPr>
          <p:nvPr>
            <p:ph type="ctrTitle"/>
          </p:nvPr>
        </p:nvSpPr>
        <p:spPr>
          <a:xfrm>
            <a:off x="982362" y="1066800"/>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FF00"/>
                </a:solidFill>
                <a:effectLst>
                  <a:outerShdw blurRad="38100" dist="38100" dir="2700000" algn="tl">
                    <a:srgbClr val="000000">
                      <a:alpha val="43137"/>
                    </a:srgbClr>
                  </a:outerShdw>
                </a:effectLst>
                <a:latin typeface="Arial" charset="0"/>
              </a:rPr>
              <a:t>Resurrection/Easter Sunday, </a:t>
            </a:r>
            <a:br>
              <a:rPr lang="en-US" altLang="en-US" sz="3400" i="1" dirty="0">
                <a:solidFill>
                  <a:srgbClr val="FFFF00"/>
                </a:solidFill>
                <a:effectLst>
                  <a:outerShdw blurRad="38100" dist="38100" dir="2700000" algn="tl">
                    <a:srgbClr val="000000">
                      <a:alpha val="43137"/>
                    </a:srgbClr>
                  </a:outerShdw>
                </a:effectLst>
                <a:latin typeface="Arial" charset="0"/>
              </a:rPr>
            </a:br>
            <a:r>
              <a:rPr lang="en-US" altLang="en-US" sz="3200" i="1" dirty="0">
                <a:solidFill>
                  <a:srgbClr val="FFFF00"/>
                </a:solidFill>
                <a:effectLst>
                  <a:outerShdw blurRad="38100" dist="38100" dir="2700000" algn="tl">
                    <a:srgbClr val="000000">
                      <a:alpha val="43137"/>
                    </a:srgbClr>
                  </a:outerShdw>
                </a:effectLst>
                <a:latin typeface="Arial" charset="0"/>
              </a:rPr>
              <a:t>April 1st, 2018</a:t>
            </a:r>
            <a:br>
              <a:rPr lang="en-US" altLang="en-US" sz="3200" i="1" dirty="0">
                <a:solidFill>
                  <a:srgbClr val="FFFF00"/>
                </a:solidFill>
                <a:effectLst>
                  <a:outerShdw blurRad="38100" dist="38100" dir="2700000" algn="tl">
                    <a:srgbClr val="000000">
                      <a:alpha val="43137"/>
                    </a:srgbClr>
                  </a:outerShdw>
                </a:effectLst>
                <a:latin typeface="Arial" charset="0"/>
              </a:rPr>
            </a:br>
            <a:endParaRPr lang="en-US" altLang="en-US" sz="3200" i="1" dirty="0">
              <a:solidFill>
                <a:srgbClr val="FFFF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632" y="4800600"/>
            <a:ext cx="1905000" cy="1905000"/>
          </a:xfrm>
          <a:prstGeom prst="rect">
            <a:avLst/>
          </a:prstGeom>
        </p:spPr>
      </p:pic>
    </p:spTree>
    <p:extLst>
      <p:ext uri="{BB962C8B-B14F-4D97-AF65-F5344CB8AC3E}">
        <p14:creationId xmlns:p14="http://schemas.microsoft.com/office/powerpoint/2010/main" val="3521595354"/>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5A82E-F12D-466C-91BC-036C0A321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838200" y="23361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238 “Thine is the Glory”</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1899145"/>
            <a:ext cx="941100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Thine is the glory,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risen, conquering Son;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endless is the victory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thou o'er death hast won.</a:t>
            </a:r>
            <a:r>
              <a:rPr lang="en-US" sz="3400" b="1" i="1" dirty="0">
                <a:effectLst>
                  <a:outerShdw blurRad="38100" dist="38100" dir="2700000" algn="tl">
                    <a:srgbClr val="000000">
                      <a:alpha val="43137"/>
                    </a:srgbClr>
                  </a:outerShdw>
                </a:effectLst>
              </a:rPr>
              <a:t> </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9864952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5A82E-F12D-466C-91BC-036C0A321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838200" y="23361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238 “Thine is the Glory”</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1899145"/>
            <a:ext cx="941100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No more we doubt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glorious Prince of life!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Life is naught without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aid us in our strife.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Make us more than conquerors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through thy deathless love;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bring us safe through Jordan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thy home above.</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94343563"/>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5A82E-F12D-466C-91BC-036C0A321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838200" y="23361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238 “Thine is the Glory”</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1899145"/>
            <a:ext cx="941100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Thine is the glory,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risen, conquering Son;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endless is the victory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thou o'er death hast won.</a:t>
            </a:r>
            <a:r>
              <a:rPr lang="en-US" sz="3400" b="1" i="1" dirty="0">
                <a:effectLst>
                  <a:outerShdw blurRad="38100" dist="38100" dir="2700000" algn="tl">
                    <a:srgbClr val="000000">
                      <a:alpha val="43137"/>
                    </a:srgbClr>
                  </a:outerShdw>
                </a:effectLst>
              </a:rPr>
              <a:t> </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43500252"/>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latin typeface="+mn-lt"/>
              </a:rPr>
              <a:t>Call to Confession </a:t>
            </a:r>
            <a:r>
              <a:rPr lang="en-US" sz="2000" i="1" dirty="0">
                <a:effectLst>
                  <a:outerShdw blurRad="38100" dist="38100" dir="2700000" algn="tl">
                    <a:srgbClr val="000000">
                      <a:alpha val="43137"/>
                    </a:srgbClr>
                  </a:outerShdw>
                </a:effectLst>
                <a:latin typeface="+mn-lt"/>
              </a:rPr>
              <a:t> </a:t>
            </a:r>
            <a:br>
              <a:rPr lang="en-US" sz="2000" dirty="0">
                <a:effectLst/>
                <a:latin typeface="+mn-lt"/>
              </a:rPr>
            </a:br>
            <a:r>
              <a:rPr lang="en-US" sz="2200" b="0" i="1" dirty="0">
                <a:effectLst>
                  <a:outerShdw blurRad="38100" dist="38100" dir="2700000" algn="tl">
                    <a:srgbClr val="000000">
                      <a:alpha val="43137"/>
                    </a:srgbClr>
                  </a:outerShdw>
                </a:effectLst>
                <a:latin typeface="+mn-lt"/>
              </a:rPr>
              <a:t>Through Christ’s resurrection from the dead, he has given us new hope and new life. As evidence of God’s power and victory over the darkness of evil and our sins, let us repent and confess of our sins before God and our neighbors. </a:t>
            </a:r>
            <a:br>
              <a:rPr lang="en-US" sz="2400" b="0" i="1" dirty="0">
                <a:effectLst>
                  <a:outerShdw blurRad="38100" dist="38100" dir="2700000" algn="tl">
                    <a:srgbClr val="000000">
                      <a:alpha val="43137"/>
                    </a:srgbClr>
                  </a:outerShdw>
                </a:effectLst>
                <a:latin typeface="+mn-lt"/>
              </a:rPr>
            </a:br>
            <a:br>
              <a:rPr lang="en-US" sz="2400" b="0" i="1" dirty="0">
                <a:effectLst>
                  <a:outerShdw blurRad="38100" dist="38100" dir="2700000" algn="tl">
                    <a:srgbClr val="000000">
                      <a:alpha val="43137"/>
                    </a:srgbClr>
                  </a:outerShdw>
                </a:effectLst>
                <a:latin typeface="+mn-lt"/>
              </a:rPr>
            </a:br>
            <a:br>
              <a:rPr lang="en-US" sz="2400" b="0" i="1" dirty="0">
                <a:effectLst>
                  <a:outerShdw blurRad="38100" dist="38100" dir="2700000" algn="tl">
                    <a:srgbClr val="000000">
                      <a:alpha val="43137"/>
                    </a:srgbClr>
                  </a:outerShdw>
                </a:effectLst>
                <a:latin typeface="+mn-lt"/>
              </a:rPr>
            </a:b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45401</TotalTime>
  <Words>1675</Words>
  <Application>Microsoft Office PowerPoint</Application>
  <PresentationFormat>On-screen Show (4:3)</PresentationFormat>
  <Paragraphs>323</Paragraphs>
  <Slides>58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Arial Black</vt:lpstr>
      <vt:lpstr>Calibri</vt:lpstr>
      <vt:lpstr>Helvetica</vt:lpstr>
      <vt:lpstr>Times New Roman</vt:lpstr>
      <vt:lpstr>Wingdings</vt:lpstr>
      <vt:lpstr>Glass Layers</vt:lpstr>
      <vt:lpstr>Homecrest Presbyterian Church Worship of the Lord’s Day Resurrection/Easter Sunday,  April 1st, 2018 </vt:lpstr>
      <vt:lpstr>Gathering Around the WORD Call to Worship </vt:lpstr>
      <vt:lpstr>Gathering Around the WORD Gathering Hymn   # 238 “Thine is the Glory”</vt:lpstr>
      <vt:lpstr>Gathering Around the WORD Gathering Hymn   # 238 “Thine is the Glory”</vt:lpstr>
      <vt:lpstr>Gathering Around the WORD Gathering Hymn   # 238 “Thine is the Glory”</vt:lpstr>
      <vt:lpstr>Gathering Around the WORD Gathering Hymn   # 238 “Thine is the Glory”</vt:lpstr>
      <vt:lpstr>Gathering Around the WORD Gathering Hymn   # 238 “Thine is the Glory”</vt:lpstr>
      <vt:lpstr>Gathering Around the WORD Gathering Hymn   # 238 “Thine is the Glory”</vt:lpstr>
      <vt:lpstr>Gathering Around the WORD Call to Confession   Through Christ’s resurrection from the dead, he has given us new hope and new life. As evidence of God’s power and victory over the darkness of evil and our sins, let us repent and confess of our sins before God and our neighbors.    </vt:lpstr>
      <vt:lpstr>Gathering Around the WORD Prayer of Confession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(Luke 24:13-49)</vt:lpstr>
      <vt:lpstr>Proclaiming the WORD  Scripture Reading (Luke 24:13-49)</vt:lpstr>
      <vt:lpstr>Proclaiming the WORD  Scripture Reading (Luke 24:13-49)</vt:lpstr>
      <vt:lpstr>Proclaiming the WORD  Scripture Reading (Luke 24:13-49)</vt:lpstr>
      <vt:lpstr>Proclaiming the WORD  Scripture Reading (Luke 24:13-49)</vt:lpstr>
      <vt:lpstr>Proclaiming the WORD  Scripture Reading (Luke 24:13-49)</vt:lpstr>
      <vt:lpstr>Proclaiming the WORD  Scripture Reading (Luke 24:13-49)</vt:lpstr>
      <vt:lpstr>Proclaiming the WORD  Scripture Reading (Luke 24:13-49)</vt:lpstr>
      <vt:lpstr>Proclaiming the WORD  Scripture Reading (Luke 24:13-49)</vt:lpstr>
      <vt:lpstr>PowerPoint Presentation</vt:lpstr>
      <vt:lpstr>PowerPoint Presentation</vt:lpstr>
      <vt:lpstr>PowerPoint Presentation</vt:lpstr>
      <vt:lpstr>Responding Hymn # 232 “Jesus Christ is Risen Today”</vt:lpstr>
      <vt:lpstr>Responding Hymn # 232 “Jesus Christ is Risen Today”</vt:lpstr>
      <vt:lpstr>Responding Hymn # 232 “Jesus Christ is Risen Today”</vt:lpstr>
      <vt:lpstr>Responding Hymn # 232 “Jesus Christ is Risen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Resurrection/Easter Sunday,  April 1st,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1262</cp:revision>
  <cp:lastPrinted>2016-01-30T20:52:10Z</cp:lastPrinted>
  <dcterms:created xsi:type="dcterms:W3CDTF">1601-01-01T00:00:00Z</dcterms:created>
  <dcterms:modified xsi:type="dcterms:W3CDTF">2018-03-29T01:41:32Z</dcterms:modified>
</cp:coreProperties>
</file>