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6.jpg" ContentType="image/png"/>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4"/>
  </p:notesMasterIdLst>
  <p:handoutMasterIdLst>
    <p:handoutMasterId r:id="rId45"/>
  </p:handoutMasterIdLst>
  <p:sldIdLst>
    <p:sldId id="1097" r:id="rId2"/>
    <p:sldId id="1588" r:id="rId3"/>
    <p:sldId id="1299" r:id="rId4"/>
    <p:sldId id="1844" r:id="rId5"/>
    <p:sldId id="1846" r:id="rId6"/>
    <p:sldId id="1845" r:id="rId7"/>
    <p:sldId id="805" r:id="rId8"/>
    <p:sldId id="1039" r:id="rId9"/>
    <p:sldId id="1781" r:id="rId10"/>
    <p:sldId id="696" r:id="rId11"/>
    <p:sldId id="806" r:id="rId12"/>
    <p:sldId id="1059" r:id="rId13"/>
    <p:sldId id="1800" r:id="rId14"/>
    <p:sldId id="1837" r:id="rId15"/>
    <p:sldId id="1838" r:id="rId16"/>
    <p:sldId id="1839" r:id="rId17"/>
    <p:sldId id="1840" r:id="rId18"/>
    <p:sldId id="1842" r:id="rId19"/>
    <p:sldId id="1843" r:id="rId20"/>
    <p:sldId id="1773" r:id="rId21"/>
    <p:sldId id="1833" r:id="rId22"/>
    <p:sldId id="1847" r:id="rId23"/>
    <p:sldId id="905" r:id="rId24"/>
    <p:sldId id="1848" r:id="rId25"/>
    <p:sldId id="1851" r:id="rId26"/>
    <p:sldId id="1850" r:id="rId27"/>
    <p:sldId id="1849" r:id="rId28"/>
    <p:sldId id="1540" r:id="rId29"/>
    <p:sldId id="1752" r:id="rId30"/>
    <p:sldId id="1805" r:id="rId31"/>
    <p:sldId id="975" r:id="rId32"/>
    <p:sldId id="818" r:id="rId33"/>
    <p:sldId id="819" r:id="rId34"/>
    <p:sldId id="1826" r:id="rId35"/>
    <p:sldId id="1852" r:id="rId36"/>
    <p:sldId id="1853" r:id="rId37"/>
    <p:sldId id="1854" r:id="rId38"/>
    <p:sldId id="1855" r:id="rId39"/>
    <p:sldId id="1856" r:id="rId40"/>
    <p:sldId id="284" r:id="rId41"/>
    <p:sldId id="1067" r:id="rId42"/>
    <p:sldId id="1858" r:id="rId43"/>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800000"/>
    <a:srgbClr val="0664BA"/>
    <a:srgbClr val="CC0099"/>
    <a:srgbClr val="00FFFF"/>
    <a:srgbClr val="009900"/>
    <a:srgbClr val="FF3399"/>
    <a:srgbClr val="4AE8E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9002" autoAdjust="0"/>
  </p:normalViewPr>
  <p:slideViewPr>
    <p:cSldViewPr>
      <p:cViewPr varScale="1">
        <p:scale>
          <a:sx n="77" d="100"/>
          <a:sy n="77" d="100"/>
        </p:scale>
        <p:origin x="1212" y="5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42</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40774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pic>
        <p:nvPicPr>
          <p:cNvPr id="1026" name="Picture 2" descr="Image may contain: sky, ocean, cloud, outdoor, water and nature">
            <a:extLst>
              <a:ext uri="{FF2B5EF4-FFF2-40B4-BE49-F238E27FC236}">
                <a16:creationId xmlns:a16="http://schemas.microsoft.com/office/drawing/2014/main" id="{CF418FFF-58D4-4C9D-9511-37D55D78B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71600"/>
            <a:ext cx="9296400" cy="8763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p:nvPr>
        </p:nvSpPr>
        <p:spPr>
          <a:xfrm>
            <a:off x="381000" y="1275059"/>
            <a:ext cx="7696200" cy="679511"/>
          </a:xfrm>
          <a:noFill/>
        </p:spPr>
        <p:txBody>
          <a:bodyPr/>
          <a:lstStyle/>
          <a:p>
            <a:pPr algn="r"/>
            <a:r>
              <a:rPr lang="en-US" altLang="en-US" sz="3600" i="1" dirty="0" err="1">
                <a:solidFill>
                  <a:srgbClr val="FF0000"/>
                </a:solidFill>
                <a:latin typeface="+mn-lt"/>
              </a:rPr>
              <a:t>Homecrest</a:t>
            </a:r>
            <a:r>
              <a:rPr lang="en-US" altLang="en-US" sz="3600" i="1"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400" i="1" dirty="0">
                <a:solidFill>
                  <a:srgbClr val="FFFF00"/>
                </a:solidFill>
                <a:latin typeface="Arial" charset="0"/>
              </a:rPr>
            </a:br>
            <a:br>
              <a:rPr lang="en-US" altLang="en-US" sz="3400" i="1" dirty="0">
                <a:solidFill>
                  <a:srgbClr val="FFFF00"/>
                </a:solidFill>
                <a:latin typeface="Arial" charset="0"/>
              </a:rPr>
            </a:br>
            <a:br>
              <a:rPr lang="en-US" altLang="en-US" sz="3400" i="1" dirty="0">
                <a:solidFill>
                  <a:srgbClr val="FFFF00"/>
                </a:solidFill>
                <a:latin typeface="Arial" charset="0"/>
              </a:rPr>
            </a:br>
            <a:r>
              <a:rPr lang="en-US" altLang="en-US" sz="3200" i="1" dirty="0">
                <a:latin typeface="Arial" charset="0"/>
              </a:rPr>
              <a:t>January 14</a:t>
            </a:r>
            <a:r>
              <a:rPr lang="en-US" altLang="en-US" sz="3200" i="1" baseline="30000" dirty="0">
                <a:latin typeface="Arial" charset="0"/>
              </a:rPr>
              <a:t>th</a:t>
            </a:r>
            <a:r>
              <a:rPr lang="en-US" altLang="en-US" sz="3200" i="1" dirty="0">
                <a:latin typeface="Arial" charset="0"/>
              </a:rPr>
              <a:t>, 2018</a:t>
            </a:r>
            <a:br>
              <a:rPr lang="en-US" altLang="en-US" sz="3200" i="1" dirty="0">
                <a:latin typeface="Arial" charset="0"/>
              </a:rPr>
            </a:br>
            <a:r>
              <a:rPr lang="en-US" altLang="en-US" sz="3200" i="1" dirty="0">
                <a:solidFill>
                  <a:schemeClr val="tx1"/>
                </a:solidFill>
                <a:effectLst>
                  <a:outerShdw blurRad="38100" dist="38100" dir="2700000" algn="tl">
                    <a:srgbClr val="000000">
                      <a:alpha val="43137"/>
                    </a:srgbClr>
                  </a:outerShdw>
                </a:effectLst>
                <a:latin typeface="Arial" charset="0"/>
              </a:rPr>
              <a:t>2</a:t>
            </a:r>
            <a:r>
              <a:rPr lang="en-US" altLang="en-US" sz="3200" i="1" baseline="30000" dirty="0">
                <a:solidFill>
                  <a:schemeClr val="tx1"/>
                </a:solidFill>
                <a:effectLst>
                  <a:outerShdw blurRad="38100" dist="38100" dir="2700000" algn="tl">
                    <a:srgbClr val="000000">
                      <a:alpha val="43137"/>
                    </a:srgbClr>
                  </a:outerShdw>
                </a:effectLst>
                <a:latin typeface="Arial" charset="0"/>
              </a:rPr>
              <a:t>st</a:t>
            </a:r>
            <a:r>
              <a:rPr lang="en-US" altLang="en-US" sz="3200" i="1" dirty="0">
                <a:solidFill>
                  <a:schemeClr val="tx1"/>
                </a:solidFill>
                <a:effectLst>
                  <a:outerShdw blurRad="38100" dist="38100" dir="2700000" algn="tl">
                    <a:srgbClr val="000000">
                      <a:alpha val="43137"/>
                    </a:srgbClr>
                  </a:outerShdw>
                </a:effectLst>
                <a:latin typeface="Arial" charset="0"/>
              </a:rPr>
              <a:t> Sunday of Epiphany</a:t>
            </a:r>
            <a:br>
              <a:rPr lang="en-US" altLang="en-US" sz="3200" i="1" dirty="0">
                <a:solidFill>
                  <a:schemeClr val="tx1"/>
                </a:solidFill>
                <a:effectLst>
                  <a:outerShdw blurRad="38100" dist="38100" dir="2700000" algn="tl">
                    <a:srgbClr val="000000">
                      <a:alpha val="43137"/>
                    </a:srgbClr>
                  </a:outerShdw>
                </a:effectLst>
                <a:latin typeface="Arial" charset="0"/>
              </a:rPr>
            </a:br>
            <a:r>
              <a:rPr lang="en-US" altLang="en-US" sz="3200" i="1" dirty="0">
                <a:solidFill>
                  <a:schemeClr val="tx1"/>
                </a:solidFill>
                <a:effectLst>
                  <a:outerShdw blurRad="38100" dist="38100" dir="2700000" algn="tl">
                    <a:srgbClr val="000000">
                      <a:alpha val="43137"/>
                    </a:srgbClr>
                  </a:outerShdw>
                </a:effectLst>
                <a:latin typeface="Arial" charset="0"/>
              </a:rPr>
              <a:t>  </a:t>
            </a:r>
            <a:br>
              <a:rPr lang="en-US" altLang="en-US" sz="3200" i="1" dirty="0">
                <a:solidFill>
                  <a:srgbClr val="000000"/>
                </a:solidFill>
                <a:effectLst/>
                <a:latin typeface="Arial" charset="0"/>
              </a:rPr>
            </a:br>
            <a:endParaRPr lang="en-US" altLang="en-US" sz="3200" i="1" dirty="0">
              <a:solidFill>
                <a:srgbClr val="000000"/>
              </a:solidFill>
              <a:effectLst/>
              <a:latin typeface="Arial" charset="0"/>
            </a:endParaRPr>
          </a:p>
        </p:txBody>
      </p:sp>
      <p:pic>
        <p:nvPicPr>
          <p:cNvPr id="4" name="Picture 3">
            <a:extLst>
              <a:ext uri="{FF2B5EF4-FFF2-40B4-BE49-F238E27FC236}">
                <a16:creationId xmlns:a16="http://schemas.microsoft.com/office/drawing/2014/main" id="{0BD5167A-BC67-4DBB-913B-52EC4AAD67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4572000"/>
            <a:ext cx="2133600" cy="2137570"/>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1D0CC-DB13-4061-98A5-CDA79B90C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536853" cy="5029200"/>
          </a:xfrm>
          <a:prstGeom prst="rect">
            <a:avLst/>
          </a:prstGeom>
        </p:spPr>
      </p:pic>
      <p:sp>
        <p:nvSpPr>
          <p:cNvPr id="755714" name="Rectangle 2"/>
          <p:cNvSpPr>
            <a:spLocks noGrp="1" noChangeArrowheads="1"/>
          </p:cNvSpPr>
          <p:nvPr>
            <p:ph type="ctrTitle"/>
          </p:nvPr>
        </p:nvSpPr>
        <p:spPr>
          <a:xfrm>
            <a:off x="381000" y="900113"/>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450BA5-9B6F-4FDE-BD8E-716B4333E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74" name="Rectangle 2"/>
          <p:cNvSpPr>
            <a:spLocks noGrp="1" noChangeArrowheads="1"/>
          </p:cNvSpPr>
          <p:nvPr>
            <p:ph type="ctrTitle"/>
          </p:nvPr>
        </p:nvSpPr>
        <p:spPr>
          <a:xfrm>
            <a:off x="2209800" y="1295400"/>
            <a:ext cx="5867400" cy="1431925"/>
          </a:xfrm>
        </p:spPr>
        <p:txBody>
          <a:bodyPr/>
          <a:lstStyle/>
          <a:p>
            <a:pPr algn="r"/>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606984" y="358420"/>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(1 Samuel 3:1-20)</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76250" y="1447800"/>
            <a:ext cx="8191500" cy="4401205"/>
          </a:xfrm>
          <a:prstGeom prst="rect">
            <a:avLst/>
          </a:prstGeom>
        </p:spPr>
        <p:txBody>
          <a:bodyPr wrap="square">
            <a:spAutoFit/>
          </a:bodyPr>
          <a:lstStyle/>
          <a:p>
            <a:r>
              <a:rPr lang="en-US" i="1" baseline="30000" dirty="0"/>
              <a:t>	</a:t>
            </a:r>
            <a:r>
              <a:rPr lang="en-US" sz="2800" b="1" i="1" baseline="30000" dirty="0">
                <a:effectLst>
                  <a:outerShdw blurRad="38100" dist="38100" dir="2700000" algn="tl">
                    <a:srgbClr val="000000">
                      <a:alpha val="43137"/>
                    </a:srgbClr>
                  </a:outerShdw>
                </a:effectLst>
              </a:rPr>
              <a:t>1</a:t>
            </a:r>
            <a:r>
              <a:rPr lang="en-US" sz="2800" b="1" i="1" dirty="0">
                <a:effectLst>
                  <a:outerShdw blurRad="38100" dist="38100" dir="2700000" algn="tl">
                    <a:srgbClr val="000000">
                      <a:alpha val="43137"/>
                    </a:srgbClr>
                  </a:outerShdw>
                </a:effectLst>
              </a:rPr>
              <a:t>Now the boy Samuel was ministering to the Lord under Eli. The word of the Lord was rare in those days; visions were not widespread.</a:t>
            </a:r>
            <a:endParaRPr lang="en-US" sz="2800" b="1"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	2</a:t>
            </a:r>
            <a:r>
              <a:rPr lang="en-US" sz="2800" b="1" i="1" dirty="0">
                <a:effectLst>
                  <a:outerShdw blurRad="38100" dist="38100" dir="2700000" algn="tl">
                    <a:srgbClr val="000000">
                      <a:alpha val="43137"/>
                    </a:srgbClr>
                  </a:outerShdw>
                </a:effectLst>
              </a:rPr>
              <a:t>At that time Eli, whose eyesight had begun to grow dim so that he could not see, was lying down in his room; </a:t>
            </a:r>
            <a:r>
              <a:rPr lang="en-US" sz="2800" b="1" i="1" baseline="30000" dirty="0">
                <a:effectLst>
                  <a:outerShdw blurRad="38100" dist="38100" dir="2700000" algn="tl">
                    <a:srgbClr val="000000">
                      <a:alpha val="43137"/>
                    </a:srgbClr>
                  </a:outerShdw>
                </a:effectLst>
              </a:rPr>
              <a:t>3</a:t>
            </a:r>
            <a:r>
              <a:rPr lang="en-US" sz="2800" b="1" i="1" dirty="0">
                <a:effectLst>
                  <a:outerShdw blurRad="38100" dist="38100" dir="2700000" algn="tl">
                    <a:srgbClr val="000000">
                      <a:alpha val="43137"/>
                    </a:srgbClr>
                  </a:outerShdw>
                </a:effectLst>
              </a:rPr>
              <a:t>the lamp of God had not yet gone out, and Samuel was lying down in the temple of the Lord, where the ark of God was. </a:t>
            </a:r>
            <a:endParaRPr 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98617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606984" y="358420"/>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(1 Samuel 3:1-20)</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76250" y="1447800"/>
            <a:ext cx="8191500" cy="4832092"/>
          </a:xfrm>
          <a:prstGeom prst="rect">
            <a:avLst/>
          </a:prstGeom>
        </p:spPr>
        <p:txBody>
          <a:bodyPr wrap="square">
            <a:spAutoFit/>
          </a:bodyPr>
          <a:lstStyle/>
          <a:p>
            <a:r>
              <a:rPr lang="en-US" i="1" baseline="30000" dirty="0"/>
              <a:t>	</a:t>
            </a:r>
            <a:r>
              <a:rPr lang="en-US" sz="2800" b="1" i="1" baseline="30000" dirty="0">
                <a:effectLst>
                  <a:outerShdw blurRad="38100" dist="38100" dir="2700000" algn="tl">
                    <a:srgbClr val="000000">
                      <a:alpha val="43137"/>
                    </a:srgbClr>
                  </a:outerShdw>
                </a:effectLst>
              </a:rPr>
              <a:t>4</a:t>
            </a:r>
            <a:r>
              <a:rPr lang="en-US" sz="2800" b="1" i="1" dirty="0">
                <a:effectLst>
                  <a:outerShdw blurRad="38100" dist="38100" dir="2700000" algn="tl">
                    <a:srgbClr val="000000">
                      <a:alpha val="43137"/>
                    </a:srgbClr>
                  </a:outerShdw>
                </a:effectLst>
              </a:rPr>
              <a:t>Then the Lord called, “Samuel! Samuel!” and he said, “Here I am!” </a:t>
            </a:r>
            <a:r>
              <a:rPr lang="en-US" sz="2800" b="1" i="1" baseline="30000" dirty="0">
                <a:effectLst>
                  <a:outerShdw blurRad="38100" dist="38100" dir="2700000" algn="tl">
                    <a:srgbClr val="000000">
                      <a:alpha val="43137"/>
                    </a:srgbClr>
                  </a:outerShdw>
                </a:effectLst>
              </a:rPr>
              <a:t>5</a:t>
            </a:r>
            <a:r>
              <a:rPr lang="en-US" sz="2800" b="1" i="1" dirty="0">
                <a:effectLst>
                  <a:outerShdw blurRad="38100" dist="38100" dir="2700000" algn="tl">
                    <a:srgbClr val="000000">
                      <a:alpha val="43137"/>
                    </a:srgbClr>
                  </a:outerShdw>
                </a:effectLst>
              </a:rPr>
              <a:t>and ran to Eli, and said, “Here I am, for you called me.” But he said, “I did not call; lie down again.” So he went and lay down. </a:t>
            </a:r>
            <a:r>
              <a:rPr lang="en-US" sz="2800" b="1" i="1" baseline="30000" dirty="0">
                <a:effectLst>
                  <a:outerShdw blurRad="38100" dist="38100" dir="2700000" algn="tl">
                    <a:srgbClr val="000000">
                      <a:alpha val="43137"/>
                    </a:srgbClr>
                  </a:outerShdw>
                </a:effectLst>
              </a:rPr>
              <a:t>6</a:t>
            </a:r>
            <a:r>
              <a:rPr lang="en-US" sz="2800" b="1" i="1" dirty="0">
                <a:effectLst>
                  <a:outerShdw blurRad="38100" dist="38100" dir="2700000" algn="tl">
                    <a:srgbClr val="000000">
                      <a:alpha val="43137"/>
                    </a:srgbClr>
                  </a:outerShdw>
                </a:effectLst>
              </a:rPr>
              <a:t>The Lord called again, “Samuel!” Samuel got up and went to Eli, and said, “Here I am, for you called me.” But he said, “I did not call, my son; lie down again.” </a:t>
            </a:r>
            <a:r>
              <a:rPr lang="en-US" sz="2800" b="1" i="1" baseline="30000" dirty="0">
                <a:effectLst>
                  <a:outerShdw blurRad="38100" dist="38100" dir="2700000" algn="tl">
                    <a:srgbClr val="000000">
                      <a:alpha val="43137"/>
                    </a:srgbClr>
                  </a:outerShdw>
                </a:effectLst>
              </a:rPr>
              <a:t>7</a:t>
            </a:r>
            <a:r>
              <a:rPr lang="en-US" sz="2800" b="1" i="1" dirty="0">
                <a:effectLst>
                  <a:outerShdw blurRad="38100" dist="38100" dir="2700000" algn="tl">
                    <a:srgbClr val="000000">
                      <a:alpha val="43137"/>
                    </a:srgbClr>
                  </a:outerShdw>
                </a:effectLst>
              </a:rPr>
              <a:t>Now Samuel did not yet know the Lord, and the word of the Lord had not yet been revealed to him. </a:t>
            </a:r>
            <a:endParaRPr 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5116985"/>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606984" y="358420"/>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(1 Samuel 3:1-20)</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76250" y="1447800"/>
            <a:ext cx="8191500" cy="4401205"/>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8</a:t>
            </a:r>
            <a:r>
              <a:rPr lang="en-US" sz="2800" b="1" i="1" dirty="0">
                <a:effectLst>
                  <a:outerShdw blurRad="38100" dist="38100" dir="2700000" algn="tl">
                    <a:srgbClr val="000000">
                      <a:alpha val="43137"/>
                    </a:srgbClr>
                  </a:outerShdw>
                </a:effectLst>
              </a:rPr>
              <a:t>The Lord called Samuel again, a third time. And he got up and went to Eli, and said, “Here I am, for you called me.” Then Eli perceived that the Lord was calling the boy. </a:t>
            </a:r>
            <a:r>
              <a:rPr lang="en-US" sz="2800" b="1" i="1" baseline="30000" dirty="0">
                <a:effectLst>
                  <a:outerShdw blurRad="38100" dist="38100" dir="2700000" algn="tl">
                    <a:srgbClr val="000000">
                      <a:alpha val="43137"/>
                    </a:srgbClr>
                  </a:outerShdw>
                </a:effectLst>
              </a:rPr>
              <a:t>9</a:t>
            </a:r>
            <a:r>
              <a:rPr lang="en-US" sz="2800" b="1" i="1" dirty="0">
                <a:effectLst>
                  <a:outerShdw blurRad="38100" dist="38100" dir="2700000" algn="tl">
                    <a:srgbClr val="000000">
                      <a:alpha val="43137"/>
                    </a:srgbClr>
                  </a:outerShdw>
                </a:effectLst>
              </a:rPr>
              <a:t>Therefore Eli said to Samuel, “Go, lie down; and if he calls you, you shall say, ‘Speak, Lord, for your servant is listening.’” So Samuel went and lay down in his place.</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 </a:t>
            </a:r>
            <a:endParaRPr 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6939791"/>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606984" y="358420"/>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(1 Samuel 3:1-20)</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76250" y="1447800"/>
            <a:ext cx="8191500" cy="3970318"/>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10</a:t>
            </a:r>
            <a:r>
              <a:rPr lang="en-US" sz="2800" b="1" i="1" dirty="0">
                <a:effectLst>
                  <a:outerShdw blurRad="38100" dist="38100" dir="2700000" algn="tl">
                    <a:srgbClr val="000000">
                      <a:alpha val="43137"/>
                    </a:srgbClr>
                  </a:outerShdw>
                </a:effectLst>
              </a:rPr>
              <a:t>Now the Lord came and stood there, calling as before, “Samuel! Samuel!” And Samuel said, “Speak, for your servant is listening.” </a:t>
            </a:r>
            <a:r>
              <a:rPr lang="en-US" sz="2800" b="1" i="1" baseline="30000" dirty="0">
                <a:effectLst>
                  <a:outerShdw blurRad="38100" dist="38100" dir="2700000" algn="tl">
                    <a:srgbClr val="000000">
                      <a:alpha val="43137"/>
                    </a:srgbClr>
                  </a:outerShdw>
                </a:effectLst>
              </a:rPr>
              <a:t>11</a:t>
            </a:r>
            <a:r>
              <a:rPr lang="en-US" sz="2800" b="1" i="1" dirty="0">
                <a:effectLst>
                  <a:outerShdw blurRad="38100" dist="38100" dir="2700000" algn="tl">
                    <a:srgbClr val="000000">
                      <a:alpha val="43137"/>
                    </a:srgbClr>
                  </a:outerShdw>
                </a:effectLst>
              </a:rPr>
              <a:t>Then the Lord said to Samuel, “See, I am about to do something in Israel that will make both ears of anyone who hears of it tingle. </a:t>
            </a:r>
            <a:r>
              <a:rPr lang="en-US" sz="2800" b="1" i="1" baseline="30000" dirty="0">
                <a:effectLst>
                  <a:outerShdw blurRad="38100" dist="38100" dir="2700000" algn="tl">
                    <a:srgbClr val="000000">
                      <a:alpha val="43137"/>
                    </a:srgbClr>
                  </a:outerShdw>
                </a:effectLst>
              </a:rPr>
              <a:t>12</a:t>
            </a:r>
            <a:r>
              <a:rPr lang="en-US" sz="2800" b="1" i="1" dirty="0">
                <a:effectLst>
                  <a:outerShdw blurRad="38100" dist="38100" dir="2700000" algn="tl">
                    <a:srgbClr val="000000">
                      <a:alpha val="43137"/>
                    </a:srgbClr>
                  </a:outerShdw>
                </a:effectLst>
              </a:rPr>
              <a:t>On that day I will fulfill against Eli all that I have spoken concerning his house, from beginning to end. </a:t>
            </a:r>
            <a:endParaRPr 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6866386"/>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606984" y="358420"/>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(1 Samuel 3:1-20)</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76250" y="1447800"/>
            <a:ext cx="8191500" cy="3539430"/>
          </a:xfrm>
          <a:prstGeom prst="rect">
            <a:avLst/>
          </a:prstGeom>
        </p:spPr>
        <p:txBody>
          <a:bodyPr wrap="square">
            <a:spAutoFit/>
          </a:bodyPr>
          <a:lstStyle/>
          <a:p>
            <a:r>
              <a:rPr lang="en-US" i="1" baseline="30000" dirty="0"/>
              <a:t>	</a:t>
            </a:r>
            <a:r>
              <a:rPr lang="en-US" sz="2800" b="1" i="1" baseline="30000" dirty="0">
                <a:effectLst>
                  <a:outerShdw blurRad="38100" dist="38100" dir="2700000" algn="tl">
                    <a:srgbClr val="000000">
                      <a:alpha val="43137"/>
                    </a:srgbClr>
                  </a:outerShdw>
                </a:effectLst>
              </a:rPr>
              <a:t>13</a:t>
            </a:r>
            <a:r>
              <a:rPr lang="en-US" sz="2800" b="1" i="1" dirty="0">
                <a:effectLst>
                  <a:outerShdw blurRad="38100" dist="38100" dir="2700000" algn="tl">
                    <a:srgbClr val="000000">
                      <a:alpha val="43137"/>
                    </a:srgbClr>
                  </a:outerShdw>
                </a:effectLst>
              </a:rPr>
              <a:t>For I have told him that I am about to punish his house forever, for the iniquity that he knew, because his sons were blaspheming God, and he did not restrain them. </a:t>
            </a:r>
            <a:r>
              <a:rPr lang="en-US" sz="2800" b="1" i="1" baseline="30000" dirty="0">
                <a:effectLst>
                  <a:outerShdw blurRad="38100" dist="38100" dir="2700000" algn="tl">
                    <a:srgbClr val="000000">
                      <a:alpha val="43137"/>
                    </a:srgbClr>
                  </a:outerShdw>
                </a:effectLst>
              </a:rPr>
              <a:t>14</a:t>
            </a:r>
            <a:r>
              <a:rPr lang="en-US" sz="2800" b="1" i="1" dirty="0">
                <a:effectLst>
                  <a:outerShdw blurRad="38100" dist="38100" dir="2700000" algn="tl">
                    <a:srgbClr val="000000">
                      <a:alpha val="43137"/>
                    </a:srgbClr>
                  </a:outerShdw>
                </a:effectLst>
              </a:rPr>
              <a:t>Therefore I swear to the house of Eli that the iniquity of Eli’s house shall not be expiated by sacrifice or offering forever.”</a:t>
            </a:r>
            <a:endParaRPr lang="en-US" sz="2800" b="1"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	</a:t>
            </a:r>
            <a:endParaRPr 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370984"/>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606984" y="358420"/>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(1 Samuel 3:1-20)</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76250" y="1447800"/>
            <a:ext cx="8191500" cy="4832092"/>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15</a:t>
            </a:r>
            <a:r>
              <a:rPr lang="en-US" sz="2800" b="1" i="1" dirty="0">
                <a:effectLst>
                  <a:outerShdw blurRad="38100" dist="38100" dir="2700000" algn="tl">
                    <a:srgbClr val="000000">
                      <a:alpha val="43137"/>
                    </a:srgbClr>
                  </a:outerShdw>
                </a:effectLst>
              </a:rPr>
              <a:t>Samuel lay there until morning; then he opened the doors of the house of the Lord. Samuel was afraid to tell the vision to Eli. </a:t>
            </a:r>
            <a:r>
              <a:rPr lang="en-US" sz="2800" b="1" i="1" baseline="30000" dirty="0">
                <a:effectLst>
                  <a:outerShdw blurRad="38100" dist="38100" dir="2700000" algn="tl">
                    <a:srgbClr val="000000">
                      <a:alpha val="43137"/>
                    </a:srgbClr>
                  </a:outerShdw>
                </a:effectLst>
              </a:rPr>
              <a:t>16</a:t>
            </a:r>
            <a:r>
              <a:rPr lang="en-US" sz="2800" b="1" i="1" dirty="0">
                <a:effectLst>
                  <a:outerShdw blurRad="38100" dist="38100" dir="2700000" algn="tl">
                    <a:srgbClr val="000000">
                      <a:alpha val="43137"/>
                    </a:srgbClr>
                  </a:outerShdw>
                </a:effectLst>
              </a:rPr>
              <a:t>But Eli called Samuel and said, “Samuel, my son.” He said, “Here I am.” </a:t>
            </a:r>
            <a:r>
              <a:rPr lang="en-US" sz="2800" b="1" i="1" baseline="30000" dirty="0">
                <a:effectLst>
                  <a:outerShdw blurRad="38100" dist="38100" dir="2700000" algn="tl">
                    <a:srgbClr val="000000">
                      <a:alpha val="43137"/>
                    </a:srgbClr>
                  </a:outerShdw>
                </a:effectLst>
              </a:rPr>
              <a:t>17</a:t>
            </a:r>
            <a:r>
              <a:rPr lang="en-US" sz="2800" b="1" i="1" dirty="0">
                <a:effectLst>
                  <a:outerShdw blurRad="38100" dist="38100" dir="2700000" algn="tl">
                    <a:srgbClr val="000000">
                      <a:alpha val="43137"/>
                    </a:srgbClr>
                  </a:outerShdw>
                </a:effectLst>
              </a:rPr>
              <a:t>Eli said, “What was it that he told you? Do not hide it from me. May God do so to you and more also, if you hide anything from me of all that he told you.” </a:t>
            </a:r>
            <a:r>
              <a:rPr lang="en-US" sz="2800" b="1" i="1" baseline="30000" dirty="0">
                <a:effectLst>
                  <a:outerShdw blurRad="38100" dist="38100" dir="2700000" algn="tl">
                    <a:srgbClr val="000000">
                      <a:alpha val="43137"/>
                    </a:srgbClr>
                  </a:outerShdw>
                </a:effectLst>
              </a:rPr>
              <a:t>18</a:t>
            </a:r>
            <a:r>
              <a:rPr lang="en-US" sz="2800" b="1" i="1" dirty="0">
                <a:effectLst>
                  <a:outerShdw blurRad="38100" dist="38100" dir="2700000" algn="tl">
                    <a:srgbClr val="000000">
                      <a:alpha val="43137"/>
                    </a:srgbClr>
                  </a:outerShdw>
                </a:effectLst>
              </a:rPr>
              <a:t>So Samuel told him everything and hid nothing from him. Then he said, “It is the Lord; let him do what seems good to him.”</a:t>
            </a:r>
            <a:endParaRPr 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602420"/>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606984" y="358420"/>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(1 Samuel 3:1-20)</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76250" y="1447800"/>
            <a:ext cx="8191500" cy="2246769"/>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19</a:t>
            </a:r>
            <a:r>
              <a:rPr lang="en-US" sz="2800" b="1" i="1" dirty="0">
                <a:effectLst>
                  <a:outerShdw blurRad="38100" dist="38100" dir="2700000" algn="tl">
                    <a:srgbClr val="000000">
                      <a:alpha val="43137"/>
                    </a:srgbClr>
                  </a:outerShdw>
                </a:effectLst>
              </a:rPr>
              <a:t>As Samuel grew up, the Lord was with him and let none of his words fall to the ground. </a:t>
            </a:r>
            <a:r>
              <a:rPr lang="en-US" sz="2800" b="1" i="1" baseline="30000" dirty="0">
                <a:effectLst>
                  <a:outerShdw blurRad="38100" dist="38100" dir="2700000" algn="tl">
                    <a:srgbClr val="000000">
                      <a:alpha val="43137"/>
                    </a:srgbClr>
                  </a:outerShdw>
                </a:effectLst>
              </a:rPr>
              <a:t>20</a:t>
            </a:r>
            <a:r>
              <a:rPr lang="en-US" sz="2800" b="1" i="1" dirty="0">
                <a:effectLst>
                  <a:outerShdw blurRad="38100" dist="38100" dir="2700000" algn="tl">
                    <a:srgbClr val="000000">
                      <a:alpha val="43137"/>
                    </a:srgbClr>
                  </a:outerShdw>
                </a:effectLst>
              </a:rPr>
              <a:t>And all Israel from Dan to Beer-</a:t>
            </a:r>
            <a:r>
              <a:rPr lang="en-US" sz="2800" b="1" i="1" dirty="0" err="1">
                <a:effectLst>
                  <a:outerShdw blurRad="38100" dist="38100" dir="2700000" algn="tl">
                    <a:srgbClr val="000000">
                      <a:alpha val="43137"/>
                    </a:srgbClr>
                  </a:outerShdw>
                </a:effectLst>
              </a:rPr>
              <a:t>sheba</a:t>
            </a:r>
            <a:r>
              <a:rPr lang="en-US" sz="2800" b="1" i="1" dirty="0">
                <a:effectLst>
                  <a:outerShdw blurRad="38100" dist="38100" dir="2700000" algn="tl">
                    <a:srgbClr val="000000">
                      <a:alpha val="43137"/>
                    </a:srgbClr>
                  </a:outerShdw>
                </a:effectLst>
              </a:rPr>
              <a:t> knew that Samuel was a trustworthy prophet of the Lord.</a:t>
            </a:r>
            <a:endParaRPr 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5870761"/>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09600" y="609600"/>
            <a:ext cx="8229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a:t>
            </a:r>
            <a:r>
              <a:rPr lang="en-US" altLang="en-US" sz="1600" b="0" i="1" dirty="0">
                <a:solidFill>
                  <a:schemeClr val="tx1"/>
                </a:solidFill>
                <a:effectLst>
                  <a:outerShdw blurRad="38100" dist="38100" dir="2700000" algn="tl">
                    <a:srgbClr val="000000">
                      <a:alpha val="43137"/>
                    </a:srgbClr>
                  </a:outerShdw>
                </a:effectLst>
                <a:cs typeface="Times New Roman" pitchFamily="18" charset="0"/>
              </a:rPr>
              <a:t>(Based on 1 Samuel 3:9)</a:t>
            </a:r>
            <a:endParaRPr lang="en-US" altLang="en-US" sz="1600" i="1" dirty="0">
              <a:solidFill>
                <a:schemeClr val="tx1"/>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AC739755-B164-4D5E-AC8F-090669BC3B5E}"/>
              </a:ext>
            </a:extLst>
          </p:cNvPr>
          <p:cNvSpPr/>
          <p:nvPr/>
        </p:nvSpPr>
        <p:spPr>
          <a:xfrm>
            <a:off x="304800" y="1810475"/>
            <a:ext cx="8801100" cy="4462760"/>
          </a:xfrm>
          <a:prstGeom prst="rect">
            <a:avLst/>
          </a:prstGeom>
        </p:spPr>
        <p:txBody>
          <a:bodyPr wrap="square">
            <a:spAutoFit/>
          </a:bodyPr>
          <a:lstStyle/>
          <a:p>
            <a:r>
              <a:rPr lang="en-US" sz="3200" i="1" dirty="0">
                <a:effectLst>
                  <a:outerShdw blurRad="38100" dist="38100" dir="2700000" algn="tl">
                    <a:srgbClr val="000000">
                      <a:alpha val="43137"/>
                    </a:srgbClr>
                  </a:outerShdw>
                </a:effectLst>
              </a:rPr>
              <a:t>The one who calls you together this day </a:t>
            </a:r>
            <a:endParaRPr lang="en-US" sz="3200" dirty="0">
              <a:effectLst>
                <a:outerShdw blurRad="38100" dist="38100" dir="2700000" algn="tl">
                  <a:srgbClr val="000000">
                    <a:alpha val="43137"/>
                  </a:srgbClr>
                </a:outerShdw>
              </a:effectLst>
            </a:endParaRPr>
          </a:p>
          <a:p>
            <a:r>
              <a:rPr lang="en-US" sz="3200" i="1" dirty="0">
                <a:effectLst>
                  <a:outerShdw blurRad="38100" dist="38100" dir="2700000" algn="tl">
                    <a:srgbClr val="000000">
                      <a:alpha val="43137"/>
                    </a:srgbClr>
                  </a:outerShdw>
                </a:effectLst>
              </a:rPr>
              <a:t>yearns for each of you and for all people to hear and be blessed.</a:t>
            </a:r>
            <a:endParaRPr lang="en-US" sz="3200" dirty="0">
              <a:effectLst>
                <a:outerShdw blurRad="38100" dist="38100" dir="2700000" algn="tl">
                  <a:srgbClr val="000000">
                    <a:alpha val="43137"/>
                  </a:srgbClr>
                </a:outerShdw>
              </a:effectLst>
            </a:endParaRPr>
          </a:p>
          <a:p>
            <a:r>
              <a:rPr lang="en-US" sz="3200" b="1" i="1" dirty="0">
                <a:solidFill>
                  <a:srgbClr val="FFFF00"/>
                </a:solidFill>
                <a:effectLst>
                  <a:outerShdw blurRad="38100" dist="38100" dir="2700000" algn="tl">
                    <a:srgbClr val="000000">
                      <a:alpha val="43137"/>
                    </a:srgbClr>
                  </a:outerShdw>
                </a:effectLst>
              </a:rPr>
              <a:t>Speak, Lord, for your servants are listening.</a:t>
            </a:r>
            <a:endParaRPr lang="en-US" sz="3200" dirty="0">
              <a:solidFill>
                <a:srgbClr val="FFFF00"/>
              </a:solidFill>
              <a:effectLst>
                <a:outerShdw blurRad="38100" dist="38100" dir="2700000" algn="tl">
                  <a:srgbClr val="000000">
                    <a:alpha val="43137"/>
                  </a:srgbClr>
                </a:outerShdw>
              </a:effectLst>
            </a:endParaRPr>
          </a:p>
          <a:p>
            <a:endParaRPr lang="en-US" sz="3200" i="1" dirty="0">
              <a:effectLst>
                <a:outerShdw blurRad="38100" dist="38100" dir="2700000" algn="tl">
                  <a:srgbClr val="000000">
                    <a:alpha val="43137"/>
                  </a:srgbClr>
                </a:outerShdw>
              </a:effectLst>
            </a:endParaRPr>
          </a:p>
          <a:p>
            <a:r>
              <a:rPr lang="en-US" sz="3200" i="1" dirty="0">
                <a:effectLst>
                  <a:outerShdw blurRad="38100" dist="38100" dir="2700000" algn="tl">
                    <a:srgbClr val="000000">
                      <a:alpha val="43137"/>
                    </a:srgbClr>
                  </a:outerShdw>
                </a:effectLst>
              </a:rPr>
              <a:t>Blessed is the One who comes bringing trustworthy words for the healing of the world.</a:t>
            </a:r>
            <a:endParaRPr lang="en-US" sz="3200" dirty="0">
              <a:effectLst>
                <a:outerShdw blurRad="38100" dist="38100" dir="2700000" algn="tl">
                  <a:srgbClr val="000000">
                    <a:alpha val="43137"/>
                  </a:srgbClr>
                </a:outerShdw>
              </a:effectLst>
            </a:endParaRPr>
          </a:p>
          <a:p>
            <a:r>
              <a:rPr lang="en-US" sz="3200" b="1" i="1" dirty="0">
                <a:solidFill>
                  <a:srgbClr val="FFFF00"/>
                </a:solidFill>
                <a:effectLst>
                  <a:outerShdw blurRad="38100" dist="38100" dir="2700000" algn="tl">
                    <a:srgbClr val="000000">
                      <a:alpha val="43137"/>
                    </a:srgbClr>
                  </a:outerShdw>
                </a:effectLst>
              </a:rPr>
              <a:t>Speak, Lord, for your servants are listening. </a:t>
            </a:r>
            <a:endParaRPr lang="en-US" sz="3200" dirty="0">
              <a:solidFill>
                <a:srgbClr val="FFFF00"/>
              </a:solidFill>
              <a:effectLst>
                <a:outerShdw blurRad="38100" dist="38100" dir="2700000" algn="tl">
                  <a:srgbClr val="000000">
                    <a:alpha val="43137"/>
                  </a:srgbClr>
                </a:outerShdw>
              </a:effectLst>
            </a:endParaRPr>
          </a:p>
          <a:p>
            <a:pPr marL="0" marR="0">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endParaRPr lang="en-US" sz="2800" dirty="0">
              <a:solidFill>
                <a:srgbClr val="FFFF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240B2-4CFC-46D9-8D0D-DE9FBABF3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334500" cy="7467600"/>
          </a:xfrm>
          <a:prstGeom prst="rect">
            <a:avLst/>
          </a:prstGeom>
        </p:spPr>
      </p:pic>
      <p:sp>
        <p:nvSpPr>
          <p:cNvPr id="801794" name="Rectangle 2"/>
          <p:cNvSpPr>
            <a:spLocks noChangeArrowheads="1"/>
          </p:cNvSpPr>
          <p:nvPr/>
        </p:nvSpPr>
        <p:spPr bwMode="auto">
          <a:xfrm>
            <a:off x="962024" y="1027558"/>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(I Samuel 3:1-20)</a:t>
            </a:r>
          </a:p>
          <a:p>
            <a:r>
              <a:rPr lang="en-US" sz="2800" i="1" dirty="0">
                <a:solidFill>
                  <a:schemeClr val="tx1"/>
                </a:solidFill>
                <a:effectLst>
                  <a:outerShdw blurRad="38100" dist="38100" dir="2700000" algn="tl">
                    <a:srgbClr val="000000">
                      <a:alpha val="43137"/>
                    </a:srgbClr>
                  </a:outerShdw>
                </a:effectLst>
              </a:rPr>
              <a:t>Can You Hear Me Now?</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85947774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pic>
        <p:nvPicPr>
          <p:cNvPr id="4" name="Picture 3">
            <a:extLst>
              <a:ext uri="{FF2B5EF4-FFF2-40B4-BE49-F238E27FC236}">
                <a16:creationId xmlns:a16="http://schemas.microsoft.com/office/drawing/2014/main" id="{9BB5C54F-072F-4777-B0C8-2EFE891C7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19" y="1899031"/>
            <a:ext cx="9370219" cy="4419600"/>
          </a:xfrm>
          <a:prstGeom prst="rect">
            <a:avLst/>
          </a:prstGeom>
        </p:spPr>
      </p:pic>
      <p:sp>
        <p:nvSpPr>
          <p:cNvPr id="7" name="Rectangle 2">
            <a:extLst>
              <a:ext uri="{FF2B5EF4-FFF2-40B4-BE49-F238E27FC236}">
                <a16:creationId xmlns:a16="http://schemas.microsoft.com/office/drawing/2014/main" id="{AF122F19-033A-445E-812F-3AC73F0A1300}"/>
              </a:ext>
            </a:extLst>
          </p:cNvPr>
          <p:cNvSpPr>
            <a:spLocks noChangeArrowheads="1"/>
          </p:cNvSpPr>
          <p:nvPr/>
        </p:nvSpPr>
        <p:spPr bwMode="auto">
          <a:xfrm>
            <a:off x="926305" y="458538"/>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(I Samuel 3:1-20)</a:t>
            </a:r>
          </a:p>
          <a:p>
            <a:r>
              <a:rPr lang="en-US" sz="2800" i="1" dirty="0">
                <a:solidFill>
                  <a:schemeClr val="tx1"/>
                </a:solidFill>
                <a:effectLst/>
              </a:rPr>
              <a:t>Can You Hear Me Now?</a:t>
            </a:r>
          </a:p>
        </p:txBody>
      </p:sp>
    </p:spTree>
    <p:extLst>
      <p:ext uri="{BB962C8B-B14F-4D97-AF65-F5344CB8AC3E}">
        <p14:creationId xmlns:p14="http://schemas.microsoft.com/office/powerpoint/2010/main" val="4095013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68B84E-C29C-4B35-B68D-0A9509191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 y="0"/>
            <a:ext cx="9143999" cy="8839200"/>
          </a:xfrm>
          <a:prstGeom prst="rect">
            <a:avLst/>
          </a:prstGeom>
        </p:spPr>
      </p:pic>
      <p:sp>
        <p:nvSpPr>
          <p:cNvPr id="801794" name="Rectangle 2"/>
          <p:cNvSpPr>
            <a:spLocks noChangeArrowheads="1"/>
          </p:cNvSpPr>
          <p:nvPr/>
        </p:nvSpPr>
        <p:spPr bwMode="auto">
          <a:xfrm>
            <a:off x="962024" y="1027558"/>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(I Samuel 3:1-20)</a:t>
            </a:r>
          </a:p>
          <a:p>
            <a:r>
              <a:rPr lang="en-US" sz="2800" i="1" dirty="0">
                <a:solidFill>
                  <a:srgbClr val="7030A0"/>
                </a:solidFill>
                <a:effectLst/>
              </a:rPr>
              <a:t>Can You Hear Me Now?</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73434113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DB71D-0EDF-4D85-BDB6-FB897D382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9525000" cy="6858000"/>
          </a:xfrm>
          <a:prstGeom prst="rect">
            <a:avLst/>
          </a:prstGeom>
        </p:spPr>
      </p:pic>
      <p:sp>
        <p:nvSpPr>
          <p:cNvPr id="32770" name="Rectangle 2"/>
          <p:cNvSpPr>
            <a:spLocks noGrp="1" noChangeArrowheads="1"/>
          </p:cNvSpPr>
          <p:nvPr>
            <p:ph type="ctrTitle"/>
          </p:nvPr>
        </p:nvSpPr>
        <p:spPr>
          <a:xfrm>
            <a:off x="481469" y="1676400"/>
            <a:ext cx="8257262"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722 “Lord, Speak to Me that I May Speak”</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43369" y="3429000"/>
            <a:ext cx="8257262"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Lord, speak to me that I may speak</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living echoes of your tone.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As you have sought, so let me seek</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your erring children lost and lone.</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516238"/>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DB71D-0EDF-4D85-BDB6-FB897D382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9525000" cy="6858000"/>
          </a:xfrm>
          <a:prstGeom prst="rect">
            <a:avLst/>
          </a:prstGeom>
        </p:spPr>
      </p:pic>
      <p:sp>
        <p:nvSpPr>
          <p:cNvPr id="32770" name="Rectangle 2"/>
          <p:cNvSpPr>
            <a:spLocks noGrp="1" noChangeArrowheads="1"/>
          </p:cNvSpPr>
          <p:nvPr>
            <p:ph type="ctrTitle"/>
          </p:nvPr>
        </p:nvSpPr>
        <p:spPr>
          <a:xfrm>
            <a:off x="481469" y="1676400"/>
            <a:ext cx="8257262"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722 “Lord, Speak to Me that I May Speak”</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45484" y="3463447"/>
            <a:ext cx="8929231"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O lead me, Lord, that I may lead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wandering and the wavering feet.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feed me, Lord, that I may feed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your hungering ones with manna sweet.</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116453"/>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DB71D-0EDF-4D85-BDB6-FB897D382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9525000" cy="6858000"/>
          </a:xfrm>
          <a:prstGeom prst="rect">
            <a:avLst/>
          </a:prstGeom>
        </p:spPr>
      </p:pic>
      <p:sp>
        <p:nvSpPr>
          <p:cNvPr id="32770" name="Rectangle 2"/>
          <p:cNvSpPr>
            <a:spLocks noGrp="1" noChangeArrowheads="1"/>
          </p:cNvSpPr>
          <p:nvPr>
            <p:ph type="ctrTitle"/>
          </p:nvPr>
        </p:nvSpPr>
        <p:spPr>
          <a:xfrm>
            <a:off x="481469" y="1676400"/>
            <a:ext cx="8257262"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722 “Lord, Speak to Me that I May Speak”</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2964" y="3505200"/>
            <a:ext cx="8929231"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O teach me, Lord, that I may teach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precious truths which you impart.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wing my words that they may reach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hidden depths of many a heart.</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2620284"/>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DB71D-0EDF-4D85-BDB6-FB897D382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9525000" cy="6858000"/>
          </a:xfrm>
          <a:prstGeom prst="rect">
            <a:avLst/>
          </a:prstGeom>
        </p:spPr>
      </p:pic>
      <p:sp>
        <p:nvSpPr>
          <p:cNvPr id="32770" name="Rectangle 2"/>
          <p:cNvSpPr>
            <a:spLocks noGrp="1" noChangeArrowheads="1"/>
          </p:cNvSpPr>
          <p:nvPr>
            <p:ph type="ctrTitle"/>
          </p:nvPr>
        </p:nvSpPr>
        <p:spPr>
          <a:xfrm>
            <a:off x="481469" y="1676400"/>
            <a:ext cx="8257262"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722 “Lord, Speak to Me that I May Speak”</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97884" y="3505200"/>
            <a:ext cx="8548231"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O fill me with your fullness, Lord,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until my very heart </a:t>
            </a:r>
            <a:r>
              <a:rPr lang="en-US" sz="3600" b="1" i="1" dirty="0" err="1">
                <a:effectLst>
                  <a:outerShdw blurRad="38100" dist="38100" dir="2700000" algn="tl">
                    <a:srgbClr val="000000">
                      <a:alpha val="43137"/>
                    </a:srgbClr>
                  </a:outerShdw>
                </a:effectLst>
              </a:rPr>
              <a:t>o'erflow</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kindling thought and glowing word,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your love to tell, your praise to show.</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4688424"/>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DB71D-0EDF-4D85-BDB6-FB897D382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9525000" cy="6858000"/>
          </a:xfrm>
          <a:prstGeom prst="rect">
            <a:avLst/>
          </a:prstGeom>
        </p:spPr>
      </p:pic>
      <p:sp>
        <p:nvSpPr>
          <p:cNvPr id="32770" name="Rectangle 2"/>
          <p:cNvSpPr>
            <a:spLocks noGrp="1" noChangeArrowheads="1"/>
          </p:cNvSpPr>
          <p:nvPr>
            <p:ph type="ctrTitle"/>
          </p:nvPr>
        </p:nvSpPr>
        <p:spPr>
          <a:xfrm>
            <a:off x="481469" y="1676400"/>
            <a:ext cx="8257262"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722 “Lord, Speak to Me that I May Speak”</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04070" y="3630563"/>
            <a:ext cx="8548231"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O use me, Lord, use even 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just as you will, and when, and where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until your blessed face I see,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your rest, your joy, your glory share.</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2138510"/>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B3019C-EE02-4BE4-9D41-C57030927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00200"/>
            <a:ext cx="8001000" cy="1043489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Tree>
    <p:extLst>
      <p:ext uri="{BB962C8B-B14F-4D97-AF65-F5344CB8AC3E}">
        <p14:creationId xmlns:p14="http://schemas.microsoft.com/office/powerpoint/2010/main" val="1336832798"/>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457200" y="2499468"/>
            <a:ext cx="8915400" cy="2893100"/>
          </a:xfrm>
          <a:prstGeom prst="rect">
            <a:avLst/>
          </a:prstGeom>
        </p:spPr>
        <p:txBody>
          <a:bodyPr wrap="square">
            <a:spAutoFit/>
          </a:bodyPr>
          <a:lstStyle/>
          <a:p>
            <a:pPr marL="342900" lvl="0" indent="-342900">
              <a:buFont typeface="Arial" panose="020B0604020202020204" pitchFamily="34" charset="0"/>
              <a:buChar char="•"/>
            </a:pPr>
            <a:r>
              <a:rPr lang="en-US" sz="2600" i="1" dirty="0">
                <a:effectLst>
                  <a:outerShdw blurRad="38100" dist="38100" dir="2700000" algn="tl">
                    <a:srgbClr val="000000">
                      <a:alpha val="43137"/>
                    </a:srgbClr>
                  </a:outerShdw>
                </a:effectLst>
              </a:rPr>
              <a:t>The afternoon </a:t>
            </a:r>
            <a:r>
              <a:rPr lang="en-US" sz="2600" b="1" i="1" dirty="0">
                <a:solidFill>
                  <a:srgbClr val="FFFF00"/>
                </a:solidFill>
                <a:effectLst>
                  <a:outerShdw blurRad="38100" dist="38100" dir="2700000" algn="tl">
                    <a:srgbClr val="000000">
                      <a:alpha val="43137"/>
                    </a:srgbClr>
                  </a:outerShdw>
                </a:effectLst>
              </a:rPr>
              <a:t>Bible Study Group</a:t>
            </a:r>
            <a:r>
              <a:rPr lang="en-US" sz="2600" i="1" dirty="0">
                <a:effectLst>
                  <a:outerShdw blurRad="38100" dist="38100" dir="2700000" algn="tl">
                    <a:srgbClr val="000000">
                      <a:alpha val="43137"/>
                    </a:srgbClr>
                  </a:outerShdw>
                </a:effectLst>
              </a:rPr>
              <a:t> will resume downstairs at 12:30 in the basement this afternoon.</a:t>
            </a:r>
            <a:endParaRPr lang="en-US" sz="2600" dirty="0"/>
          </a:p>
          <a:p>
            <a:pPr marL="342900" lvl="0" indent="-342900">
              <a:buFont typeface="Arial" panose="020B0604020202020204" pitchFamily="34" charset="0"/>
              <a:buChar char="•"/>
            </a:pPr>
            <a:endParaRPr lang="en-US" sz="2600" dirty="0"/>
          </a:p>
          <a:p>
            <a:pPr marL="342900" lvl="0" indent="-342900">
              <a:buFont typeface="Arial" panose="020B0604020202020204" pitchFamily="34" charset="0"/>
              <a:buChar char="•"/>
            </a:pPr>
            <a:r>
              <a:rPr lang="en-US" sz="2600" dirty="0"/>
              <a:t>The </a:t>
            </a:r>
            <a:r>
              <a:rPr lang="en-US" sz="2600" b="1" i="1" dirty="0">
                <a:solidFill>
                  <a:srgbClr val="FFFF00"/>
                </a:solidFill>
              </a:rPr>
              <a:t>Women's Group</a:t>
            </a:r>
            <a:r>
              <a:rPr lang="en-US" sz="2600" i="1" dirty="0">
                <a:solidFill>
                  <a:srgbClr val="FFFF00"/>
                </a:solidFill>
              </a:rPr>
              <a:t> </a:t>
            </a:r>
            <a:r>
              <a:rPr lang="en-US" sz="2600" dirty="0"/>
              <a:t>will continue to meet on Wednesdays at 7:30pm over at the Manse (2048 E 14</a:t>
            </a:r>
            <a:r>
              <a:rPr lang="en-US" sz="2600" baseline="30000" dirty="0"/>
              <a:t>th</a:t>
            </a:r>
            <a:r>
              <a:rPr lang="en-US" sz="2600" dirty="0"/>
              <a:t> Street).  They are currently studying the book of Isaiah.  For more information, please contact Margaret or Cara. </a:t>
            </a:r>
          </a:p>
        </p:txBody>
      </p:sp>
    </p:spTree>
    <p:extLst>
      <p:ext uri="{BB962C8B-B14F-4D97-AF65-F5344CB8AC3E}">
        <p14:creationId xmlns:p14="http://schemas.microsoft.com/office/powerpoint/2010/main" val="3454461101"/>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507150-0447-4E99-99C0-D6EAA395E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04" y="-1828800"/>
            <a:ext cx="9506104" cy="9220200"/>
          </a:xfrm>
          <a:prstGeom prst="rect">
            <a:avLst/>
          </a:prstGeom>
        </p:spPr>
      </p:pic>
      <p:sp>
        <p:nvSpPr>
          <p:cNvPr id="111618" name="Rectangle 2"/>
          <p:cNvSpPr>
            <a:spLocks noGrp="1" noChangeArrowheads="1"/>
          </p:cNvSpPr>
          <p:nvPr>
            <p:ph type="ctrTitle"/>
          </p:nvPr>
        </p:nvSpPr>
        <p:spPr>
          <a:xfrm>
            <a:off x="567539" y="30480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chemeClr val="bg1">
                    <a:lumMod val="60000"/>
                    <a:lumOff val="40000"/>
                  </a:schemeClr>
                </a:solidFill>
                <a:effectLst>
                  <a:outerShdw blurRad="38100" dist="38100" dir="2700000" algn="tl">
                    <a:srgbClr val="000000">
                      <a:alpha val="43137"/>
                    </a:srgbClr>
                  </a:outerShdw>
                </a:effectLst>
                <a:latin typeface="+mn-lt"/>
              </a:rPr>
              <a:t># 156 “Sing of God Made Manifest”</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2057400"/>
            <a:ext cx="9411008" cy="427809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Sing of God made manifest</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in a child robust and blest,</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to whose home in Bethlehem</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where a star had guided them,</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magi came and gifts unbound,</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signs mysterious and profound:</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myrrh and frankincense and gold</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grave and God and king foretold.</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457200" y="2499468"/>
            <a:ext cx="8229600" cy="4401205"/>
          </a:xfrm>
          <a:prstGeom prst="rect">
            <a:avLst/>
          </a:prstGeom>
        </p:spPr>
        <p:txBody>
          <a:bodyPr wrap="square">
            <a:spAutoFit/>
          </a:bodyPr>
          <a:lstStyle/>
          <a:p>
            <a:pPr marL="285750" indent="-285750">
              <a:buFont typeface="Arial" panose="020B0604020202020204" pitchFamily="34" charset="0"/>
              <a:buChar char="•"/>
            </a:pPr>
            <a:r>
              <a:rPr lang="en-US" sz="3200" b="1"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Our </a:t>
            </a:r>
            <a:r>
              <a:rPr lang="en-US" sz="3200" b="1" i="1" dirty="0">
                <a:solidFill>
                  <a:srgbClr val="FFFF00"/>
                </a:solidFill>
                <a:effectLst>
                  <a:outerShdw blurRad="38100" dist="38100" dir="2700000" algn="tl">
                    <a:srgbClr val="000000">
                      <a:alpha val="43137"/>
                    </a:srgbClr>
                  </a:outerShdw>
                </a:effectLst>
              </a:rPr>
              <a:t>Annual Congregational Meeting</a:t>
            </a:r>
            <a:r>
              <a:rPr lang="en-US" sz="3200" dirty="0">
                <a:effectLst>
                  <a:outerShdw blurRad="38100" dist="38100" dir="2700000" algn="tl">
                    <a:srgbClr val="000000">
                      <a:alpha val="43137"/>
                    </a:srgbClr>
                  </a:outerShdw>
                </a:effectLst>
              </a:rPr>
              <a:t> will take place on </a:t>
            </a:r>
            <a:r>
              <a:rPr lang="en-US" sz="3200" b="1" dirty="0">
                <a:solidFill>
                  <a:srgbClr val="FFFF00"/>
                </a:solidFill>
                <a:effectLst>
                  <a:outerShdw blurRad="38100" dist="38100" dir="2700000" algn="tl">
                    <a:srgbClr val="000000">
                      <a:alpha val="43137"/>
                    </a:srgbClr>
                  </a:outerShdw>
                </a:effectLst>
              </a:rPr>
              <a:t>Next Sunday,</a:t>
            </a:r>
            <a:r>
              <a:rPr lang="en-US" sz="3200" dirty="0">
                <a:solidFill>
                  <a:srgbClr val="FFFF00"/>
                </a:solidFill>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1/21</a:t>
            </a:r>
            <a:r>
              <a:rPr lang="en-US" sz="3200"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immediately after worship service.  </a:t>
            </a:r>
          </a:p>
          <a:p>
            <a:r>
              <a:rPr lang="en-US" sz="3200" dirty="0">
                <a:effectLst>
                  <a:outerShdw blurRad="38100" dist="38100" dir="2700000" algn="tl">
                    <a:srgbClr val="000000">
                      <a:alpha val="43137"/>
                    </a:srgbClr>
                  </a:outerShdw>
                </a:effectLst>
              </a:rPr>
              <a:t> </a:t>
            </a:r>
          </a:p>
          <a:p>
            <a:pPr marL="285750" lvl="0" indent="-285750">
              <a:buFont typeface="Arial" panose="020B0604020202020204" pitchFamily="34" charset="0"/>
              <a:buChar char="•"/>
            </a:pPr>
            <a:r>
              <a:rPr lang="en-US" sz="3200" b="1" i="1" dirty="0">
                <a:solidFill>
                  <a:srgbClr val="FFFF00"/>
                </a:solidFill>
                <a:effectLst>
                  <a:outerShdw blurRad="38100" dist="38100" dir="2700000" algn="tl">
                    <a:srgbClr val="000000">
                      <a:alpha val="43137"/>
                    </a:srgbClr>
                  </a:outerShdw>
                </a:effectLst>
              </a:rPr>
              <a:t>Equipping the Saints</a:t>
            </a:r>
            <a:r>
              <a:rPr lang="en-US" sz="3200" i="1" dirty="0">
                <a:solidFill>
                  <a:srgbClr val="FFFF00"/>
                </a:solidFill>
                <a:effectLst>
                  <a:outerShdw blurRad="38100" dist="38100" dir="2700000" algn="tl">
                    <a:srgbClr val="000000">
                      <a:alpha val="43137"/>
                    </a:srgbClr>
                  </a:outerShdw>
                </a:effectLst>
              </a:rPr>
              <a:t> </a:t>
            </a:r>
            <a:r>
              <a:rPr lang="en-US" sz="3200" b="1" i="1" dirty="0">
                <a:solidFill>
                  <a:srgbClr val="FFFF00"/>
                </a:solidFill>
                <a:effectLst>
                  <a:outerShdw blurRad="38100" dist="38100" dir="2700000" algn="tl">
                    <a:srgbClr val="000000">
                      <a:alpha val="43137"/>
                    </a:srgbClr>
                  </a:outerShdw>
                </a:effectLst>
              </a:rPr>
              <a:t>Officers’ Training</a:t>
            </a:r>
            <a:r>
              <a:rPr lang="en-US" sz="3200" i="1"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at </a:t>
            </a:r>
            <a:r>
              <a:rPr lang="en-US" sz="3200" b="1" i="1" dirty="0">
                <a:solidFill>
                  <a:srgbClr val="FFFF00"/>
                </a:solidFill>
                <a:effectLst>
                  <a:outerShdw blurRad="38100" dist="38100" dir="2700000" algn="tl">
                    <a:srgbClr val="000000">
                      <a:alpha val="43137"/>
                    </a:srgbClr>
                  </a:outerShdw>
                </a:effectLst>
              </a:rPr>
              <a:t>Princeton Seminary</a:t>
            </a:r>
            <a:r>
              <a:rPr lang="en-US" sz="3200" i="1"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on </a:t>
            </a:r>
            <a:r>
              <a:rPr lang="en-US" sz="3200" b="1" dirty="0">
                <a:solidFill>
                  <a:srgbClr val="FFFF00"/>
                </a:solidFill>
                <a:effectLst>
                  <a:outerShdw blurRad="38100" dist="38100" dir="2700000" algn="tl">
                    <a:srgbClr val="000000">
                      <a:alpha val="43137"/>
                    </a:srgbClr>
                  </a:outerShdw>
                </a:effectLst>
              </a:rPr>
              <a:t>Saturday, 1/20 9am-3pm</a:t>
            </a:r>
            <a:r>
              <a:rPr lang="en-US" sz="3200" b="1"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For more information, please see the flyer or speak to Pastor Samson.</a:t>
            </a:r>
          </a:p>
          <a:p>
            <a:pPr marL="342900" lvl="0" indent="-342900">
              <a:buFont typeface="Arial" panose="020B0604020202020204" pitchFamily="34" charset="0"/>
              <a:buChar char="•"/>
            </a:pPr>
            <a:endParaRPr lang="en-US" sz="2400"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81697269"/>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372600" cy="518702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spTree>
    <p:extLst>
      <p:ext uri="{BB962C8B-B14F-4D97-AF65-F5344CB8AC3E}">
        <p14:creationId xmlns:p14="http://schemas.microsoft.com/office/powerpoint/2010/main" val="4269254007"/>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CA405D-54A5-40D6-B566-8590C1D39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10363200" cy="69342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480835" y="688182"/>
            <a:ext cx="642810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500" b="0" i="1" kern="0" dirty="0">
                <a:solidFill>
                  <a:srgbClr val="00FFFF"/>
                </a:solidFill>
                <a:effectLst>
                  <a:outerShdw blurRad="38100" dist="38100" dir="2700000" algn="tl">
                    <a:srgbClr val="000000">
                      <a:alpha val="43137"/>
                    </a:srgbClr>
                  </a:outerShdw>
                </a:effectLst>
                <a:cs typeface="Times New Roman" pitchFamily="18" charset="0"/>
              </a:rPr>
              <a:t>#69 </a:t>
            </a:r>
            <a:r>
              <a:rPr lang="en-US" altLang="en-US" sz="2500" b="0" i="1" kern="0" dirty="0">
                <a:solidFill>
                  <a:srgbClr val="00FFFF"/>
                </a:solidFill>
                <a:effectLst>
                  <a:outerShdw blurRad="38100" dist="38100" dir="2700000" algn="tl">
                    <a:srgbClr val="000000">
                      <a:alpha val="43137"/>
                    </a:srgbClr>
                  </a:outerShdw>
                </a:effectLst>
              </a:rPr>
              <a:t>“I, The Lord of Sea and Sky”</a:t>
            </a:r>
            <a:endParaRPr lang="en-US" b="0" dirty="0">
              <a:solidFill>
                <a:srgbClr val="00FFFF"/>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1265079" y="1691877"/>
            <a:ext cx="6964521"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the Lord of sea and sky,</a:t>
            </a:r>
            <a:b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have heard my people cry.</a:t>
            </a:r>
            <a:b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who dwell in dark and sin</a:t>
            </a:r>
            <a:b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my hand will save.</a:t>
            </a:r>
            <a:b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who made the stars of night,</a:t>
            </a:r>
            <a:b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will make their darkness bright.</a:t>
            </a:r>
            <a:b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will bear my light to them?</a:t>
            </a:r>
            <a:b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Whom shall I send?</a:t>
            </a:r>
            <a:b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altLang="en-US" sz="2800" i="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5938718"/>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4B5D5F-88D3-4601-9F70-D7D903A28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10363200" cy="69342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480835" y="688182"/>
            <a:ext cx="642810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500" b="0" i="1" kern="0" dirty="0">
                <a:solidFill>
                  <a:srgbClr val="00FFFF"/>
                </a:solidFill>
                <a:effectLst>
                  <a:outerShdw blurRad="38100" dist="38100" dir="2700000" algn="tl">
                    <a:srgbClr val="000000">
                      <a:alpha val="43137"/>
                    </a:srgbClr>
                  </a:outerShdw>
                </a:effectLst>
                <a:cs typeface="Times New Roman" pitchFamily="18" charset="0"/>
              </a:rPr>
              <a:t>#69 </a:t>
            </a:r>
            <a:r>
              <a:rPr lang="en-US" altLang="en-US" sz="2500" b="0" i="1" kern="0" dirty="0">
                <a:solidFill>
                  <a:srgbClr val="00FFFF"/>
                </a:solidFill>
                <a:effectLst>
                  <a:outerShdw blurRad="38100" dist="38100" dir="2700000" algn="tl">
                    <a:srgbClr val="000000">
                      <a:alpha val="43137"/>
                    </a:srgbClr>
                  </a:outerShdw>
                </a:effectLst>
              </a:rPr>
              <a:t>“I, The Lord of Sea and Sky”</a:t>
            </a:r>
            <a:endParaRPr lang="en-US" b="0" dirty="0">
              <a:solidFill>
                <a:srgbClr val="00FFFF"/>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713501" y="1779445"/>
            <a:ext cx="7726521"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Here I am, Lord. Is it I, Lord?</a:t>
            </a:r>
            <a:b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have heard you calling in the night.</a:t>
            </a:r>
            <a:b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will go, Lord, if you lead me.</a:t>
            </a:r>
            <a:b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will hold your people in my heart.</a:t>
            </a:r>
            <a:endParaRPr lang="en-US" altLang="en-US" sz="3400" i="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063291"/>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CD380C8-2270-48C2-BC04-59C035763E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9296400" cy="10287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480835" y="688182"/>
            <a:ext cx="642810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500" b="0" i="1" kern="0" dirty="0">
                <a:solidFill>
                  <a:srgbClr val="00FFFF"/>
                </a:solidFill>
                <a:effectLst>
                  <a:outerShdw blurRad="38100" dist="38100" dir="2700000" algn="tl">
                    <a:srgbClr val="000000">
                      <a:alpha val="43137"/>
                    </a:srgbClr>
                  </a:outerShdw>
                </a:effectLst>
                <a:cs typeface="Times New Roman" pitchFamily="18" charset="0"/>
              </a:rPr>
              <a:t>#69 </a:t>
            </a:r>
            <a:r>
              <a:rPr lang="en-US" altLang="en-US" sz="2500" b="0" i="1" kern="0" dirty="0">
                <a:solidFill>
                  <a:srgbClr val="00FFFF"/>
                </a:solidFill>
                <a:effectLst>
                  <a:outerShdw blurRad="38100" dist="38100" dir="2700000" algn="tl">
                    <a:srgbClr val="000000">
                      <a:alpha val="43137"/>
                    </a:srgbClr>
                  </a:outerShdw>
                </a:effectLst>
              </a:rPr>
              <a:t>“I, The Lord of Sea and Sky”</a:t>
            </a:r>
            <a:endParaRPr lang="en-US" b="0" dirty="0">
              <a:solidFill>
                <a:srgbClr val="00FFFF"/>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1265079" y="1691877"/>
            <a:ext cx="6964521"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400" i="1" dirty="0">
                <a:solidFill>
                  <a:schemeClr val="tx1"/>
                </a:solidFill>
                <a:effectLst>
                  <a:outerShdw blurRad="38100" dist="38100" dir="2700000" algn="tl">
                    <a:srgbClr val="000000">
                      <a:alpha val="43137"/>
                    </a:srgbClr>
                  </a:outerShdw>
                </a:effectLst>
                <a:latin typeface="+mn-lt"/>
              </a:rPr>
              <a:t>I, the Lord of snow and rain,</a:t>
            </a:r>
            <a:br>
              <a:rPr lang="en-US" sz="3400" i="1" dirty="0">
                <a:solidFill>
                  <a:schemeClr val="tx1"/>
                </a:solidFill>
                <a:effectLst>
                  <a:outerShdw blurRad="38100" dist="38100" dir="2700000" algn="tl">
                    <a:srgbClr val="000000">
                      <a:alpha val="43137"/>
                    </a:srgbClr>
                  </a:outerShdw>
                </a:effectLst>
                <a:latin typeface="+mn-lt"/>
              </a:rPr>
            </a:br>
            <a:r>
              <a:rPr lang="en-US" sz="3400" i="1" dirty="0">
                <a:solidFill>
                  <a:schemeClr val="tx1"/>
                </a:solidFill>
                <a:effectLst>
                  <a:outerShdw blurRad="38100" dist="38100" dir="2700000" algn="tl">
                    <a:srgbClr val="000000">
                      <a:alpha val="43137"/>
                    </a:srgbClr>
                  </a:outerShdw>
                </a:effectLst>
                <a:latin typeface="+mn-lt"/>
              </a:rPr>
              <a:t>I have borne my people's pain.</a:t>
            </a:r>
            <a:br>
              <a:rPr lang="en-US" sz="3400" i="1" dirty="0">
                <a:solidFill>
                  <a:schemeClr val="tx1"/>
                </a:solidFill>
                <a:effectLst>
                  <a:outerShdw blurRad="38100" dist="38100" dir="2700000" algn="tl">
                    <a:srgbClr val="000000">
                      <a:alpha val="43137"/>
                    </a:srgbClr>
                  </a:outerShdw>
                </a:effectLst>
                <a:latin typeface="+mn-lt"/>
              </a:rPr>
            </a:br>
            <a:r>
              <a:rPr lang="en-US" sz="3400" i="1" dirty="0">
                <a:solidFill>
                  <a:schemeClr val="tx1"/>
                </a:solidFill>
                <a:effectLst>
                  <a:outerShdw blurRad="38100" dist="38100" dir="2700000" algn="tl">
                    <a:srgbClr val="000000">
                      <a:alpha val="43137"/>
                    </a:srgbClr>
                  </a:outerShdw>
                </a:effectLst>
                <a:latin typeface="+mn-lt"/>
              </a:rPr>
              <a:t>I have wept for love of them.</a:t>
            </a:r>
            <a:br>
              <a:rPr lang="en-US" sz="3400" i="1" dirty="0">
                <a:solidFill>
                  <a:schemeClr val="tx1"/>
                </a:solidFill>
                <a:effectLst>
                  <a:outerShdw blurRad="38100" dist="38100" dir="2700000" algn="tl">
                    <a:srgbClr val="000000">
                      <a:alpha val="43137"/>
                    </a:srgbClr>
                  </a:outerShdw>
                </a:effectLst>
                <a:latin typeface="+mn-lt"/>
              </a:rPr>
            </a:br>
            <a:r>
              <a:rPr lang="en-US" sz="3400" i="1" dirty="0">
                <a:solidFill>
                  <a:schemeClr val="tx1"/>
                </a:solidFill>
                <a:effectLst>
                  <a:outerShdw blurRad="38100" dist="38100" dir="2700000" algn="tl">
                    <a:srgbClr val="000000">
                      <a:alpha val="43137"/>
                    </a:srgbClr>
                  </a:outerShdw>
                </a:effectLst>
                <a:latin typeface="+mn-lt"/>
              </a:rPr>
              <a:t>They turn away.</a:t>
            </a:r>
            <a:br>
              <a:rPr lang="en-US" sz="3400" i="1" dirty="0">
                <a:solidFill>
                  <a:schemeClr val="tx1"/>
                </a:solidFill>
                <a:effectLst>
                  <a:outerShdw blurRad="38100" dist="38100" dir="2700000" algn="tl">
                    <a:srgbClr val="000000">
                      <a:alpha val="43137"/>
                    </a:srgbClr>
                  </a:outerShdw>
                </a:effectLst>
                <a:latin typeface="+mn-lt"/>
              </a:rPr>
            </a:br>
            <a:r>
              <a:rPr lang="en-US" sz="3400" i="1" dirty="0">
                <a:solidFill>
                  <a:schemeClr val="tx1"/>
                </a:solidFill>
                <a:effectLst>
                  <a:outerShdw blurRad="38100" dist="38100" dir="2700000" algn="tl">
                    <a:srgbClr val="000000">
                      <a:alpha val="43137"/>
                    </a:srgbClr>
                  </a:outerShdw>
                </a:effectLst>
                <a:latin typeface="+mn-lt"/>
              </a:rPr>
              <a:t>I will break their hearts of stone,</a:t>
            </a:r>
            <a:br>
              <a:rPr lang="en-US" sz="3400" i="1" dirty="0">
                <a:solidFill>
                  <a:schemeClr val="tx1"/>
                </a:solidFill>
                <a:effectLst>
                  <a:outerShdw blurRad="38100" dist="38100" dir="2700000" algn="tl">
                    <a:srgbClr val="000000">
                      <a:alpha val="43137"/>
                    </a:srgbClr>
                  </a:outerShdw>
                </a:effectLst>
                <a:latin typeface="+mn-lt"/>
              </a:rPr>
            </a:br>
            <a:r>
              <a:rPr lang="en-US" sz="3400" i="1" dirty="0">
                <a:solidFill>
                  <a:schemeClr val="tx1"/>
                </a:solidFill>
                <a:effectLst>
                  <a:outerShdw blurRad="38100" dist="38100" dir="2700000" algn="tl">
                    <a:srgbClr val="000000">
                      <a:alpha val="43137"/>
                    </a:srgbClr>
                  </a:outerShdw>
                </a:effectLst>
                <a:latin typeface="+mn-lt"/>
              </a:rPr>
              <a:t>give them hearts for love alone.</a:t>
            </a:r>
            <a:br>
              <a:rPr lang="en-US" sz="3400" i="1" dirty="0">
                <a:solidFill>
                  <a:schemeClr val="tx1"/>
                </a:solidFill>
                <a:effectLst>
                  <a:outerShdw blurRad="38100" dist="38100" dir="2700000" algn="tl">
                    <a:srgbClr val="000000">
                      <a:alpha val="43137"/>
                    </a:srgbClr>
                  </a:outerShdw>
                </a:effectLst>
                <a:latin typeface="+mn-lt"/>
              </a:rPr>
            </a:br>
            <a:r>
              <a:rPr lang="en-US" sz="3400" i="1" dirty="0">
                <a:solidFill>
                  <a:schemeClr val="tx1"/>
                </a:solidFill>
                <a:effectLst>
                  <a:outerShdw blurRad="38100" dist="38100" dir="2700000" algn="tl">
                    <a:srgbClr val="000000">
                      <a:alpha val="43137"/>
                    </a:srgbClr>
                  </a:outerShdw>
                </a:effectLst>
                <a:latin typeface="+mn-lt"/>
              </a:rPr>
              <a:t>I will speak my word to them.</a:t>
            </a:r>
            <a:br>
              <a:rPr lang="en-US" sz="3400" i="1" dirty="0">
                <a:solidFill>
                  <a:schemeClr val="tx1"/>
                </a:solidFill>
                <a:effectLst>
                  <a:outerShdw blurRad="38100" dist="38100" dir="2700000" algn="tl">
                    <a:srgbClr val="000000">
                      <a:alpha val="43137"/>
                    </a:srgbClr>
                  </a:outerShdw>
                </a:effectLst>
                <a:latin typeface="+mn-lt"/>
              </a:rPr>
            </a:br>
            <a:r>
              <a:rPr lang="en-US" sz="3400" i="1" dirty="0">
                <a:solidFill>
                  <a:schemeClr val="tx1"/>
                </a:solidFill>
                <a:effectLst>
                  <a:outerShdw blurRad="38100" dist="38100" dir="2700000" algn="tl">
                    <a:srgbClr val="000000">
                      <a:alpha val="43137"/>
                    </a:srgbClr>
                  </a:outerShdw>
                </a:effectLst>
                <a:latin typeface="+mn-lt"/>
              </a:rPr>
              <a:t>Whom shall I send?</a:t>
            </a:r>
            <a:endParaRPr lang="en-US" altLang="en-US" sz="3400" i="1" kern="0"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16791586"/>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0AAF3A-4215-4CCA-B57A-F4FF7AD01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9296400" cy="10287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480835" y="688182"/>
            <a:ext cx="642810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500" b="0" i="1" kern="0" dirty="0">
                <a:solidFill>
                  <a:srgbClr val="00FFFF"/>
                </a:solidFill>
                <a:effectLst>
                  <a:outerShdw blurRad="38100" dist="38100" dir="2700000" algn="tl">
                    <a:srgbClr val="000000">
                      <a:alpha val="43137"/>
                    </a:srgbClr>
                  </a:outerShdw>
                </a:effectLst>
                <a:cs typeface="Times New Roman" pitchFamily="18" charset="0"/>
              </a:rPr>
              <a:t>#69 </a:t>
            </a:r>
            <a:r>
              <a:rPr lang="en-US" altLang="en-US" sz="2500" b="0" i="1" kern="0" dirty="0">
                <a:solidFill>
                  <a:srgbClr val="00FFFF"/>
                </a:solidFill>
                <a:effectLst>
                  <a:outerShdw blurRad="38100" dist="38100" dir="2700000" algn="tl">
                    <a:srgbClr val="000000">
                      <a:alpha val="43137"/>
                    </a:srgbClr>
                  </a:outerShdw>
                </a:effectLst>
              </a:rPr>
              <a:t>“I, The Lord of Sea and Sky”</a:t>
            </a:r>
            <a:endParaRPr lang="en-US" b="0" dirty="0">
              <a:solidFill>
                <a:srgbClr val="00FFFF"/>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713501" y="1779445"/>
            <a:ext cx="7726521"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Here I am, Lord. Is it I, Lord?</a:t>
            </a:r>
            <a:b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have heard you calling in the night.</a:t>
            </a:r>
            <a:b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will go, Lord, if you lead me.</a:t>
            </a:r>
            <a:b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will hold your people in my heart.</a:t>
            </a:r>
            <a:endParaRPr lang="en-US" altLang="en-US" sz="3400" i="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5749100"/>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761814-B29F-4BE5-AB3B-040772440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480835" y="688182"/>
            <a:ext cx="642810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500" b="0" i="1" kern="0" dirty="0">
                <a:solidFill>
                  <a:srgbClr val="00FFFF"/>
                </a:solidFill>
                <a:effectLst>
                  <a:outerShdw blurRad="38100" dist="38100" dir="2700000" algn="tl">
                    <a:srgbClr val="000000">
                      <a:alpha val="43137"/>
                    </a:srgbClr>
                  </a:outerShdw>
                </a:effectLst>
                <a:cs typeface="Times New Roman" pitchFamily="18" charset="0"/>
              </a:rPr>
              <a:t>#69 </a:t>
            </a:r>
            <a:r>
              <a:rPr lang="en-US" altLang="en-US" sz="2500" b="0" i="1" kern="0" dirty="0">
                <a:solidFill>
                  <a:srgbClr val="00FFFF"/>
                </a:solidFill>
                <a:effectLst>
                  <a:outerShdw blurRad="38100" dist="38100" dir="2700000" algn="tl">
                    <a:srgbClr val="000000">
                      <a:alpha val="43137"/>
                    </a:srgbClr>
                  </a:outerShdw>
                </a:effectLst>
              </a:rPr>
              <a:t>“I, The Lord of Sea and Sky”</a:t>
            </a:r>
            <a:endParaRPr lang="en-US" b="0" dirty="0">
              <a:solidFill>
                <a:srgbClr val="00FFFF"/>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1265079" y="1691877"/>
            <a:ext cx="6964521"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400" i="1" dirty="0">
                <a:effectLst>
                  <a:outerShdw blurRad="38100" dist="38100" dir="2700000" algn="tl">
                    <a:srgbClr val="000000">
                      <a:alpha val="43137"/>
                    </a:srgbClr>
                  </a:outerShdw>
                </a:effectLst>
                <a:latin typeface="+mn-lt"/>
              </a:rPr>
              <a:t>I, the Lord of wind and flame,</a:t>
            </a:r>
            <a:br>
              <a:rPr lang="en-US" sz="3400" i="1" dirty="0">
                <a:effectLst>
                  <a:outerShdw blurRad="38100" dist="38100" dir="2700000" algn="tl">
                    <a:srgbClr val="000000">
                      <a:alpha val="43137"/>
                    </a:srgbClr>
                  </a:outerShdw>
                </a:effectLst>
                <a:latin typeface="+mn-lt"/>
              </a:rPr>
            </a:br>
            <a:r>
              <a:rPr lang="en-US" sz="3400" i="1" dirty="0">
                <a:effectLst>
                  <a:outerShdw blurRad="38100" dist="38100" dir="2700000" algn="tl">
                    <a:srgbClr val="000000">
                      <a:alpha val="43137"/>
                    </a:srgbClr>
                  </a:outerShdw>
                </a:effectLst>
                <a:latin typeface="+mn-lt"/>
              </a:rPr>
              <a:t>I will tend the poor and lame.</a:t>
            </a:r>
            <a:br>
              <a:rPr lang="en-US" sz="3400" i="1" dirty="0">
                <a:effectLst>
                  <a:outerShdw blurRad="38100" dist="38100" dir="2700000" algn="tl">
                    <a:srgbClr val="000000">
                      <a:alpha val="43137"/>
                    </a:srgbClr>
                  </a:outerShdw>
                </a:effectLst>
                <a:latin typeface="+mn-lt"/>
              </a:rPr>
            </a:br>
            <a:r>
              <a:rPr lang="en-US" sz="3400" i="1" dirty="0">
                <a:effectLst>
                  <a:outerShdw blurRad="38100" dist="38100" dir="2700000" algn="tl">
                    <a:srgbClr val="000000">
                      <a:alpha val="43137"/>
                    </a:srgbClr>
                  </a:outerShdw>
                </a:effectLst>
                <a:latin typeface="+mn-lt"/>
              </a:rPr>
              <a:t>I will set a feast for them.</a:t>
            </a:r>
            <a:br>
              <a:rPr lang="en-US" sz="3400" i="1" dirty="0">
                <a:effectLst>
                  <a:outerShdw blurRad="38100" dist="38100" dir="2700000" algn="tl">
                    <a:srgbClr val="000000">
                      <a:alpha val="43137"/>
                    </a:srgbClr>
                  </a:outerShdw>
                </a:effectLst>
                <a:latin typeface="+mn-lt"/>
              </a:rPr>
            </a:br>
            <a:r>
              <a:rPr lang="en-US" sz="3400" i="1" dirty="0">
                <a:effectLst>
                  <a:outerShdw blurRad="38100" dist="38100" dir="2700000" algn="tl">
                    <a:srgbClr val="000000">
                      <a:alpha val="43137"/>
                    </a:srgbClr>
                  </a:outerShdw>
                </a:effectLst>
                <a:latin typeface="+mn-lt"/>
              </a:rPr>
              <a:t>My hand will save.</a:t>
            </a:r>
            <a:br>
              <a:rPr lang="en-US" sz="3400" i="1" dirty="0">
                <a:effectLst>
                  <a:outerShdw blurRad="38100" dist="38100" dir="2700000" algn="tl">
                    <a:srgbClr val="000000">
                      <a:alpha val="43137"/>
                    </a:srgbClr>
                  </a:outerShdw>
                </a:effectLst>
                <a:latin typeface="+mn-lt"/>
              </a:rPr>
            </a:br>
            <a:r>
              <a:rPr lang="en-US" sz="3400" i="1" dirty="0">
                <a:effectLst>
                  <a:outerShdw blurRad="38100" dist="38100" dir="2700000" algn="tl">
                    <a:srgbClr val="000000">
                      <a:alpha val="43137"/>
                    </a:srgbClr>
                  </a:outerShdw>
                </a:effectLst>
                <a:latin typeface="+mn-lt"/>
              </a:rPr>
              <a:t>Finest bread I will provide</a:t>
            </a:r>
            <a:br>
              <a:rPr lang="en-US" sz="3400" i="1" dirty="0">
                <a:effectLst>
                  <a:outerShdw blurRad="38100" dist="38100" dir="2700000" algn="tl">
                    <a:srgbClr val="000000">
                      <a:alpha val="43137"/>
                    </a:srgbClr>
                  </a:outerShdw>
                </a:effectLst>
                <a:latin typeface="+mn-lt"/>
              </a:rPr>
            </a:br>
            <a:r>
              <a:rPr lang="en-US" sz="3400" i="1" dirty="0">
                <a:effectLst>
                  <a:outerShdw blurRad="38100" dist="38100" dir="2700000" algn="tl">
                    <a:srgbClr val="000000">
                      <a:alpha val="43137"/>
                    </a:srgbClr>
                  </a:outerShdw>
                </a:effectLst>
                <a:latin typeface="+mn-lt"/>
              </a:rPr>
              <a:t>till their hearts be satisfied.</a:t>
            </a:r>
            <a:br>
              <a:rPr lang="en-US" sz="3400" i="1" dirty="0">
                <a:effectLst>
                  <a:outerShdw blurRad="38100" dist="38100" dir="2700000" algn="tl">
                    <a:srgbClr val="000000">
                      <a:alpha val="43137"/>
                    </a:srgbClr>
                  </a:outerShdw>
                </a:effectLst>
                <a:latin typeface="+mn-lt"/>
              </a:rPr>
            </a:br>
            <a:r>
              <a:rPr lang="en-US" sz="3400" i="1" dirty="0">
                <a:effectLst>
                  <a:outerShdw blurRad="38100" dist="38100" dir="2700000" algn="tl">
                    <a:srgbClr val="000000">
                      <a:alpha val="43137"/>
                    </a:srgbClr>
                  </a:outerShdw>
                </a:effectLst>
                <a:latin typeface="+mn-lt"/>
              </a:rPr>
              <a:t>I will give my life to them.</a:t>
            </a:r>
            <a:br>
              <a:rPr lang="en-US" sz="3400" i="1" dirty="0">
                <a:effectLst>
                  <a:outerShdw blurRad="38100" dist="38100" dir="2700000" algn="tl">
                    <a:srgbClr val="000000">
                      <a:alpha val="43137"/>
                    </a:srgbClr>
                  </a:outerShdw>
                </a:effectLst>
                <a:latin typeface="+mn-lt"/>
              </a:rPr>
            </a:br>
            <a:r>
              <a:rPr lang="en-US" sz="3400" i="1" dirty="0">
                <a:effectLst>
                  <a:outerShdw blurRad="38100" dist="38100" dir="2700000" algn="tl">
                    <a:srgbClr val="000000">
                      <a:alpha val="43137"/>
                    </a:srgbClr>
                  </a:outerShdw>
                </a:effectLst>
                <a:latin typeface="+mn-lt"/>
              </a:rPr>
              <a:t>Whom shall I send? </a:t>
            </a:r>
            <a:endParaRPr lang="en-US" altLang="en-US" sz="34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1346192297"/>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393D45-BC39-4D48-BBFA-D2A049306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480835" y="688182"/>
            <a:ext cx="642810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500" b="0" i="1" kern="0" dirty="0">
                <a:solidFill>
                  <a:srgbClr val="00FFFF"/>
                </a:solidFill>
                <a:effectLst>
                  <a:outerShdw blurRad="38100" dist="38100" dir="2700000" algn="tl">
                    <a:srgbClr val="000000">
                      <a:alpha val="43137"/>
                    </a:srgbClr>
                  </a:outerShdw>
                </a:effectLst>
                <a:cs typeface="Times New Roman" pitchFamily="18" charset="0"/>
              </a:rPr>
              <a:t>#69 </a:t>
            </a:r>
            <a:r>
              <a:rPr lang="en-US" altLang="en-US" sz="2500" b="0" i="1" kern="0" dirty="0">
                <a:solidFill>
                  <a:srgbClr val="00FFFF"/>
                </a:solidFill>
                <a:effectLst>
                  <a:outerShdw blurRad="38100" dist="38100" dir="2700000" algn="tl">
                    <a:srgbClr val="000000">
                      <a:alpha val="43137"/>
                    </a:srgbClr>
                  </a:outerShdw>
                </a:effectLst>
              </a:rPr>
              <a:t>“I, The Lord of Sea and Sky”</a:t>
            </a:r>
            <a:endParaRPr lang="en-US" b="0" dirty="0">
              <a:solidFill>
                <a:srgbClr val="00FFFF"/>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713501" y="1779445"/>
            <a:ext cx="7726521"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Here I am, Lord. Is it I, Lord?</a:t>
            </a:r>
            <a:b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have heard you calling in the night.</a:t>
            </a:r>
            <a:b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will go, Lord, if you lead me.</a:t>
            </a:r>
            <a:b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will hold your people in my heart.</a:t>
            </a:r>
            <a:endParaRPr lang="en-US" altLang="en-US" sz="3400" i="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32314"/>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507150-0447-4E99-99C0-D6EAA395E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04" y="-1828800"/>
            <a:ext cx="9506104" cy="9220200"/>
          </a:xfrm>
          <a:prstGeom prst="rect">
            <a:avLst/>
          </a:prstGeom>
        </p:spPr>
      </p:pic>
      <p:sp>
        <p:nvSpPr>
          <p:cNvPr id="111618" name="Rectangle 2"/>
          <p:cNvSpPr>
            <a:spLocks noGrp="1" noChangeArrowheads="1"/>
          </p:cNvSpPr>
          <p:nvPr>
            <p:ph type="ctrTitle"/>
          </p:nvPr>
        </p:nvSpPr>
        <p:spPr>
          <a:xfrm>
            <a:off x="567539" y="30480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chemeClr val="bg1">
                    <a:lumMod val="60000"/>
                    <a:lumOff val="40000"/>
                  </a:schemeClr>
                </a:solidFill>
                <a:effectLst>
                  <a:outerShdw blurRad="38100" dist="38100" dir="2700000" algn="tl">
                    <a:srgbClr val="000000">
                      <a:alpha val="43137"/>
                    </a:srgbClr>
                  </a:outerShdw>
                </a:effectLst>
                <a:latin typeface="+mn-lt"/>
              </a:rPr>
              <a:t># 156 “Sing of God Made Manifest”</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2057400"/>
            <a:ext cx="9411008" cy="427809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Sing of God made manifest</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when at Jordan John confessed,</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“I should be baptized by you,</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but your bidding I will do.”</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Then from heaven a double sign— </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dove-like Spirit, voice divine—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hailed the true Anointed One: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“This is my beloved Son.”</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24895118"/>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1143000" y="5334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pic>
        <p:nvPicPr>
          <p:cNvPr id="3" name="Picture 2">
            <a:extLst>
              <a:ext uri="{FF2B5EF4-FFF2-40B4-BE49-F238E27FC236}">
                <a16:creationId xmlns:a16="http://schemas.microsoft.com/office/drawing/2014/main" id="{1E14DAFD-912A-46CC-85D7-026A74708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362200"/>
            <a:ext cx="6023458" cy="6171575"/>
          </a:xfrm>
          <a:prstGeom prst="rect">
            <a:avLst/>
          </a:prstGeom>
        </p:spPr>
      </p:pic>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990498-14B7-41B1-B674-0D651E78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800"/>
            <a:ext cx="9753600" cy="9067800"/>
          </a:xfrm>
          <a:prstGeom prst="rect">
            <a:avLst/>
          </a:prstGeom>
        </p:spPr>
      </p:pic>
      <p:sp>
        <p:nvSpPr>
          <p:cNvPr id="39938" name="Rectangle 2"/>
          <p:cNvSpPr>
            <a:spLocks noGrp="1" noChangeArrowheads="1"/>
          </p:cNvSpPr>
          <p:nvPr>
            <p:ph type="ctrTitle"/>
          </p:nvPr>
        </p:nvSpPr>
        <p:spPr>
          <a:xfrm>
            <a:off x="1372644" y="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781833" y="1295400"/>
            <a:ext cx="7924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endParaRPr lang="en-US" altLang="en-US" sz="2800" b="1" i="1" kern="0" dirty="0">
              <a:solidFill>
                <a:srgbClr val="00FFFF"/>
              </a:solidFill>
              <a:effectLst>
                <a:outerShdw blurRad="38100" dist="38100" dir="2700000" algn="tl">
                  <a:srgbClr val="000000">
                    <a:alpha val="43137"/>
                  </a:srgbClr>
                </a:outerShdw>
              </a:effectLst>
            </a:endParaRPr>
          </a:p>
          <a:p>
            <a:pPr algn="ctr">
              <a:lnSpc>
                <a:spcPct val="80000"/>
              </a:lnSpc>
            </a:pPr>
            <a:r>
              <a:rPr lang="en-US" altLang="en-US" sz="2800" b="1" i="1" kern="0" dirty="0">
                <a:solidFill>
                  <a:srgbClr val="00FFFF"/>
                </a:solidFill>
                <a:effectLst>
                  <a:outerShdw blurRad="38100" dist="38100" dir="2700000" algn="tl">
                    <a:srgbClr val="000000">
                      <a:alpha val="43137"/>
                    </a:srgbClr>
                  </a:outerShdw>
                </a:effectLst>
              </a:rPr>
              <a:t># </a:t>
            </a:r>
            <a:r>
              <a:rPr lang="en-US" sz="2800" b="1" i="1" dirty="0">
                <a:solidFill>
                  <a:srgbClr val="00FFFF"/>
                </a:solidFill>
                <a:effectLst>
                  <a:outerShdw blurRad="38100" dist="38100" dir="2700000" algn="tl">
                    <a:srgbClr val="000000">
                      <a:alpha val="43137"/>
                    </a:srgbClr>
                  </a:outerShdw>
                </a:effectLst>
              </a:rPr>
              <a:t>547 “Go, My Children, With My Blessing” </a:t>
            </a:r>
            <a:r>
              <a:rPr lang="en-US" sz="2400" b="1" i="1" dirty="0">
                <a:solidFill>
                  <a:srgbClr val="00FFFF"/>
                </a:solidFill>
                <a:effectLst>
                  <a:outerShdw blurRad="38100" dist="38100" dir="2700000" algn="tl">
                    <a:srgbClr val="000000">
                      <a:alpha val="43137"/>
                    </a:srgbClr>
                  </a:outerShdw>
                </a:effectLst>
              </a:rPr>
              <a:t>(Stanza 2)</a:t>
            </a:r>
            <a:endParaRPr lang="en-US" sz="2400" dirty="0">
              <a:effectLst/>
            </a:endParaRPr>
          </a:p>
          <a:p>
            <a:pPr algn="ctr"/>
            <a:r>
              <a:rPr lang="en-US" b="1" i="1" dirty="0">
                <a:effectLst/>
              </a:rPr>
              <a:t>Go, my children, sins forgiven, </a:t>
            </a:r>
          </a:p>
          <a:p>
            <a:pPr algn="ctr"/>
            <a:r>
              <a:rPr lang="en-US" b="1" i="1" dirty="0">
                <a:effectLst/>
              </a:rPr>
              <a:t>at peace and pure.</a:t>
            </a:r>
            <a:br>
              <a:rPr lang="en-US" b="1" i="1" dirty="0">
                <a:effectLst/>
              </a:rPr>
            </a:br>
            <a:r>
              <a:rPr lang="en-US" b="1" i="1" dirty="0">
                <a:effectLst/>
              </a:rPr>
              <a:t>Here you learned how much I love you, what I can cure.</a:t>
            </a:r>
            <a:br>
              <a:rPr lang="en-US" b="1" i="1" dirty="0">
                <a:effectLst/>
              </a:rPr>
            </a:br>
            <a:r>
              <a:rPr lang="en-US" b="1" i="1" dirty="0">
                <a:effectLst/>
              </a:rPr>
              <a:t>Here you heard my dear Son’s story;</a:t>
            </a:r>
            <a:br>
              <a:rPr lang="en-US" b="1" i="1" dirty="0">
                <a:effectLst/>
              </a:rPr>
            </a:br>
            <a:r>
              <a:rPr lang="en-US" b="1" i="1" dirty="0">
                <a:effectLst/>
              </a:rPr>
              <a:t>here you touched him, saw his glory.</a:t>
            </a:r>
            <a:br>
              <a:rPr lang="en-US" b="1" i="1" dirty="0">
                <a:effectLst/>
              </a:rPr>
            </a:br>
            <a:r>
              <a:rPr lang="en-US" b="1" i="1" dirty="0">
                <a:effectLst/>
              </a:rPr>
              <a:t>Go, my children, sins forgiven, </a:t>
            </a:r>
          </a:p>
          <a:p>
            <a:pPr algn="ctr"/>
            <a:r>
              <a:rPr lang="en-US" b="1" i="1" dirty="0">
                <a:effectLst/>
              </a:rPr>
              <a:t>at peace and pure.”</a:t>
            </a:r>
            <a:endParaRPr lang="en-US" dirty="0">
              <a:effectLst/>
            </a:endParaRPr>
          </a:p>
          <a:p>
            <a:r>
              <a:rPr lang="en-US" b="1" i="1" dirty="0">
                <a:effectLst/>
              </a:rPr>
              <a:t> </a:t>
            </a:r>
            <a:endParaRPr lang="en-US" dirty="0">
              <a:effectLst/>
            </a:endParaRP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may contain: sky, ocean, cloud, outdoor, water and nature">
            <a:extLst>
              <a:ext uri="{FF2B5EF4-FFF2-40B4-BE49-F238E27FC236}">
                <a16:creationId xmlns:a16="http://schemas.microsoft.com/office/drawing/2014/main" id="{CF418FFF-58D4-4C9D-9511-37D55D78B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71600"/>
            <a:ext cx="9296400" cy="8763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p:nvPr>
        </p:nvSpPr>
        <p:spPr>
          <a:xfrm>
            <a:off x="381000" y="1275059"/>
            <a:ext cx="7696200" cy="679511"/>
          </a:xfrm>
          <a:noFill/>
        </p:spPr>
        <p:txBody>
          <a:bodyPr/>
          <a:lstStyle/>
          <a:p>
            <a:pPr algn="r"/>
            <a:r>
              <a:rPr lang="en-US" altLang="en-US" sz="3600" i="1" dirty="0" err="1">
                <a:solidFill>
                  <a:srgbClr val="FF0000"/>
                </a:solidFill>
                <a:latin typeface="+mn-lt"/>
              </a:rPr>
              <a:t>Homecrest</a:t>
            </a:r>
            <a:r>
              <a:rPr lang="en-US" altLang="en-US" sz="3600" i="1"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400" i="1" dirty="0">
                <a:solidFill>
                  <a:srgbClr val="FFFF00"/>
                </a:solidFill>
                <a:latin typeface="Arial" charset="0"/>
              </a:rPr>
            </a:br>
            <a:br>
              <a:rPr lang="en-US" altLang="en-US" sz="3400" i="1" dirty="0">
                <a:solidFill>
                  <a:srgbClr val="FFFF00"/>
                </a:solidFill>
                <a:latin typeface="Arial" charset="0"/>
              </a:rPr>
            </a:br>
            <a:br>
              <a:rPr lang="en-US" altLang="en-US" sz="3400" i="1" dirty="0">
                <a:solidFill>
                  <a:srgbClr val="FFFF00"/>
                </a:solidFill>
                <a:latin typeface="Arial" charset="0"/>
              </a:rPr>
            </a:br>
            <a:r>
              <a:rPr lang="en-US" altLang="en-US" sz="3200" i="1" dirty="0">
                <a:latin typeface="Arial" charset="0"/>
              </a:rPr>
              <a:t>January 14</a:t>
            </a:r>
            <a:r>
              <a:rPr lang="en-US" altLang="en-US" sz="3200" i="1" baseline="30000" dirty="0">
                <a:latin typeface="Arial" charset="0"/>
              </a:rPr>
              <a:t>th</a:t>
            </a:r>
            <a:r>
              <a:rPr lang="en-US" altLang="en-US" sz="3200" i="1" dirty="0">
                <a:latin typeface="Arial" charset="0"/>
              </a:rPr>
              <a:t>, 2018</a:t>
            </a:r>
            <a:br>
              <a:rPr lang="en-US" altLang="en-US" sz="3200" i="1" dirty="0">
                <a:latin typeface="Arial" charset="0"/>
              </a:rPr>
            </a:br>
            <a:r>
              <a:rPr lang="en-US" altLang="en-US" sz="3200" i="1" dirty="0">
                <a:solidFill>
                  <a:schemeClr val="tx1"/>
                </a:solidFill>
                <a:effectLst>
                  <a:outerShdw blurRad="38100" dist="38100" dir="2700000" algn="tl">
                    <a:srgbClr val="000000">
                      <a:alpha val="43137"/>
                    </a:srgbClr>
                  </a:outerShdw>
                </a:effectLst>
                <a:latin typeface="Arial" charset="0"/>
              </a:rPr>
              <a:t>2</a:t>
            </a:r>
            <a:r>
              <a:rPr lang="en-US" altLang="en-US" sz="3200" i="1" baseline="30000" dirty="0">
                <a:solidFill>
                  <a:schemeClr val="tx1"/>
                </a:solidFill>
                <a:effectLst>
                  <a:outerShdw blurRad="38100" dist="38100" dir="2700000" algn="tl">
                    <a:srgbClr val="000000">
                      <a:alpha val="43137"/>
                    </a:srgbClr>
                  </a:outerShdw>
                </a:effectLst>
                <a:latin typeface="Arial" charset="0"/>
              </a:rPr>
              <a:t>st</a:t>
            </a:r>
            <a:r>
              <a:rPr lang="en-US" altLang="en-US" sz="3200" i="1" dirty="0">
                <a:solidFill>
                  <a:schemeClr val="tx1"/>
                </a:solidFill>
                <a:effectLst>
                  <a:outerShdw blurRad="38100" dist="38100" dir="2700000" algn="tl">
                    <a:srgbClr val="000000">
                      <a:alpha val="43137"/>
                    </a:srgbClr>
                  </a:outerShdw>
                </a:effectLst>
                <a:latin typeface="Arial" charset="0"/>
              </a:rPr>
              <a:t> Sunday of Epiphany</a:t>
            </a:r>
            <a:br>
              <a:rPr lang="en-US" altLang="en-US" sz="3200" i="1" dirty="0">
                <a:solidFill>
                  <a:schemeClr val="tx1"/>
                </a:solidFill>
                <a:effectLst>
                  <a:outerShdw blurRad="38100" dist="38100" dir="2700000" algn="tl">
                    <a:srgbClr val="000000">
                      <a:alpha val="43137"/>
                    </a:srgbClr>
                  </a:outerShdw>
                </a:effectLst>
                <a:latin typeface="Arial" charset="0"/>
              </a:rPr>
            </a:br>
            <a:r>
              <a:rPr lang="en-US" altLang="en-US" sz="3200" i="1" dirty="0">
                <a:solidFill>
                  <a:schemeClr val="tx1"/>
                </a:solidFill>
                <a:effectLst>
                  <a:outerShdw blurRad="38100" dist="38100" dir="2700000" algn="tl">
                    <a:srgbClr val="000000">
                      <a:alpha val="43137"/>
                    </a:srgbClr>
                  </a:outerShdw>
                </a:effectLst>
                <a:latin typeface="Arial" charset="0"/>
              </a:rPr>
              <a:t>  </a:t>
            </a:r>
            <a:br>
              <a:rPr lang="en-US" altLang="en-US" sz="3200" i="1" dirty="0">
                <a:solidFill>
                  <a:srgbClr val="000000"/>
                </a:solidFill>
                <a:effectLst/>
                <a:latin typeface="Arial" charset="0"/>
              </a:rPr>
            </a:br>
            <a:endParaRPr lang="en-US" altLang="en-US" sz="3200" i="1" dirty="0">
              <a:solidFill>
                <a:srgbClr val="000000"/>
              </a:solidFill>
              <a:effectLst/>
              <a:latin typeface="Arial" charset="0"/>
            </a:endParaRPr>
          </a:p>
        </p:txBody>
      </p:sp>
      <p:pic>
        <p:nvPicPr>
          <p:cNvPr id="4" name="Picture 3">
            <a:extLst>
              <a:ext uri="{FF2B5EF4-FFF2-40B4-BE49-F238E27FC236}">
                <a16:creationId xmlns:a16="http://schemas.microsoft.com/office/drawing/2014/main" id="{0BD5167A-BC67-4DBB-913B-52EC4AAD67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4572000"/>
            <a:ext cx="2133600" cy="2137570"/>
          </a:xfrm>
          <a:prstGeom prst="rect">
            <a:avLst/>
          </a:prstGeom>
        </p:spPr>
      </p:pic>
    </p:spTree>
    <p:extLst>
      <p:ext uri="{BB962C8B-B14F-4D97-AF65-F5344CB8AC3E}">
        <p14:creationId xmlns:p14="http://schemas.microsoft.com/office/powerpoint/2010/main" val="189894111"/>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507150-0447-4E99-99C0-D6EAA395E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04" y="-1828800"/>
            <a:ext cx="9506104" cy="9220200"/>
          </a:xfrm>
          <a:prstGeom prst="rect">
            <a:avLst/>
          </a:prstGeom>
        </p:spPr>
      </p:pic>
      <p:sp>
        <p:nvSpPr>
          <p:cNvPr id="111618" name="Rectangle 2"/>
          <p:cNvSpPr>
            <a:spLocks noGrp="1" noChangeArrowheads="1"/>
          </p:cNvSpPr>
          <p:nvPr>
            <p:ph type="ctrTitle"/>
          </p:nvPr>
        </p:nvSpPr>
        <p:spPr>
          <a:xfrm>
            <a:off x="567539" y="30480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chemeClr val="bg1">
                    <a:lumMod val="60000"/>
                    <a:lumOff val="40000"/>
                  </a:schemeClr>
                </a:solidFill>
                <a:effectLst>
                  <a:outerShdw blurRad="38100" dist="38100" dir="2700000" algn="tl">
                    <a:srgbClr val="000000">
                      <a:alpha val="43137"/>
                    </a:srgbClr>
                  </a:outerShdw>
                </a:effectLst>
                <a:latin typeface="+mn-lt"/>
              </a:rPr>
              <a:t># 156 “Sing of God Made Manifest”</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2057400"/>
            <a:ext cx="9411008" cy="427809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Sing of God made manifest</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when Christ came as wedding guest</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and at Cana gave a sign,</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turning water into wine;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further still was love revealed</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as he taught, forgave, and healed,</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bringing light and life to all</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who would listen to God’s call.</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64606464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507150-0447-4E99-99C0-D6EAA395E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04" y="-1828800"/>
            <a:ext cx="9506104" cy="9220200"/>
          </a:xfrm>
          <a:prstGeom prst="rect">
            <a:avLst/>
          </a:prstGeom>
        </p:spPr>
      </p:pic>
      <p:sp>
        <p:nvSpPr>
          <p:cNvPr id="111618" name="Rectangle 2"/>
          <p:cNvSpPr>
            <a:spLocks noGrp="1" noChangeArrowheads="1"/>
          </p:cNvSpPr>
          <p:nvPr>
            <p:ph type="ctrTitle"/>
          </p:nvPr>
        </p:nvSpPr>
        <p:spPr>
          <a:xfrm>
            <a:off x="567539" y="30480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chemeClr val="bg1">
                    <a:lumMod val="60000"/>
                    <a:lumOff val="40000"/>
                  </a:schemeClr>
                </a:solidFill>
                <a:effectLst>
                  <a:outerShdw blurRad="38100" dist="38100" dir="2700000" algn="tl">
                    <a:srgbClr val="000000">
                      <a:alpha val="43137"/>
                    </a:srgbClr>
                  </a:outerShdw>
                </a:effectLst>
                <a:latin typeface="+mn-lt"/>
              </a:rPr>
              <a:t># 156 “Sing of God Made Manifest”</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2057400"/>
            <a:ext cx="9411008" cy="427809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Sing of God made manifest</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on the cloud-capped mountain’s crest,</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where the law and prophets waned</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so that Christ alone remained:</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glimpse of glory, pledge of grace,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given as Jesus set his face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towards the waiting cross and grave,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sign of hope that God would save.</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92873177"/>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br>
              <a:rPr lang="en-US" altLang="en-US" sz="3200" b="0" i="1" dirty="0"/>
            </a:br>
            <a:r>
              <a:rPr lang="en-US" sz="2400" i="1" dirty="0">
                <a:effectLst>
                  <a:outerShdw blurRad="38100" dist="38100" dir="2700000" algn="tl">
                    <a:srgbClr val="000000">
                      <a:alpha val="43137"/>
                    </a:srgbClr>
                  </a:outerShdw>
                </a:effectLst>
                <a:latin typeface="+mn-lt"/>
              </a:rPr>
              <a:t>Assured that the One who calls us to hear and obey already knows the confessions of our hearts and is ready to forgive, let us confess our sin before God and our neighbors. </a:t>
            </a:r>
            <a:br>
              <a:rPr lang="en-US" sz="2000" b="0" dirty="0">
                <a:effectLst/>
              </a:rPr>
            </a:br>
            <a:endParaRPr lang="en-US" altLang="en-US" sz="20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947803" y="304800"/>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947803" y="1454917"/>
            <a:ext cx="6596679" cy="5309146"/>
          </a:xfrm>
          <a:prstGeom prst="rect">
            <a:avLst/>
          </a:prstGeom>
        </p:spPr>
        <p:txBody>
          <a:bodyPr wrap="square">
            <a:spAutoFit/>
          </a:bodyPr>
          <a:lstStyle/>
          <a:p>
            <a:r>
              <a:rPr lang="en-US" sz="2800" b="1" i="1" dirty="0">
                <a:solidFill>
                  <a:srgbClr val="000000"/>
                </a:solidFill>
              </a:rPr>
              <a:t>Holy God, you see into each of us and know us fully as creatures in need of your constant care.  We confess that we have neither heard your word nor followed your will.  </a:t>
            </a:r>
          </a:p>
          <a:p>
            <a:r>
              <a:rPr lang="en-US" sz="2800" b="1" i="1" dirty="0">
                <a:solidFill>
                  <a:srgbClr val="000000"/>
                </a:solidFill>
              </a:rPr>
              <a:t>We have failed our nation, neighbors, families, friends, and ourselves.  </a:t>
            </a:r>
          </a:p>
          <a:p>
            <a:r>
              <a:rPr lang="en-US" sz="2800" b="1" i="1" dirty="0">
                <a:solidFill>
                  <a:srgbClr val="000000"/>
                </a:solidFill>
              </a:rPr>
              <a:t>Give us ears to hear your wisdom.  Lead us to honesty and faith so that we may begin again with renewed strength; in Jesus’s name. Amen.</a:t>
            </a:r>
          </a:p>
          <a:p>
            <a:endParaRPr lang="en-US" sz="3100" b="1" dirty="0">
              <a:solidFill>
                <a:srgbClr val="0000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B6D4F-57F0-43E2-B30E-81F1736F2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868" y="-152400"/>
            <a:ext cx="11122068" cy="11476190"/>
          </a:xfrm>
          <a:prstGeom prst="rect">
            <a:avLst/>
          </a:prstGeom>
        </p:spPr>
      </p:pic>
      <p:sp>
        <p:nvSpPr>
          <p:cNvPr id="841730" name="Rectangle 2"/>
          <p:cNvSpPr>
            <a:spLocks noGrp="1" noChangeArrowheads="1"/>
          </p:cNvSpPr>
          <p:nvPr>
            <p:ph type="ctrTitle"/>
          </p:nvPr>
        </p:nvSpPr>
        <p:spPr>
          <a:xfrm>
            <a:off x="783579" y="533400"/>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rgbClr val="0664BA"/>
                </a:solidFill>
                <a:effectLst/>
              </a:rPr>
              <a:t>Declaration of Forgiveness</a:t>
            </a:r>
            <a:r>
              <a:rPr lang="en-US" altLang="en-US" sz="2000" i="1" dirty="0">
                <a:solidFill>
                  <a:srgbClr val="0664BA"/>
                </a:solidFill>
                <a:effectLst/>
                <a:latin typeface="+mn-lt"/>
              </a:rPr>
              <a:t> </a:t>
            </a:r>
            <a:endParaRPr lang="en-US" altLang="en-US" sz="2400" b="0" i="1" dirty="0">
              <a:solidFill>
                <a:srgbClr val="0664BA"/>
              </a:solidFill>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783579" y="1634647"/>
            <a:ext cx="5617221" cy="4401205"/>
          </a:xfrm>
          <a:prstGeom prst="rect">
            <a:avLst/>
          </a:prstGeom>
        </p:spPr>
        <p:txBody>
          <a:bodyPr wrap="square">
            <a:spAutoFit/>
          </a:bodyPr>
          <a:lstStyle/>
          <a:p>
            <a:r>
              <a:rPr lang="en-US" sz="2800" b="1" i="1" dirty="0">
                <a:solidFill>
                  <a:srgbClr val="800000"/>
                </a:solidFill>
              </a:rPr>
              <a:t>God knows the hearts of those who seek forgiveness, and by grace we have been saved.</a:t>
            </a:r>
          </a:p>
          <a:p>
            <a:r>
              <a:rPr lang="en-US" sz="2800" b="1" i="1" dirty="0">
                <a:effectLst>
                  <a:outerShdw blurRad="38100" dist="38100" dir="2700000" algn="tl">
                    <a:srgbClr val="000000">
                      <a:alpha val="43137"/>
                    </a:srgbClr>
                  </a:outerShdw>
                </a:effectLst>
              </a:rPr>
              <a:t>In Jesus’s name we are forgiven.  Our sins are no more.  We have been made clean.  </a:t>
            </a:r>
          </a:p>
          <a:p>
            <a:r>
              <a:rPr lang="en-US" sz="2800" b="1" i="1" dirty="0">
                <a:effectLst>
                  <a:outerShdw blurRad="38100" dist="38100" dir="2700000" algn="tl">
                    <a:srgbClr val="000000">
                      <a:alpha val="43137"/>
                    </a:srgbClr>
                  </a:outerShdw>
                </a:effectLst>
              </a:rPr>
              <a:t>God strengths us with freedom through the Holy Spirit, in Christ Jesus. Thanks be to God, Amen.   </a:t>
            </a:r>
            <a:endParaRPr lang="en-US" sz="28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4480136"/>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41767</TotalTime>
  <Words>672</Words>
  <Application>Microsoft Office PowerPoint</Application>
  <PresentationFormat>On-screen Show (4:3)</PresentationFormat>
  <Paragraphs>153</Paragraphs>
  <Slides>42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Black</vt:lpstr>
      <vt:lpstr>Calibri</vt:lpstr>
      <vt:lpstr>Helvetica</vt:lpstr>
      <vt:lpstr>Times New Roman</vt:lpstr>
      <vt:lpstr>Wingdings</vt:lpstr>
      <vt:lpstr>Glass Layers</vt:lpstr>
      <vt:lpstr>Homecrest Presbyterian Church Worship of the Lord’s Day   January 14th, 2018 2st Sunday of Epiphany    </vt:lpstr>
      <vt:lpstr>Gathering Around the WORD Call to Worship (Based on 1 Samuel 3:9)</vt:lpstr>
      <vt:lpstr>Gathering Around the WORD Gathering Hymn   # 156 “Sing of God Made Manifest”</vt:lpstr>
      <vt:lpstr>Gathering Around the WORD Gathering Hymn   # 156 “Sing of God Made Manifest”</vt:lpstr>
      <vt:lpstr>Gathering Around the WORD Gathering Hymn   # 156 “Sing of God Made Manifest”</vt:lpstr>
      <vt:lpstr>Gathering Around the WORD Gathering Hymn   # 156 “Sing of God Made Manifest”</vt:lpstr>
      <vt:lpstr>Gathering Around the WORD Call to Confession  Assured that the One who calls us to hear and obey already knows the confessions of our hearts and is ready to forgive, let us confess our sin before God and our neighbors.  </vt:lpstr>
      <vt:lpstr>Gathering Around the WORD Prayer of Confession (in Unison)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Scripture Reading (1 Samuel 3:1-20)</vt:lpstr>
      <vt:lpstr>Proclaiming the WORD  Scripture Reading (1 Samuel 3:1-20)</vt:lpstr>
      <vt:lpstr>Proclaiming the WORD  Scripture Reading (1 Samuel 3:1-20)</vt:lpstr>
      <vt:lpstr>Proclaiming the WORD  Scripture Reading (1 Samuel 3:1-20)</vt:lpstr>
      <vt:lpstr>Proclaiming the WORD  Scripture Reading (1 Samuel 3:1-20)</vt:lpstr>
      <vt:lpstr>Proclaiming the WORD  Scripture Reading (1 Samuel 3:1-20)</vt:lpstr>
      <vt:lpstr>Proclaiming the WORD  Scripture Reading (1 Samuel 3:1-20)</vt:lpstr>
      <vt:lpstr>PowerPoint Presentation</vt:lpstr>
      <vt:lpstr>PowerPoint Presentation</vt:lpstr>
      <vt:lpstr>PowerPoint Presentation</vt:lpstr>
      <vt:lpstr>Responding Hymn # 722 “Lord, Speak to Me that I May Speak”</vt:lpstr>
      <vt:lpstr>Responding Hymn # 722 “Lord, Speak to Me that I May Speak”</vt:lpstr>
      <vt:lpstr>Responding Hymn # 722 “Lord, Speak to Me that I May Speak”</vt:lpstr>
      <vt:lpstr>Responding Hymn # 722 “Lord, Speak to Me that I May Speak”</vt:lpstr>
      <vt:lpstr>Responding Hymn # 722 “Lord, Speak to Me that I May Speak”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January 14th, 2018 2st Sunday of Epiphany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1125</cp:revision>
  <cp:lastPrinted>2016-01-30T20:52:10Z</cp:lastPrinted>
  <dcterms:created xsi:type="dcterms:W3CDTF">1601-01-01T00:00:00Z</dcterms:created>
  <dcterms:modified xsi:type="dcterms:W3CDTF">2018-01-12T14:11:11Z</dcterms:modified>
</cp:coreProperties>
</file>