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6.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9"/>
  </p:notesMasterIdLst>
  <p:handoutMasterIdLst>
    <p:handoutMasterId r:id="rId40"/>
  </p:handoutMasterIdLst>
  <p:sldIdLst>
    <p:sldId id="1097" r:id="rId2"/>
    <p:sldId id="1588" r:id="rId3"/>
    <p:sldId id="1299" r:id="rId4"/>
    <p:sldId id="1777" r:id="rId5"/>
    <p:sldId id="1778" r:id="rId6"/>
    <p:sldId id="1779" r:id="rId7"/>
    <p:sldId id="805" r:id="rId8"/>
    <p:sldId id="1039" r:id="rId9"/>
    <p:sldId id="1780" r:id="rId10"/>
    <p:sldId id="1781" r:id="rId11"/>
    <p:sldId id="696" r:id="rId12"/>
    <p:sldId id="806" r:id="rId13"/>
    <p:sldId id="1059" r:id="rId14"/>
    <p:sldId id="1763" r:id="rId15"/>
    <p:sldId id="1773" r:id="rId16"/>
    <p:sldId id="905" r:id="rId17"/>
    <p:sldId id="1782" r:id="rId18"/>
    <p:sldId id="1783" r:id="rId19"/>
    <p:sldId id="1784" r:id="rId20"/>
    <p:sldId id="1540" r:id="rId21"/>
    <p:sldId id="1785" r:id="rId22"/>
    <p:sldId id="1786" r:id="rId23"/>
    <p:sldId id="1752" r:id="rId24"/>
    <p:sldId id="1787" r:id="rId25"/>
    <p:sldId id="1788" r:id="rId26"/>
    <p:sldId id="975" r:id="rId27"/>
    <p:sldId id="818" r:id="rId28"/>
    <p:sldId id="819" r:id="rId29"/>
    <p:sldId id="1709" r:id="rId30"/>
    <p:sldId id="1789" r:id="rId31"/>
    <p:sldId id="1790" r:id="rId32"/>
    <p:sldId id="1793" r:id="rId33"/>
    <p:sldId id="1792" r:id="rId34"/>
    <p:sldId id="1791" r:id="rId35"/>
    <p:sldId id="284" r:id="rId36"/>
    <p:sldId id="1067" r:id="rId37"/>
    <p:sldId id="1794" r:id="rId3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FF"/>
    <a:srgbClr val="FFFF00"/>
    <a:srgbClr val="0664BA"/>
    <a:srgbClr val="800000"/>
    <a:srgbClr val="009900"/>
    <a:srgbClr val="CC0099"/>
    <a:srgbClr val="FF3399"/>
    <a:srgbClr val="4AE8E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9002" autoAdjust="0"/>
  </p:normalViewPr>
  <p:slideViewPr>
    <p:cSldViewPr>
      <p:cViewPr varScale="1">
        <p:scale>
          <a:sx n="77" d="100"/>
          <a:sy n="77" d="100"/>
        </p:scale>
        <p:origin x="1212" y="6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37</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9075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C64D81-34CC-4155-B7EF-EBAE259E2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6200"/>
            <a:ext cx="11277600" cy="7042211"/>
          </a:xfrm>
          <a:prstGeom prst="rect">
            <a:avLst/>
          </a:prstGeom>
        </p:spPr>
      </p:pic>
      <p:sp>
        <p:nvSpPr>
          <p:cNvPr id="4098" name="Rectangle 2"/>
          <p:cNvSpPr>
            <a:spLocks noGrp="1" noChangeArrowheads="1"/>
          </p:cNvSpPr>
          <p:nvPr>
            <p:ph type="ctrTitle"/>
          </p:nvPr>
        </p:nvSpPr>
        <p:spPr>
          <a:xfrm>
            <a:off x="228600" y="1066800"/>
            <a:ext cx="7696200" cy="679511"/>
          </a:xfrm>
          <a:noFill/>
        </p:spPr>
        <p:txBody>
          <a:bodyPr/>
          <a:lstStyle/>
          <a:p>
            <a:pPr algn="r"/>
            <a:r>
              <a:rPr lang="en-US" altLang="en-US" sz="3600" i="1" dirty="0" err="1">
                <a:solidFill>
                  <a:srgbClr val="4AE8E8"/>
                </a:solidFill>
                <a:latin typeface="+mn-lt"/>
              </a:rPr>
              <a:t>Homecrest</a:t>
            </a:r>
            <a:r>
              <a:rPr lang="en-US" altLang="en-US" sz="3600" i="1" dirty="0">
                <a:solidFill>
                  <a:srgbClr val="4AE8E8"/>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200" i="1" dirty="0">
                <a:latin typeface="Arial" charset="0"/>
              </a:rPr>
              <a:t>December 24th, 2017</a:t>
            </a:r>
            <a:br>
              <a:rPr lang="en-US" altLang="en-US" sz="3200" i="1" dirty="0">
                <a:latin typeface="Arial" charset="0"/>
              </a:rPr>
            </a:br>
            <a:r>
              <a:rPr lang="en-US" altLang="en-US" sz="3200" i="1" dirty="0">
                <a:solidFill>
                  <a:srgbClr val="FFFF00"/>
                </a:solidFill>
                <a:latin typeface="Arial" charset="0"/>
              </a:rPr>
              <a:t>4th Sunday of Advent  </a:t>
            </a:r>
            <a:br>
              <a:rPr lang="en-US" altLang="en-US" sz="3200" i="1" dirty="0">
                <a:latin typeface="Arial" charset="0"/>
              </a:rPr>
            </a:br>
            <a:endParaRPr lang="en-US" altLang="en-US" sz="3200" i="1" dirty="0">
              <a:solidFill>
                <a:srgbClr val="00FFFF"/>
              </a:solidFill>
              <a:effectLst>
                <a:outerShdw blurRad="38100" dist="38100" dir="2700000" algn="tl">
                  <a:srgbClr val="000000">
                    <a:alpha val="43137"/>
                  </a:srgbClr>
                </a:outerShdw>
              </a:effectLst>
              <a:latin typeface="Arial" charset="0"/>
            </a:endParaRPr>
          </a:p>
        </p:txBody>
      </p:sp>
      <p:pic>
        <p:nvPicPr>
          <p:cNvPr id="5" name="Picture 4" descr="https://gnosticdevotions.files.wordpress.com/2011/12/advent-4.jpg">
            <a:extLst>
              <a:ext uri="{FF2B5EF4-FFF2-40B4-BE49-F238E27FC236}">
                <a16:creationId xmlns:a16="http://schemas.microsoft.com/office/drawing/2014/main" id="{28171842-CA36-49B8-8CE5-0EC629C891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7118" y="4675340"/>
            <a:ext cx="2286000" cy="2317811"/>
          </a:xfrm>
          <a:prstGeom prst="rect">
            <a:avLst/>
          </a:prstGeom>
          <a:noFill/>
          <a:ln>
            <a:noFill/>
          </a:ln>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868" y="-152400"/>
            <a:ext cx="11122068" cy="11476190"/>
          </a:xfrm>
          <a:prstGeom prst="rect">
            <a:avLst/>
          </a:prstGeom>
        </p:spPr>
      </p:pic>
      <p:sp>
        <p:nvSpPr>
          <p:cNvPr id="841730" name="Rectangle 2"/>
          <p:cNvSpPr>
            <a:spLocks noGrp="1" noChangeArrowheads="1"/>
          </p:cNvSpPr>
          <p:nvPr>
            <p:ph type="ctrTitle"/>
          </p:nvPr>
        </p:nvSpPr>
        <p:spPr>
          <a:xfrm>
            <a:off x="947803" y="3048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0664BA"/>
                </a:solidFill>
                <a:effectLst/>
              </a:rPr>
              <a:t>Declaration of Forgiveness</a:t>
            </a:r>
            <a:r>
              <a:rPr lang="en-US" altLang="en-US" sz="2000" i="1" dirty="0">
                <a:solidFill>
                  <a:srgbClr val="0664BA"/>
                </a:solidFill>
                <a:effectLst/>
                <a:latin typeface="+mn-lt"/>
              </a:rPr>
              <a:t> </a:t>
            </a:r>
            <a:endParaRPr lang="en-US" altLang="en-US" sz="2400" b="0" i="1" dirty="0">
              <a:solidFill>
                <a:srgbClr val="0664BA"/>
              </a:solidFill>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78360" y="1580367"/>
            <a:ext cx="7587280" cy="4247317"/>
          </a:xfrm>
          <a:prstGeom prst="rect">
            <a:avLst/>
          </a:prstGeom>
        </p:spPr>
        <p:txBody>
          <a:bodyPr wrap="square">
            <a:spAutoFit/>
          </a:bodyPr>
          <a:lstStyle/>
          <a:p>
            <a:r>
              <a:rPr lang="en-US" sz="3000" i="1" dirty="0">
                <a:solidFill>
                  <a:srgbClr val="000000"/>
                </a:solidFill>
                <a:effectLst>
                  <a:outerShdw blurRad="38100" dist="38100" dir="2700000" algn="tl">
                    <a:srgbClr val="000000">
                      <a:alpha val="43137"/>
                    </a:srgbClr>
                  </a:outerShdw>
                </a:effectLst>
              </a:rPr>
              <a:t>Friends, through Christ, God has reconciled us and offered us a new life in spite of what we have and have not done.  God’s LOVE is revealed and magnified to all of humanity.  </a:t>
            </a:r>
            <a:endParaRPr lang="en-US" sz="3000" dirty="0">
              <a:solidFill>
                <a:srgbClr val="0000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r>
              <a:rPr lang="en-US" sz="3000" b="1" i="1" dirty="0">
                <a:solidFill>
                  <a:srgbClr val="FFFF00"/>
                </a:solidFill>
                <a:effectLst>
                  <a:outerShdw blurRad="38100" dist="38100" dir="2700000" algn="tl">
                    <a:srgbClr val="000000">
                      <a:alpha val="43137"/>
                    </a:srgbClr>
                  </a:outerShdw>
                </a:effectLst>
              </a:rPr>
              <a:t>This is the Good News that through our confession, God hears us. God redeems us through our expected Savior child Jesus. Thanks be to God, Amen. </a:t>
            </a:r>
            <a:endParaRPr lang="en-US" sz="3000" b="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1D0CC-DB13-4061-98A5-CDA79B90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536853" cy="5029200"/>
          </a:xfrm>
          <a:prstGeom prst="rect">
            <a:avLst/>
          </a:prstGeom>
        </p:spPr>
      </p:pic>
      <p:sp>
        <p:nvSpPr>
          <p:cNvPr id="755714" name="Rectangle 2"/>
          <p:cNvSpPr>
            <a:spLocks noGrp="1" noChangeArrowheads="1"/>
          </p:cNvSpPr>
          <p:nvPr>
            <p:ph type="ctrTitle"/>
          </p:nvPr>
        </p:nvSpPr>
        <p:spPr>
          <a:xfrm>
            <a:off x="381000" y="900113"/>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450BA5-9B6F-4FDE-BD8E-716B4333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ctrTitle"/>
          </p:nvPr>
        </p:nvSpPr>
        <p:spPr>
          <a:xfrm>
            <a:off x="2209800" y="12954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3810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(Titus 2:11-14)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838200" y="1524000"/>
            <a:ext cx="7696200" cy="5170646"/>
          </a:xfrm>
          <a:prstGeom prst="rect">
            <a:avLst/>
          </a:prstGeom>
        </p:spPr>
        <p:txBody>
          <a:bodyPr wrap="square">
            <a:spAutoFit/>
          </a:bodyPr>
          <a:lstStyle/>
          <a:p>
            <a:r>
              <a:rPr lang="en-US" sz="3000" i="1" baseline="30000" dirty="0"/>
              <a:t>	11</a:t>
            </a:r>
            <a:r>
              <a:rPr lang="en-US" sz="3000" i="1" dirty="0"/>
              <a:t>For the grace of God has appeared, bringing salvation to all, </a:t>
            </a:r>
            <a:r>
              <a:rPr lang="en-US" sz="3000" i="1" baseline="30000" dirty="0"/>
              <a:t>12</a:t>
            </a:r>
            <a:r>
              <a:rPr lang="en-US" sz="3000" i="1" dirty="0"/>
              <a:t>training us to renounce impiety and worldly passions, and in the present age to live lives that are self-controlled, upright, and godly, </a:t>
            </a:r>
            <a:r>
              <a:rPr lang="en-US" sz="3000" i="1" baseline="30000" dirty="0"/>
              <a:t>13</a:t>
            </a:r>
            <a:r>
              <a:rPr lang="en-US" sz="3000" i="1" dirty="0"/>
              <a:t>while we wait for the blessed hope and the manifestation of the glory of our great God and Savior, Jesus Christ. </a:t>
            </a:r>
            <a:r>
              <a:rPr lang="en-US" sz="3000" i="1" baseline="30000" dirty="0"/>
              <a:t>14</a:t>
            </a:r>
            <a:r>
              <a:rPr lang="en-US" sz="3000" i="1" dirty="0"/>
              <a:t>He it is who gave himself for us that he might redeem us from all iniquity and purify for himself a people of his own who are zealous for good deeds.</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3648399"/>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4F53F-ECFE-44A4-95B3-8E5A6CF44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39400" cy="7162800"/>
          </a:xfrm>
          <a:prstGeom prst="rect">
            <a:avLst/>
          </a:prstGeom>
        </p:spPr>
      </p:pic>
      <p:sp>
        <p:nvSpPr>
          <p:cNvPr id="801794" name="Rectangle 2"/>
          <p:cNvSpPr>
            <a:spLocks noChangeArrowheads="1"/>
          </p:cNvSpPr>
          <p:nvPr/>
        </p:nvSpPr>
        <p:spPr bwMode="auto">
          <a:xfrm>
            <a:off x="1524000" y="1976437"/>
            <a:ext cx="6553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(Titus 2:11-14)</a:t>
            </a:r>
          </a:p>
          <a:p>
            <a:r>
              <a:rPr lang="en-US" sz="2800" i="1" dirty="0">
                <a:solidFill>
                  <a:srgbClr val="4AE8E8"/>
                </a:solidFill>
                <a:effectLst>
                  <a:outerShdw blurRad="38100" dist="38100" dir="2700000" algn="tl">
                    <a:srgbClr val="000000">
                      <a:alpha val="43137"/>
                    </a:srgbClr>
                  </a:outerShdw>
                </a:effectLst>
              </a:rPr>
              <a:t>Grace Appears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CCA4A-D781-4002-8960-98E5740EC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2400"/>
            <a:ext cx="9144000" cy="7391399"/>
          </a:xfrm>
          <a:prstGeom prst="rect">
            <a:avLst/>
          </a:prstGeom>
        </p:spPr>
      </p:pic>
      <p:sp>
        <p:nvSpPr>
          <p:cNvPr id="32770" name="Rectangle 2"/>
          <p:cNvSpPr>
            <a:spLocks noGrp="1" noChangeArrowheads="1"/>
          </p:cNvSpPr>
          <p:nvPr>
            <p:ph type="ctrTitle"/>
          </p:nvPr>
        </p:nvSpPr>
        <p:spPr>
          <a:xfrm>
            <a:off x="1066800" y="1219200"/>
            <a:ext cx="7010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142 “Angels, from the Realms of Glory”</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9" y="2286000"/>
            <a:ext cx="8257262" cy="323165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Angels, from the realms of glory, </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wing your flight o’er all the earth;</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you, who sang creation’s story,</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now proclaim Messiah’s birth:</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come and worship, come and worship,</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worship Christ, the newborn king!</a:t>
            </a:r>
            <a:endParaRPr lang="en-US" sz="3400" b="1" i="1" dirty="0">
              <a:solidFill>
                <a:srgbClr val="4AE8E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CCA4A-D781-4002-8960-98E5740EC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2400"/>
            <a:ext cx="9144000" cy="7391399"/>
          </a:xfrm>
          <a:prstGeom prst="rect">
            <a:avLst/>
          </a:prstGeom>
        </p:spPr>
      </p:pic>
      <p:sp>
        <p:nvSpPr>
          <p:cNvPr id="32770" name="Rectangle 2"/>
          <p:cNvSpPr>
            <a:spLocks noGrp="1" noChangeArrowheads="1"/>
          </p:cNvSpPr>
          <p:nvPr>
            <p:ph type="ctrTitle"/>
          </p:nvPr>
        </p:nvSpPr>
        <p:spPr>
          <a:xfrm>
            <a:off x="1066800" y="1219200"/>
            <a:ext cx="7010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142 “Angels, from the Realms of Glory”</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9" y="2286000"/>
            <a:ext cx="8257262" cy="323165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Shepherds, in the fields abiding,</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watching o’er your flocks by night,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God with us is now residing;</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yonder shines the infant light: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come and worship, come and worship,</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worship Christ, the newborn king!</a:t>
            </a:r>
            <a:endParaRPr lang="en-US" sz="3400" b="1" i="1" dirty="0">
              <a:solidFill>
                <a:srgbClr val="4AE8E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2336225"/>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CCA4A-D781-4002-8960-98E5740EC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2400"/>
            <a:ext cx="9144000" cy="7391399"/>
          </a:xfrm>
          <a:prstGeom prst="rect">
            <a:avLst/>
          </a:prstGeom>
        </p:spPr>
      </p:pic>
      <p:sp>
        <p:nvSpPr>
          <p:cNvPr id="32770" name="Rectangle 2"/>
          <p:cNvSpPr>
            <a:spLocks noGrp="1" noChangeArrowheads="1"/>
          </p:cNvSpPr>
          <p:nvPr>
            <p:ph type="ctrTitle"/>
          </p:nvPr>
        </p:nvSpPr>
        <p:spPr>
          <a:xfrm>
            <a:off x="1066800" y="1219200"/>
            <a:ext cx="7010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142 “Angels, from the Realms of Glory”</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8" y="2286000"/>
            <a:ext cx="8700631" cy="323165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Sages, leave your contemplations;</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brighter visions beam afar;</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seek the great desire of nations;</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you have seen his natal star:</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come and worship, come and worship,</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worship Christ, the newborn king!</a:t>
            </a:r>
            <a:endParaRPr lang="en-US" sz="3400" b="1" i="1" dirty="0">
              <a:solidFill>
                <a:srgbClr val="4AE8E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5000121"/>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CCA4A-D781-4002-8960-98E5740EC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2400"/>
            <a:ext cx="9144000" cy="7391399"/>
          </a:xfrm>
          <a:prstGeom prst="rect">
            <a:avLst/>
          </a:prstGeom>
        </p:spPr>
      </p:pic>
      <p:sp>
        <p:nvSpPr>
          <p:cNvPr id="32770" name="Rectangle 2"/>
          <p:cNvSpPr>
            <a:spLocks noGrp="1" noChangeArrowheads="1"/>
          </p:cNvSpPr>
          <p:nvPr>
            <p:ph type="ctrTitle"/>
          </p:nvPr>
        </p:nvSpPr>
        <p:spPr>
          <a:xfrm>
            <a:off x="1066800" y="1219200"/>
            <a:ext cx="7010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142 “Angels, from the Realms of Glory”</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9" y="2286000"/>
            <a:ext cx="8257262" cy="323165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All creation, join in praising</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God the Father, Spirit, Son,</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evermore your voices raising</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to the eternal Three in One: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come and worship, come and worship,</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worship Christ, the newborn king!</a:t>
            </a:r>
            <a:endParaRPr lang="en-US" sz="3400" b="1" i="1" dirty="0">
              <a:solidFill>
                <a:srgbClr val="4AE8E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141723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609600"/>
            <a:ext cx="8229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Lighting of the Advent Candle/</a:t>
            </a:r>
            <a:br>
              <a:rPr lang="en-US" altLang="en-US" sz="3200" b="0" i="1" dirty="0">
                <a:solidFill>
                  <a:srgbClr val="4AE8E8"/>
                </a:solidFill>
                <a:effectLst>
                  <a:outerShdw blurRad="38100" dist="38100" dir="2700000" algn="tl">
                    <a:srgbClr val="000000">
                      <a:alpha val="43137"/>
                    </a:srgbClr>
                  </a:outerShdw>
                </a:effectLst>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 </a:t>
            </a:r>
            <a:r>
              <a:rPr lang="en-US" altLang="en-US" sz="2800" b="0" i="1" dirty="0">
                <a:solidFill>
                  <a:srgbClr val="FFFF00"/>
                </a:solidFill>
                <a:effectLst>
                  <a:outerShdw blurRad="38100" dist="38100" dir="2700000" algn="tl">
                    <a:srgbClr val="000000">
                      <a:alpha val="43137"/>
                    </a:srgbClr>
                  </a:outerShdw>
                </a:effectLst>
                <a:cs typeface="Times New Roman" pitchFamily="18" charset="0"/>
              </a:rPr>
              <a:t>Chin Family </a:t>
            </a:r>
            <a:endParaRPr lang="en-US" altLang="en-US" sz="2800" i="1" dirty="0">
              <a:solidFill>
                <a:srgbClr val="FFFF00"/>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3DAA0D84-02E9-4808-9DF7-B2C1D782E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667000"/>
            <a:ext cx="3862551" cy="3733800"/>
          </a:xfrm>
          <a:prstGeom prst="rect">
            <a:avLst/>
          </a:prstGeom>
        </p:spPr>
      </p:pic>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pPr algn="r"/>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Affirmation of Faith - Christmas</a:t>
            </a:r>
            <a:r>
              <a:rPr lang="en-US" altLang="en-US" sz="2000" b="0" i="1" dirty="0">
                <a:solidFill>
                  <a:srgbClr val="FFFF00"/>
                </a:solidFill>
                <a:effectLst>
                  <a:outerShdw blurRad="38100" dist="38100" dir="2700000" algn="tl">
                    <a:srgbClr val="000000">
                      <a:alpha val="43137"/>
                    </a:srgbClr>
                  </a:outerShdw>
                </a:effectLst>
                <a:cs typeface="Times New Roman" pitchFamily="18" charset="0"/>
              </a:rPr>
              <a:t>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764608" y="1660525"/>
            <a:ext cx="7821461" cy="5509200"/>
          </a:xfrm>
          <a:prstGeom prst="rect">
            <a:avLst/>
          </a:prstGeom>
        </p:spPr>
        <p:txBody>
          <a:bodyPr wrap="square">
            <a:spAutoFit/>
          </a:bodyPr>
          <a:lstStyle/>
          <a:p>
            <a:r>
              <a:rPr lang="en-US" sz="3100" i="1" dirty="0">
                <a:solidFill>
                  <a:srgbClr val="FFFF00"/>
                </a:solidFill>
                <a:effectLst>
                  <a:outerShdw blurRad="38100" dist="38100" dir="2700000" algn="tl">
                    <a:srgbClr val="000000">
                      <a:alpha val="43137"/>
                    </a:srgbClr>
                  </a:outerShdw>
                </a:effectLst>
              </a:rPr>
              <a:t>We believe in God: </a:t>
            </a:r>
          </a:p>
          <a:p>
            <a:r>
              <a:rPr lang="en-US" sz="3100" i="1" dirty="0">
                <a:solidFill>
                  <a:srgbClr val="FFFF00"/>
                </a:solidFill>
                <a:effectLst>
                  <a:outerShdw blurRad="38100" dist="38100" dir="2700000" algn="tl">
                    <a:srgbClr val="000000">
                      <a:alpha val="43137"/>
                    </a:srgbClr>
                  </a:outerShdw>
                </a:effectLst>
              </a:rPr>
              <a:t>the creator and giver of life,</a:t>
            </a:r>
            <a:br>
              <a:rPr lang="en-US" sz="3100" i="1" dirty="0">
                <a:solidFill>
                  <a:srgbClr val="FFFF00"/>
                </a:solidFill>
                <a:effectLst>
                  <a:outerShdw blurRad="38100" dist="38100" dir="2700000" algn="tl">
                    <a:srgbClr val="000000">
                      <a:alpha val="43137"/>
                    </a:srgbClr>
                  </a:outerShdw>
                </a:effectLst>
              </a:rPr>
            </a:br>
            <a:r>
              <a:rPr lang="en-US" sz="3100" i="1" dirty="0">
                <a:solidFill>
                  <a:srgbClr val="FFFF00"/>
                </a:solidFill>
                <a:effectLst>
                  <a:outerShdw blurRad="38100" dist="38100" dir="2700000" algn="tl">
                    <a:srgbClr val="000000">
                      <a:alpha val="43137"/>
                    </a:srgbClr>
                  </a:outerShdw>
                </a:effectLst>
              </a:rPr>
              <a:t>who brought all creation to birth, who mothers us and fathers us, protecting, nurturing, and cherishing us.</a:t>
            </a:r>
            <a:endParaRPr lang="en-US" sz="3100" dirty="0">
              <a:solidFill>
                <a:srgbClr val="FFFF00"/>
              </a:solidFill>
              <a:effectLst>
                <a:outerShdw blurRad="38100" dist="38100" dir="2700000" algn="tl">
                  <a:srgbClr val="000000">
                    <a:alpha val="43137"/>
                  </a:srgbClr>
                </a:outerShdw>
              </a:effectLst>
            </a:endParaRPr>
          </a:p>
          <a:p>
            <a:r>
              <a:rPr lang="en-US" sz="3100" i="1" dirty="0">
                <a:solidFill>
                  <a:srgbClr val="FFFF00"/>
                </a:solidFill>
                <a:effectLst>
                  <a:outerShdw blurRad="38100" dist="38100" dir="2700000" algn="tl">
                    <a:srgbClr val="000000">
                      <a:alpha val="43137"/>
                    </a:srgbClr>
                  </a:outerShdw>
                </a:effectLst>
              </a:rPr>
              <a:t> </a:t>
            </a:r>
            <a:endParaRPr lang="en-US" sz="3100" dirty="0">
              <a:solidFill>
                <a:srgbClr val="FFFF00"/>
              </a:solidFill>
              <a:effectLst>
                <a:outerShdw blurRad="38100" dist="38100" dir="2700000" algn="tl">
                  <a:srgbClr val="000000">
                    <a:alpha val="43137"/>
                  </a:srgbClr>
                </a:outerShdw>
              </a:effectLst>
            </a:endParaRPr>
          </a:p>
          <a:p>
            <a:r>
              <a:rPr lang="en-US" sz="3100" i="1" dirty="0">
                <a:solidFill>
                  <a:srgbClr val="FFFF00"/>
                </a:solidFill>
                <a:effectLst>
                  <a:outerShdw blurRad="38100" dist="38100" dir="2700000" algn="tl">
                    <a:srgbClr val="000000">
                      <a:alpha val="43137"/>
                    </a:srgbClr>
                  </a:outerShdw>
                </a:effectLst>
              </a:rPr>
              <a:t>We believe in Jesus Christ: </a:t>
            </a:r>
          </a:p>
          <a:p>
            <a:r>
              <a:rPr lang="en-US" sz="3100" i="1" dirty="0">
                <a:solidFill>
                  <a:srgbClr val="FFFF00"/>
                </a:solidFill>
                <a:effectLst>
                  <a:outerShdw blurRad="38100" dist="38100" dir="2700000" algn="tl">
                    <a:srgbClr val="000000">
                      <a:alpha val="43137"/>
                    </a:srgbClr>
                  </a:outerShdw>
                </a:effectLst>
              </a:rPr>
              <a:t>God born among us as a fragile baby, embodying both love and the need for love, and calling us to rest in God </a:t>
            </a:r>
          </a:p>
          <a:p>
            <a:r>
              <a:rPr lang="en-US" sz="3100" i="1" dirty="0">
                <a:solidFill>
                  <a:srgbClr val="FFFF00"/>
                </a:solidFill>
                <a:effectLst>
                  <a:outerShdw blurRad="38100" dist="38100" dir="2700000" algn="tl">
                    <a:srgbClr val="000000">
                      <a:alpha val="43137"/>
                    </a:srgbClr>
                  </a:outerShdw>
                </a:effectLst>
              </a:rPr>
              <a:t>as trustingly as a tiny child.</a:t>
            </a:r>
            <a:endParaRPr lang="en-US" sz="31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683279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pPr algn="r"/>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Affirmation of Faith - Christmas</a:t>
            </a:r>
            <a:r>
              <a:rPr lang="en-US" altLang="en-US" sz="2000" b="0" i="1" dirty="0">
                <a:solidFill>
                  <a:srgbClr val="FFFF00"/>
                </a:solidFill>
                <a:effectLst>
                  <a:outerShdw blurRad="38100" dist="38100" dir="2700000" algn="tl">
                    <a:srgbClr val="000000">
                      <a:alpha val="43137"/>
                    </a:srgbClr>
                  </a:outerShdw>
                </a:effectLst>
                <a:cs typeface="Times New Roman" pitchFamily="18" charset="0"/>
              </a:rPr>
              <a:t>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764608" y="1660525"/>
            <a:ext cx="8131479" cy="5339923"/>
          </a:xfrm>
          <a:prstGeom prst="rect">
            <a:avLst/>
          </a:prstGeom>
        </p:spPr>
        <p:txBody>
          <a:bodyPr wrap="square">
            <a:spAutoFit/>
          </a:bodyPr>
          <a:lstStyle/>
          <a:p>
            <a:r>
              <a:rPr lang="en-US" sz="3100" i="1" dirty="0">
                <a:solidFill>
                  <a:srgbClr val="FFFF00"/>
                </a:solidFill>
                <a:effectLst>
                  <a:outerShdw blurRad="38100" dist="38100" dir="2700000" algn="tl">
                    <a:srgbClr val="000000">
                      <a:alpha val="43137"/>
                    </a:srgbClr>
                  </a:outerShdw>
                </a:effectLst>
              </a:rPr>
              <a:t>We believe in the Holy Spirit: </a:t>
            </a:r>
          </a:p>
          <a:p>
            <a:r>
              <a:rPr lang="en-US" sz="3100" i="1" dirty="0">
                <a:solidFill>
                  <a:srgbClr val="FFFF00"/>
                </a:solidFill>
                <a:effectLst>
                  <a:outerShdw blurRad="38100" dist="38100" dir="2700000" algn="tl">
                    <a:srgbClr val="000000">
                      <a:alpha val="43137"/>
                    </a:srgbClr>
                  </a:outerShdw>
                </a:effectLst>
              </a:rPr>
              <a:t>breathed into us at our birth, </a:t>
            </a:r>
          </a:p>
          <a:p>
            <a:r>
              <a:rPr lang="en-US" sz="3100" i="1" dirty="0">
                <a:solidFill>
                  <a:srgbClr val="FFFF00"/>
                </a:solidFill>
                <a:effectLst>
                  <a:outerShdw blurRad="38100" dist="38100" dir="2700000" algn="tl">
                    <a:srgbClr val="000000">
                      <a:alpha val="43137"/>
                    </a:srgbClr>
                  </a:outerShdw>
                </a:effectLst>
              </a:rPr>
              <a:t>always drawing us on to be born again, encouraging, exhorting, comforting, nourishing our growth and inspiring our living.</a:t>
            </a:r>
            <a:endParaRPr lang="en-US" sz="3100" dirty="0">
              <a:solidFill>
                <a:srgbClr val="FFFF00"/>
              </a:solidFill>
              <a:effectLst>
                <a:outerShdw blurRad="38100" dist="38100" dir="2700000" algn="tl">
                  <a:srgbClr val="000000">
                    <a:alpha val="43137"/>
                  </a:srgbClr>
                </a:outerShdw>
              </a:effectLst>
            </a:endParaRPr>
          </a:p>
          <a:p>
            <a:r>
              <a:rPr lang="en-US" sz="3100" i="1" dirty="0">
                <a:solidFill>
                  <a:srgbClr val="FFFF00"/>
                </a:solidFill>
                <a:effectLst>
                  <a:outerShdw blurRad="38100" dist="38100" dir="2700000" algn="tl">
                    <a:srgbClr val="000000">
                      <a:alpha val="43137"/>
                    </a:srgbClr>
                  </a:outerShdw>
                </a:effectLst>
              </a:rPr>
              <a:t> </a:t>
            </a:r>
            <a:endParaRPr lang="en-US" sz="3100" dirty="0">
              <a:solidFill>
                <a:srgbClr val="FFFF00"/>
              </a:solidFill>
              <a:effectLst>
                <a:outerShdw blurRad="38100" dist="38100" dir="2700000" algn="tl">
                  <a:srgbClr val="000000">
                    <a:alpha val="43137"/>
                  </a:srgbClr>
                </a:outerShdw>
              </a:effectLst>
            </a:endParaRPr>
          </a:p>
          <a:p>
            <a:r>
              <a:rPr lang="en-US" sz="3100" i="1" dirty="0">
                <a:solidFill>
                  <a:srgbClr val="FFFF00"/>
                </a:solidFill>
                <a:effectLst>
                  <a:outerShdw blurRad="38100" dist="38100" dir="2700000" algn="tl">
                    <a:srgbClr val="000000">
                      <a:alpha val="43137"/>
                    </a:srgbClr>
                  </a:outerShdw>
                </a:effectLst>
              </a:rPr>
              <a:t>We believe in the reconciliation of the world to God, through Christ. Hunted at birth and humiliated at death, Christ entered our fearful darkness so that we might enter his glorious light and share the life of his resurrection.</a:t>
            </a:r>
            <a:endParaRPr lang="en-US" sz="31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1516840"/>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pPr algn="r"/>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Affirmation of Faith - Christmas</a:t>
            </a:r>
            <a:r>
              <a:rPr lang="en-US" altLang="en-US" sz="2000" b="0" i="1" dirty="0">
                <a:solidFill>
                  <a:srgbClr val="FFFF00"/>
                </a:solidFill>
                <a:effectLst>
                  <a:outerShdw blurRad="38100" dist="38100" dir="2700000" algn="tl">
                    <a:srgbClr val="000000">
                      <a:alpha val="43137"/>
                    </a:srgbClr>
                  </a:outerShdw>
                </a:effectLst>
                <a:cs typeface="Times New Roman" pitchFamily="18" charset="0"/>
              </a:rPr>
              <a:t>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764608" y="2025867"/>
            <a:ext cx="7821461" cy="3801041"/>
          </a:xfrm>
          <a:prstGeom prst="rect">
            <a:avLst/>
          </a:prstGeom>
        </p:spPr>
        <p:txBody>
          <a:bodyPr wrap="square">
            <a:spAutoFit/>
          </a:bodyPr>
          <a:lstStyle/>
          <a:p>
            <a:r>
              <a:rPr lang="en-US" sz="3100" i="1" dirty="0">
                <a:solidFill>
                  <a:srgbClr val="FFFF00"/>
                </a:solidFill>
                <a:effectLst>
                  <a:outerShdw blurRad="38100" dist="38100" dir="2700000" algn="tl">
                    <a:srgbClr val="000000">
                      <a:alpha val="43137"/>
                    </a:srgbClr>
                  </a:outerShdw>
                </a:effectLst>
              </a:rPr>
              <a:t>And we believe that each new child is a glimpse of the face of God, a sign of the life to come, and a call to live in peace and celebrate living together. Glory to God in the highest, and peace to God's people on earth. Amen.</a:t>
            </a:r>
            <a:endParaRPr lang="en-US" sz="3100" dirty="0">
              <a:solidFill>
                <a:srgbClr val="FFFF00"/>
              </a:solidFill>
              <a:effectLst>
                <a:outerShdw blurRad="38100" dist="38100" dir="2700000" algn="tl">
                  <a:srgbClr val="000000">
                    <a:alpha val="43137"/>
                  </a:srgbClr>
                </a:outerShdw>
              </a:effectLst>
            </a:endParaRPr>
          </a:p>
          <a:p>
            <a:r>
              <a:rPr lang="en-US" i="1" dirty="0">
                <a:solidFill>
                  <a:srgbClr val="FFFF00"/>
                </a:solidFill>
                <a:effectLst>
                  <a:outerShdw blurRad="38100" dist="38100" dir="2700000" algn="tl">
                    <a:srgbClr val="000000">
                      <a:alpha val="43137"/>
                    </a:srgbClr>
                  </a:outerShdw>
                </a:effectLst>
              </a:rPr>
              <a:t> </a:t>
            </a:r>
            <a:endParaRPr lang="en-US" dirty="0">
              <a:solidFill>
                <a:srgbClr val="FFFF00"/>
              </a:solidFill>
              <a:effectLst>
                <a:outerShdw blurRad="38100" dist="38100" dir="2700000" algn="tl">
                  <a:srgbClr val="000000">
                    <a:alpha val="43137"/>
                  </a:srgbClr>
                </a:outerShdw>
              </a:effectLst>
            </a:endParaRPr>
          </a:p>
          <a:p>
            <a:endParaRPr lang="en-US" sz="31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9504541"/>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57200" y="2499468"/>
            <a:ext cx="8915400" cy="3785652"/>
          </a:xfrm>
          <a:prstGeom prst="rect">
            <a:avLst/>
          </a:prstGeom>
        </p:spPr>
        <p:txBody>
          <a:bodyPr wrap="square">
            <a:spAutoFit/>
          </a:bodyPr>
          <a:lstStyle/>
          <a:p>
            <a:pPr marL="342900" lvl="0" indent="-342900">
              <a:buFont typeface="Arial" panose="020B0604020202020204" pitchFamily="34" charset="0"/>
              <a:buChar char="•"/>
            </a:pPr>
            <a:r>
              <a:rPr lang="en-US" sz="2400" i="1" dirty="0">
                <a:effectLst>
                  <a:outerShdw blurRad="38100" dist="38100" dir="2700000" algn="tl">
                    <a:srgbClr val="000000">
                      <a:alpha val="43137"/>
                    </a:srgbClr>
                  </a:outerShdw>
                </a:effectLst>
              </a:rPr>
              <a:t>The afternoon </a:t>
            </a:r>
            <a:r>
              <a:rPr lang="en-US" sz="2400" b="1" i="1" dirty="0">
                <a:solidFill>
                  <a:srgbClr val="FFFF00"/>
                </a:solidFill>
                <a:effectLst>
                  <a:outerShdw blurRad="38100" dist="38100" dir="2700000" algn="tl">
                    <a:srgbClr val="000000">
                      <a:alpha val="43137"/>
                    </a:srgbClr>
                  </a:outerShdw>
                </a:effectLst>
              </a:rPr>
              <a:t>Bible Study Group</a:t>
            </a:r>
            <a:r>
              <a:rPr lang="en-US" sz="2400" i="1" dirty="0">
                <a:effectLst>
                  <a:outerShdw blurRad="38100" dist="38100" dir="2700000" algn="tl">
                    <a:srgbClr val="000000">
                      <a:alpha val="43137"/>
                    </a:srgbClr>
                  </a:outerShdw>
                </a:effectLst>
              </a:rPr>
              <a:t> will NOT be meeting this afternoon.</a:t>
            </a:r>
          </a:p>
          <a:p>
            <a:r>
              <a:rPr lang="en-US" sz="2400" i="1" dirty="0">
                <a:effectLst>
                  <a:outerShdw blurRad="38100" dist="38100" dir="2700000" algn="tl">
                    <a:srgbClr val="000000">
                      <a:alpha val="43137"/>
                    </a:srgbClr>
                  </a:outerShdw>
                </a:effectLst>
              </a:rPr>
              <a:t> </a:t>
            </a:r>
          </a:p>
          <a:p>
            <a:pPr marL="342900" lvl="0" indent="-342900">
              <a:buFont typeface="Arial" panose="020B0604020202020204" pitchFamily="34" charset="0"/>
              <a:buChar char="•"/>
            </a:pPr>
            <a:r>
              <a:rPr lang="en-US" sz="2400" i="1" dirty="0">
                <a:effectLst>
                  <a:outerShdw blurRad="38100" dist="38100" dir="2700000" algn="tl">
                    <a:srgbClr val="000000">
                      <a:alpha val="43137"/>
                    </a:srgbClr>
                  </a:outerShdw>
                </a:effectLst>
              </a:rPr>
              <a:t>The </a:t>
            </a:r>
            <a:r>
              <a:rPr lang="en-US" sz="2400" b="1" i="1" dirty="0">
                <a:solidFill>
                  <a:srgbClr val="FFFF00"/>
                </a:solidFill>
                <a:effectLst>
                  <a:outerShdw blurRad="38100" dist="38100" dir="2700000" algn="tl">
                    <a:srgbClr val="000000">
                      <a:alpha val="43137"/>
                    </a:srgbClr>
                  </a:outerShdw>
                </a:effectLst>
              </a:rPr>
              <a:t>Women's Group</a:t>
            </a:r>
            <a:r>
              <a:rPr lang="en-US" sz="2400" i="1" dirty="0">
                <a:solidFill>
                  <a:srgbClr val="FFFF00"/>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will NOT be meeting this coming week. </a:t>
            </a:r>
          </a:p>
          <a:p>
            <a:r>
              <a:rPr lang="en-US" sz="2400" i="1" dirty="0">
                <a:effectLst>
                  <a:outerShdw blurRad="38100" dist="38100" dir="2700000" algn="tl">
                    <a:srgbClr val="000000">
                      <a:alpha val="43137"/>
                    </a:srgbClr>
                  </a:outerShdw>
                </a:effectLst>
              </a:rPr>
              <a:t> </a:t>
            </a:r>
          </a:p>
          <a:p>
            <a:pPr marL="342900" lvl="0" indent="-342900">
              <a:buFont typeface="Arial" panose="020B0604020202020204" pitchFamily="34" charset="0"/>
              <a:buChar char="•"/>
            </a:pPr>
            <a:r>
              <a:rPr lang="en-US" sz="2400" i="1" dirty="0">
                <a:effectLst>
                  <a:outerShdw blurRad="38100" dist="38100" dir="2700000" algn="tl">
                    <a:srgbClr val="000000">
                      <a:alpha val="43137"/>
                    </a:srgbClr>
                  </a:outerShdw>
                </a:effectLst>
              </a:rPr>
              <a:t>Please join us tonight for our</a:t>
            </a:r>
            <a:r>
              <a:rPr lang="en-US" sz="2400" b="1" i="1" dirty="0">
                <a:effectLst>
                  <a:outerShdw blurRad="38100" dist="38100" dir="2700000" algn="tl">
                    <a:srgbClr val="000000">
                      <a:alpha val="43137"/>
                    </a:srgbClr>
                  </a:outerShdw>
                </a:effectLst>
              </a:rPr>
              <a:t> </a:t>
            </a:r>
            <a:r>
              <a:rPr lang="en-US" sz="2400" b="1" i="1" dirty="0">
                <a:solidFill>
                  <a:srgbClr val="FFFF00"/>
                </a:solidFill>
                <a:effectLst>
                  <a:outerShdw blurRad="38100" dist="38100" dir="2700000" algn="tl">
                    <a:srgbClr val="000000">
                      <a:alpha val="43137"/>
                    </a:srgbClr>
                  </a:outerShdw>
                </a:effectLst>
              </a:rPr>
              <a:t>Christmas Eve Lesson and Carols Service</a:t>
            </a:r>
            <a:r>
              <a:rPr lang="en-US" sz="2400" b="1" i="1" dirty="0">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at </a:t>
            </a:r>
            <a:r>
              <a:rPr lang="en-US" sz="2400" b="1" i="1" dirty="0">
                <a:solidFill>
                  <a:srgbClr val="FFFF00"/>
                </a:solidFill>
                <a:effectLst>
                  <a:outerShdw blurRad="38100" dist="38100" dir="2700000" algn="tl">
                    <a:srgbClr val="000000">
                      <a:alpha val="43137"/>
                    </a:srgbClr>
                  </a:outerShdw>
                </a:effectLst>
              </a:rPr>
              <a:t>8pm</a:t>
            </a:r>
            <a:r>
              <a:rPr lang="en-US" sz="2400" i="1" dirty="0">
                <a:effectLst>
                  <a:outerShdw blurRad="38100" dist="38100" dir="2700000" algn="tl">
                    <a:srgbClr val="000000">
                      <a:alpha val="43137"/>
                    </a:srgbClr>
                  </a:outerShdw>
                </a:effectLst>
              </a:rPr>
              <a:t>. We will be having reception and caroling immediately after the service as well.  Please bring something to share for the evening celebration of the birth and the coming of our Savior.</a:t>
            </a:r>
            <a:endParaRPr lang="en-US" sz="2400"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54461101"/>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4F298-59B5-4D2E-8A76-F80A601C22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3733800"/>
            <a:ext cx="5638800" cy="338074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28184"/>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533400" y="2181616"/>
            <a:ext cx="8458200" cy="1938992"/>
          </a:xfrm>
          <a:prstGeom prst="rect">
            <a:avLst/>
          </a:prstGeom>
        </p:spPr>
        <p:txBody>
          <a:bodyPr wrap="square">
            <a:spAutoFit/>
          </a:bodyPr>
          <a:lstStyle/>
          <a:p>
            <a:pPr marL="285750" lvl="0" indent="-285750">
              <a:buFont typeface="Arial" panose="020B0604020202020204" pitchFamily="34" charset="0"/>
              <a:buChar char="•"/>
            </a:pPr>
            <a:r>
              <a:rPr lang="en-US" sz="2400" dirty="0">
                <a:effectLst>
                  <a:outerShdw blurRad="38100" dist="38100" dir="2700000" algn="tl">
                    <a:srgbClr val="000000">
                      <a:alpha val="43137"/>
                    </a:srgbClr>
                  </a:outerShdw>
                </a:effectLst>
              </a:rPr>
              <a:t>Our </a:t>
            </a:r>
            <a:r>
              <a:rPr lang="en-US" sz="2400" b="1" dirty="0">
                <a:solidFill>
                  <a:srgbClr val="FFFF00"/>
                </a:solidFill>
                <a:effectLst>
                  <a:outerShdw blurRad="38100" dist="38100" dir="2700000" algn="tl">
                    <a:srgbClr val="000000">
                      <a:alpha val="43137"/>
                    </a:srgbClr>
                  </a:outerShdw>
                </a:effectLst>
              </a:rPr>
              <a:t>Chancel Poinsettia </a:t>
            </a:r>
            <a:r>
              <a:rPr lang="en-US" sz="2400" dirty="0">
                <a:effectLst>
                  <a:outerShdw blurRad="38100" dist="38100" dir="2700000" algn="tl">
                    <a:srgbClr val="000000">
                      <a:alpha val="43137"/>
                    </a:srgbClr>
                  </a:outerShdw>
                </a:effectLst>
              </a:rPr>
              <a:t>are provided by </a:t>
            </a:r>
            <a:r>
              <a:rPr lang="en-US" sz="2400" b="1" i="1" dirty="0">
                <a:solidFill>
                  <a:srgbClr val="FFFF00"/>
                </a:solidFill>
                <a:effectLst>
                  <a:outerShdw blurRad="38100" dist="38100" dir="2700000" algn="tl">
                    <a:srgbClr val="000000">
                      <a:alpha val="43137"/>
                    </a:srgbClr>
                  </a:outerShdw>
                </a:effectLst>
              </a:rPr>
              <a:t>Raymond/Elva Blossom, </a:t>
            </a:r>
            <a:r>
              <a:rPr lang="en-US" sz="2400" b="1" i="1" dirty="0" err="1">
                <a:solidFill>
                  <a:srgbClr val="FFFF00"/>
                </a:solidFill>
                <a:effectLst>
                  <a:outerShdw blurRad="38100" dist="38100" dir="2700000" algn="tl">
                    <a:srgbClr val="000000">
                      <a:alpha val="43137"/>
                    </a:srgbClr>
                  </a:outerShdw>
                </a:effectLst>
              </a:rPr>
              <a:t>Elloree</a:t>
            </a:r>
            <a:r>
              <a:rPr lang="en-US" sz="2400" b="1" i="1" dirty="0">
                <a:solidFill>
                  <a:srgbClr val="FFFF00"/>
                </a:solidFill>
                <a:effectLst>
                  <a:outerShdw blurRad="38100" dist="38100" dir="2700000" algn="tl">
                    <a:srgbClr val="000000">
                      <a:alpha val="43137"/>
                    </a:srgbClr>
                  </a:outerShdw>
                </a:effectLst>
              </a:rPr>
              <a:t> Brown, Amy/David </a:t>
            </a:r>
            <a:r>
              <a:rPr lang="en-US" sz="2400" b="1" i="1" dirty="0" err="1">
                <a:solidFill>
                  <a:srgbClr val="FFFF00"/>
                </a:solidFill>
                <a:effectLst>
                  <a:outerShdw blurRad="38100" dist="38100" dir="2700000" algn="tl">
                    <a:srgbClr val="000000">
                      <a:alpha val="43137"/>
                    </a:srgbClr>
                  </a:outerShdw>
                </a:effectLst>
              </a:rPr>
              <a:t>Dwan</a:t>
            </a:r>
            <a:r>
              <a:rPr lang="en-US" sz="2400" b="1" i="1" dirty="0">
                <a:solidFill>
                  <a:srgbClr val="FFFF00"/>
                </a:solidFill>
                <a:effectLst>
                  <a:outerShdw blurRad="38100" dist="38100" dir="2700000" algn="tl">
                    <a:srgbClr val="000000">
                      <a:alpha val="43137"/>
                    </a:srgbClr>
                  </a:outerShdw>
                </a:effectLst>
              </a:rPr>
              <a:t>, Ken/Jae Lau, Margaret </a:t>
            </a:r>
            <a:r>
              <a:rPr lang="en-US" sz="2400" b="1" i="1" dirty="0" err="1">
                <a:solidFill>
                  <a:srgbClr val="FFFF00"/>
                </a:solidFill>
                <a:effectLst>
                  <a:outerShdw blurRad="38100" dist="38100" dir="2700000" algn="tl">
                    <a:srgbClr val="000000">
                      <a:alpha val="43137"/>
                    </a:srgbClr>
                  </a:outerShdw>
                </a:effectLst>
              </a:rPr>
              <a:t>Lesman</a:t>
            </a:r>
            <a:r>
              <a:rPr lang="en-US" sz="2400" b="1" i="1" dirty="0">
                <a:solidFill>
                  <a:srgbClr val="FFFF00"/>
                </a:solidFill>
                <a:effectLst>
                  <a:outerShdw blurRad="38100" dist="38100" dir="2700000" algn="tl">
                    <a:srgbClr val="000000">
                      <a:alpha val="43137"/>
                    </a:srgbClr>
                  </a:outerShdw>
                </a:effectLst>
              </a:rPr>
              <a:t>, Samson Tso, </a:t>
            </a:r>
            <a:r>
              <a:rPr lang="en-US" sz="2400" b="1" i="1" dirty="0" err="1">
                <a:solidFill>
                  <a:srgbClr val="FFFF00"/>
                </a:solidFill>
                <a:effectLst>
                  <a:outerShdw blurRad="38100" dist="38100" dir="2700000" algn="tl">
                    <a:srgbClr val="000000">
                      <a:alpha val="43137"/>
                    </a:srgbClr>
                  </a:outerShdw>
                </a:effectLst>
              </a:rPr>
              <a:t>Yeming</a:t>
            </a:r>
            <a:r>
              <a:rPr lang="en-US" sz="2400" b="1" i="1" dirty="0">
                <a:solidFill>
                  <a:srgbClr val="FFFF00"/>
                </a:solidFill>
                <a:effectLst>
                  <a:outerShdw blurRad="38100" dist="38100" dir="2700000" algn="tl">
                    <a:srgbClr val="000000">
                      <a:alpha val="43137"/>
                    </a:srgbClr>
                  </a:outerShdw>
                </a:effectLst>
              </a:rPr>
              <a:t> Wang, </a:t>
            </a:r>
            <a:r>
              <a:rPr lang="en-US" sz="2400" i="1" dirty="0">
                <a:effectLst>
                  <a:outerShdw blurRad="38100" dist="38100" dir="2700000" algn="tl">
                    <a:srgbClr val="000000">
                      <a:alpha val="43137"/>
                    </a:srgbClr>
                  </a:outerShdw>
                </a:effectLst>
              </a:rPr>
              <a:t>and</a:t>
            </a:r>
            <a:r>
              <a:rPr lang="en-US" sz="2400" b="1" i="1" dirty="0">
                <a:solidFill>
                  <a:srgbClr val="FFFF00"/>
                </a:solidFill>
                <a:effectLst>
                  <a:outerShdw blurRad="38100" dist="38100" dir="2700000" algn="tl">
                    <a:srgbClr val="000000">
                      <a:alpha val="43137"/>
                    </a:srgbClr>
                  </a:outerShdw>
                </a:effectLst>
              </a:rPr>
              <a:t> Paul Wine</a:t>
            </a:r>
            <a:r>
              <a:rPr lang="en-US" sz="2400" i="1" dirty="0">
                <a:solidFill>
                  <a:srgbClr val="FFFF00"/>
                </a:solidFill>
                <a:effectLst>
                  <a:outerShdw blurRad="38100" dist="38100" dir="2700000" algn="tl">
                    <a:srgbClr val="000000">
                      <a:alpha val="43137"/>
                    </a:srgbClr>
                  </a:outerShdw>
                </a:effectLst>
              </a:rPr>
              <a:t>.</a:t>
            </a:r>
            <a:endParaRPr lang="en-US" sz="2400" dirty="0">
              <a:solidFill>
                <a:srgbClr val="FFFF00"/>
              </a:solidFill>
              <a:effectLst>
                <a:outerShdw blurRad="38100" dist="38100" dir="2700000" algn="tl">
                  <a:srgbClr val="000000">
                    <a:alpha val="43137"/>
                  </a:srgbClr>
                </a:outerShdw>
              </a:effectLst>
            </a:endParaRPr>
          </a:p>
          <a:p>
            <a:pPr marL="342900" lvl="0" indent="-342900">
              <a:buFont typeface="Arial" panose="020B0604020202020204" pitchFamily="34" charset="0"/>
              <a:buChar char="•"/>
            </a:pPr>
            <a:endParaRPr lang="en-US" sz="2400"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74905884"/>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28184"/>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521918" y="2130019"/>
            <a:ext cx="8229600" cy="892552"/>
          </a:xfrm>
          <a:prstGeom prst="rect">
            <a:avLst/>
          </a:prstGeom>
        </p:spPr>
        <p:txBody>
          <a:bodyPr wrap="square">
            <a:spAutoFit/>
          </a:bodyPr>
          <a:lstStyle/>
          <a:p>
            <a:pPr lvl="0"/>
            <a:r>
              <a:rPr lang="en-US" sz="2600" b="1" i="1" dirty="0">
                <a:solidFill>
                  <a:srgbClr val="FFFF00"/>
                </a:solidFill>
              </a:rPr>
              <a:t>Rev. Mark Koenig</a:t>
            </a:r>
            <a:r>
              <a:rPr lang="en-US" sz="2600" i="1" dirty="0">
                <a:solidFill>
                  <a:srgbClr val="FFFF00"/>
                </a:solidFill>
              </a:rPr>
              <a:t> </a:t>
            </a:r>
            <a:r>
              <a:rPr lang="en-US" sz="2600" i="1" dirty="0"/>
              <a:t>will be our guest speaker next </a:t>
            </a:r>
            <a:r>
              <a:rPr lang="en-US" sz="2600" b="1" i="1" dirty="0">
                <a:solidFill>
                  <a:srgbClr val="FFFF00"/>
                </a:solidFill>
              </a:rPr>
              <a:t>Sunday, 12/31.  </a:t>
            </a:r>
            <a:endParaRPr lang="en-US" sz="2400"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E3A2754A-6180-4C39-A475-15D0C612C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861" y="3171390"/>
            <a:ext cx="3245139" cy="3245139"/>
          </a:xfrm>
          <a:prstGeom prst="rect">
            <a:avLst/>
          </a:prstGeom>
        </p:spPr>
      </p:pic>
      <p:sp>
        <p:nvSpPr>
          <p:cNvPr id="8" name="Rectangle 7">
            <a:extLst>
              <a:ext uri="{FF2B5EF4-FFF2-40B4-BE49-F238E27FC236}">
                <a16:creationId xmlns:a16="http://schemas.microsoft.com/office/drawing/2014/main" id="{91888F94-C766-4991-904D-4CBB695914C9}"/>
              </a:ext>
            </a:extLst>
          </p:cNvPr>
          <p:cNvSpPr/>
          <p:nvPr/>
        </p:nvSpPr>
        <p:spPr>
          <a:xfrm>
            <a:off x="519830" y="3074388"/>
            <a:ext cx="5439427" cy="3693319"/>
          </a:xfrm>
          <a:prstGeom prst="rect">
            <a:avLst/>
          </a:prstGeom>
        </p:spPr>
        <p:txBody>
          <a:bodyPr wrap="square">
            <a:spAutoFit/>
          </a:bodyPr>
          <a:lstStyle/>
          <a:p>
            <a:r>
              <a:rPr lang="en-US" sz="2600" b="1" i="1" dirty="0">
                <a:solidFill>
                  <a:srgbClr val="FFFF00"/>
                </a:solidFill>
              </a:rPr>
              <a:t>Rev. Koenig</a:t>
            </a:r>
            <a:r>
              <a:rPr lang="en-US" sz="2600" i="1" dirty="0">
                <a:solidFill>
                  <a:srgbClr val="FFFF00"/>
                </a:solidFill>
              </a:rPr>
              <a:t> </a:t>
            </a:r>
            <a:r>
              <a:rPr lang="en-US" sz="2600" i="1" dirty="0"/>
              <a:t>is currently is the Advocate for Justice Ministries for the NYC Presbytery’s Committee on Witness to Society and the World.  Most recently he served on staff in the PC(USA)’s Presbyterian Mission Agency as well as the director of the Presbyterian Ministry at the United Nations.</a:t>
            </a:r>
            <a:endParaRPr lang="en-US" sz="2600"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50974006"/>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9A6BA-7539-4C5C-A184-22393F638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13"/>
            <a:ext cx="10058400" cy="7545913"/>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85800" y="838200"/>
            <a:ext cx="8239130"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#117 </a:t>
            </a:r>
            <a:r>
              <a:rPr lang="en-US" altLang="en-US" sz="2500" b="0" i="1" kern="0" dirty="0">
                <a:solidFill>
                  <a:srgbClr val="00FFFF"/>
                </a:solidFill>
                <a:effectLst>
                  <a:outerShdw blurRad="38100" dist="38100" dir="2700000" algn="tl">
                    <a:srgbClr val="000000">
                      <a:alpha val="43137"/>
                    </a:srgbClr>
                  </a:outerShdw>
                </a:effectLst>
              </a:rPr>
              <a:t>“While Shepherds Watched Their Flocks”</a:t>
            </a:r>
            <a:endParaRPr lang="en-US" b="0" dirty="0">
              <a:solidFill>
                <a:srgbClr val="00FFFF"/>
              </a:solidFill>
              <a:effectLst/>
            </a:endParaRPr>
          </a:p>
          <a:p>
            <a:pPr algn="ctr"/>
            <a:endPar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While shepherds watched </a:t>
            </a:r>
          </a:p>
          <a:p>
            <a:pPr algn="ct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their flocks by night,</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seated on the ground,</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angel of the Lord came down,</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glory shone around.</a:t>
            </a:r>
            <a:endParaRPr lang="en-US" altLang="en-US" sz="3600" i="1" kern="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523076"/>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AF90E8-AE98-4CCD-BA14-EFA57236F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0"/>
            <a:ext cx="13335000" cy="6858000"/>
          </a:xfrm>
          <a:prstGeom prst="rect">
            <a:avLst/>
          </a:prstGeom>
        </p:spPr>
      </p:pic>
      <p:sp>
        <p:nvSpPr>
          <p:cNvPr id="111618" name="Rectangle 2"/>
          <p:cNvSpPr>
            <a:spLocks noGrp="1" noChangeArrowheads="1"/>
          </p:cNvSpPr>
          <p:nvPr>
            <p:ph type="ctrTitle"/>
          </p:nvPr>
        </p:nvSpPr>
        <p:spPr>
          <a:xfrm>
            <a:off x="-221293" y="927359"/>
            <a:ext cx="8687415" cy="1431925"/>
          </a:xfrm>
        </p:spPr>
        <p:txBody>
          <a:bodyPr/>
          <a:lstStyle/>
          <a:p>
            <a:pPr algn="r"/>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800000"/>
                </a:solidFill>
                <a:effectLst/>
                <a:latin typeface="+mn-lt"/>
              </a:rPr>
              <a:t># 144 “In the Bleak Midwinter”</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292" y="2663041"/>
            <a:ext cx="8687415" cy="3970318"/>
          </a:xfrm>
          <a:prstGeom prst="rect">
            <a:avLst/>
          </a:prstGeom>
        </p:spPr>
        <p:txBody>
          <a:bodyPr wrap="square">
            <a:spAutoFit/>
          </a:bodyPr>
          <a:lstStyle/>
          <a:p>
            <a:pPr algn="ctr"/>
            <a:r>
              <a:rPr lang="en-US" sz="3600" b="1" i="1" dirty="0">
                <a:solidFill>
                  <a:srgbClr val="000000"/>
                </a:solidFill>
              </a:rPr>
              <a:t>In the bleak midwinter,</a:t>
            </a:r>
            <a:br>
              <a:rPr lang="en-US" sz="3600" b="1" i="1" dirty="0">
                <a:solidFill>
                  <a:srgbClr val="000000"/>
                </a:solidFill>
              </a:rPr>
            </a:br>
            <a:r>
              <a:rPr lang="en-US" sz="3600" b="1" i="1" dirty="0">
                <a:solidFill>
                  <a:srgbClr val="000000"/>
                </a:solidFill>
              </a:rPr>
              <a:t>frosty wind made moan;</a:t>
            </a:r>
            <a:br>
              <a:rPr lang="en-US" sz="3600" b="1" i="1" dirty="0">
                <a:solidFill>
                  <a:srgbClr val="000000"/>
                </a:solidFill>
              </a:rPr>
            </a:br>
            <a:r>
              <a:rPr lang="en-US" sz="3600" b="1" i="1" dirty="0">
                <a:solidFill>
                  <a:srgbClr val="000000"/>
                </a:solidFill>
              </a:rPr>
              <a:t>earth stood hard as iron,</a:t>
            </a:r>
            <a:br>
              <a:rPr lang="en-US" sz="3600" b="1" i="1" dirty="0">
                <a:solidFill>
                  <a:srgbClr val="000000"/>
                </a:solidFill>
              </a:rPr>
            </a:br>
            <a:r>
              <a:rPr lang="en-US" sz="3600" b="1" i="1" dirty="0">
                <a:solidFill>
                  <a:srgbClr val="000000"/>
                </a:solidFill>
              </a:rPr>
              <a:t>water like a stone;</a:t>
            </a:r>
            <a:br>
              <a:rPr lang="en-US" sz="3600" b="1" i="1" dirty="0">
                <a:solidFill>
                  <a:srgbClr val="000000"/>
                </a:solidFill>
              </a:rPr>
            </a:br>
            <a:r>
              <a:rPr lang="en-US" sz="3600" b="1" i="1" dirty="0">
                <a:solidFill>
                  <a:srgbClr val="000000"/>
                </a:solidFill>
              </a:rPr>
              <a:t>snow had fallen, snow on snow,</a:t>
            </a:r>
            <a:br>
              <a:rPr lang="en-US" sz="3600" b="1" i="1" dirty="0">
                <a:solidFill>
                  <a:srgbClr val="000000"/>
                </a:solidFill>
              </a:rPr>
            </a:br>
            <a:r>
              <a:rPr lang="en-US" sz="3600" b="1" i="1" dirty="0">
                <a:solidFill>
                  <a:srgbClr val="000000"/>
                </a:solidFill>
              </a:rPr>
              <a:t>snow on snow,</a:t>
            </a:r>
            <a:br>
              <a:rPr lang="en-US" sz="3600" b="1" i="1" dirty="0">
                <a:solidFill>
                  <a:srgbClr val="000000"/>
                </a:solidFill>
              </a:rPr>
            </a:br>
            <a:r>
              <a:rPr lang="en-US" sz="3600" b="1" i="1" dirty="0">
                <a:solidFill>
                  <a:srgbClr val="000000"/>
                </a:solidFill>
              </a:rPr>
              <a:t>in the bleak midwinter, long ago.</a:t>
            </a:r>
            <a:endParaRPr lang="en-US" sz="3600" b="1" i="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9A6BA-7539-4C5C-A184-22393F638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13"/>
            <a:ext cx="10058400" cy="7545913"/>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85800" y="838200"/>
            <a:ext cx="8239130"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#117 </a:t>
            </a:r>
            <a:r>
              <a:rPr lang="en-US" altLang="en-US" sz="2500" b="0" i="1" kern="0" dirty="0">
                <a:solidFill>
                  <a:srgbClr val="00FFFF"/>
                </a:solidFill>
                <a:effectLst>
                  <a:outerShdw blurRad="38100" dist="38100" dir="2700000" algn="tl">
                    <a:srgbClr val="000000">
                      <a:alpha val="43137"/>
                    </a:srgbClr>
                  </a:outerShdw>
                </a:effectLst>
              </a:rPr>
              <a:t>“While Shepherds Watched Their Flocks”</a:t>
            </a:r>
            <a:endParaRPr lang="en-US" b="0" dirty="0">
              <a:solidFill>
                <a:srgbClr val="00FFFF"/>
              </a:solidFill>
              <a:effectLst/>
            </a:endParaRPr>
          </a:p>
          <a:p>
            <a:pPr algn="ctr"/>
            <a:endPar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“Fear not,” said he, for mighty dread</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had seized their troubled mind: </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“Glad tidings of great joy I bring</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you and humankind.</a:t>
            </a:r>
            <a:endParaRPr lang="en-US" altLang="en-US" sz="3600" i="1" kern="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19578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9A6BA-7539-4C5C-A184-22393F638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13"/>
            <a:ext cx="10058400" cy="7545913"/>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85800" y="838200"/>
            <a:ext cx="8239130"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#117 </a:t>
            </a:r>
            <a:r>
              <a:rPr lang="en-US" altLang="en-US" sz="2500" b="0" i="1" kern="0" dirty="0">
                <a:solidFill>
                  <a:srgbClr val="00FFFF"/>
                </a:solidFill>
                <a:effectLst>
                  <a:outerShdw blurRad="38100" dist="38100" dir="2700000" algn="tl">
                    <a:srgbClr val="000000">
                      <a:alpha val="43137"/>
                    </a:srgbClr>
                  </a:outerShdw>
                </a:effectLst>
              </a:rPr>
              <a:t>“While Shepherds Watched Their Flocks”</a:t>
            </a:r>
            <a:endParaRPr lang="en-US" b="0" dirty="0">
              <a:solidFill>
                <a:srgbClr val="00FFFF"/>
              </a:solidFill>
              <a:effectLst/>
            </a:endParaRPr>
          </a:p>
          <a:p>
            <a:pPr algn="ctr"/>
            <a:endPar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you, in David’s town this day,</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born of David’s line</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Savior, who is Christ the Lord,</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this shall be the sign:</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altLang="en-US" sz="3600" i="1" kern="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507604"/>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9A6BA-7539-4C5C-A184-22393F638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13"/>
            <a:ext cx="10058400" cy="7545913"/>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423862" y="941246"/>
            <a:ext cx="8905875"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#117 </a:t>
            </a:r>
            <a:r>
              <a:rPr lang="en-US" altLang="en-US" sz="2500" b="0" i="1" kern="0" dirty="0">
                <a:solidFill>
                  <a:srgbClr val="00FFFF"/>
                </a:solidFill>
                <a:effectLst>
                  <a:outerShdw blurRad="38100" dist="38100" dir="2700000" algn="tl">
                    <a:srgbClr val="000000">
                      <a:alpha val="43137"/>
                    </a:srgbClr>
                  </a:outerShdw>
                </a:effectLst>
              </a:rPr>
              <a:t>“While Shepherds Watched Their Flocks”</a:t>
            </a:r>
            <a:endParaRPr lang="en-US" b="0" dirty="0">
              <a:solidFill>
                <a:srgbClr val="00FFFF"/>
              </a:solidFill>
              <a:effectLst/>
            </a:endParaRPr>
          </a:p>
          <a:p>
            <a:pPr algn="ctr"/>
            <a:endPar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heavenly babe </a:t>
            </a:r>
          </a:p>
          <a:p>
            <a:pPr algn="ct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there shall find</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human view displayed,</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humbly wrapped in swathing bands,</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in a manger laid.”</a:t>
            </a:r>
            <a:br>
              <a:rPr lang="en-US" sz="3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altLang="en-US" sz="3600" i="1" kern="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421621"/>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9A6BA-7539-4C5C-A184-22393F638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13"/>
            <a:ext cx="10058400" cy="7545913"/>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85799" y="838200"/>
            <a:ext cx="8534393"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#117 </a:t>
            </a:r>
            <a:r>
              <a:rPr lang="en-US" altLang="en-US" sz="2500" b="0" i="1" kern="0" dirty="0">
                <a:solidFill>
                  <a:srgbClr val="00FFFF"/>
                </a:solidFill>
                <a:effectLst>
                  <a:outerShdw blurRad="38100" dist="38100" dir="2700000" algn="tl">
                    <a:srgbClr val="000000">
                      <a:alpha val="43137"/>
                    </a:srgbClr>
                  </a:outerShdw>
                </a:effectLst>
              </a:rPr>
              <a:t>“While Shepherds Watched Their Flocks”</a:t>
            </a:r>
            <a:endParaRPr lang="en-US" b="0" dirty="0">
              <a:solidFill>
                <a:srgbClr val="00FFFF"/>
              </a:solidFill>
              <a:effectLst/>
            </a:endParaRPr>
          </a:p>
          <a:p>
            <a:pPr algn="ctr"/>
            <a:endParaRPr lang="en-US" sz="3600" i="1" dirty="0">
              <a:effectLst/>
              <a:latin typeface="+mn-lt"/>
            </a:endParaRPr>
          </a:p>
          <a:p>
            <a:pPr algn="ctr"/>
            <a:r>
              <a:rPr lang="en-US" sz="3600" i="1" dirty="0">
                <a:effectLst/>
                <a:latin typeface="+mn-lt"/>
              </a:rPr>
              <a:t>Thus spoke the seraph, and forthwith</a:t>
            </a:r>
            <a:br>
              <a:rPr lang="en-US" sz="3600" i="1" dirty="0">
                <a:latin typeface="+mn-lt"/>
              </a:rPr>
            </a:br>
            <a:r>
              <a:rPr lang="en-US" sz="3600" i="1" dirty="0">
                <a:effectLst/>
                <a:latin typeface="+mn-lt"/>
              </a:rPr>
              <a:t>appeared a shining throng</a:t>
            </a:r>
            <a:br>
              <a:rPr lang="en-US" sz="3600" i="1" dirty="0">
                <a:latin typeface="+mn-lt"/>
              </a:rPr>
            </a:br>
            <a:r>
              <a:rPr lang="en-US" sz="3600" i="1" dirty="0">
                <a:effectLst/>
                <a:latin typeface="+mn-lt"/>
              </a:rPr>
              <a:t>of angels praising God, who thus</a:t>
            </a:r>
            <a:br>
              <a:rPr lang="en-US" sz="3600" i="1" dirty="0">
                <a:latin typeface="+mn-lt"/>
              </a:rPr>
            </a:br>
            <a:r>
              <a:rPr lang="en-US" sz="3600" i="1" dirty="0">
                <a:effectLst/>
                <a:latin typeface="+mn-lt"/>
              </a:rPr>
              <a:t>addressed their joyful song:</a:t>
            </a:r>
            <a:endParaRPr lang="en-US" altLang="en-US" sz="3600" i="1" kern="0" dirty="0">
              <a:solidFill>
                <a:srgbClr val="FF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3060611542"/>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9A6BA-7539-4C5C-A184-22393F638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13"/>
            <a:ext cx="10058400" cy="7545913"/>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85800" y="838200"/>
            <a:ext cx="8239130"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500" b="0" i="1" kern="0" dirty="0">
                <a:solidFill>
                  <a:srgbClr val="00FFFF"/>
                </a:solidFill>
                <a:effectLst>
                  <a:outerShdw blurRad="38100" dist="38100" dir="2700000" algn="tl">
                    <a:srgbClr val="000000">
                      <a:alpha val="43137"/>
                    </a:srgbClr>
                  </a:outerShdw>
                </a:effectLst>
                <a:cs typeface="Times New Roman" pitchFamily="18" charset="0"/>
              </a:rPr>
              <a:t>#117 </a:t>
            </a:r>
            <a:r>
              <a:rPr lang="en-US" altLang="en-US" sz="2500" b="0" i="1" kern="0" dirty="0">
                <a:solidFill>
                  <a:srgbClr val="00FFFF"/>
                </a:solidFill>
                <a:effectLst>
                  <a:outerShdw blurRad="38100" dist="38100" dir="2700000" algn="tl">
                    <a:srgbClr val="000000">
                      <a:alpha val="43137"/>
                    </a:srgbClr>
                  </a:outerShdw>
                </a:effectLst>
              </a:rPr>
              <a:t>“While Shepherds Watched Their Flocks”</a:t>
            </a:r>
            <a:endParaRPr lang="en-US" b="0" dirty="0">
              <a:solidFill>
                <a:srgbClr val="00FFFF"/>
              </a:solidFill>
              <a:effectLst/>
            </a:endParaRPr>
          </a:p>
          <a:p>
            <a:pPr algn="ctr"/>
            <a:endParaRPr lang="en-US" sz="3600" i="1" dirty="0">
              <a:effectLst>
                <a:outerShdw blurRad="38100" dist="38100" dir="2700000" algn="tl">
                  <a:srgbClr val="000000">
                    <a:alpha val="43137"/>
                  </a:srgbClr>
                </a:outerShdw>
              </a:effectLst>
              <a:latin typeface="+mn-lt"/>
            </a:endParaRPr>
          </a:p>
          <a:p>
            <a:pPr algn="ctr"/>
            <a:r>
              <a:rPr lang="en-US" sz="3600" i="1" dirty="0">
                <a:effectLst>
                  <a:outerShdw blurRad="38100" dist="38100" dir="2700000" algn="tl">
                    <a:srgbClr val="000000">
                      <a:alpha val="43137"/>
                    </a:srgbClr>
                  </a:outerShdw>
                </a:effectLst>
                <a:latin typeface="+mn-lt"/>
              </a:rPr>
              <a:t>“All glory be to God on high,</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and to the earth be peace;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good will to all from highest heaven</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begin and never cease!” </a:t>
            </a:r>
            <a:endParaRPr lang="en-US" altLang="en-US" sz="3600" i="1" kern="0" dirty="0">
              <a:solidFill>
                <a:srgbClr val="FF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1466035703"/>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1146090" y="64105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685800" y="1981200"/>
            <a:ext cx="753331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endParaRPr lang="en-US" altLang="en-US" sz="2800" b="1" i="1" kern="0" dirty="0">
              <a:solidFill>
                <a:srgbClr val="00FFFF"/>
              </a:solidFill>
              <a:effectLst>
                <a:outerShdw blurRad="38100" dist="38100" dir="2700000" algn="tl">
                  <a:srgbClr val="000000">
                    <a:alpha val="43137"/>
                  </a:srgbClr>
                </a:outerShdw>
              </a:effectLst>
            </a:endParaRPr>
          </a:p>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540 “Farewell, Good Friends” </a:t>
            </a: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Shalom, Shalom!</a:t>
            </a:r>
            <a:endParaRPr lang="en-US" dirty="0">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Till we meet again, </a:t>
            </a:r>
          </a:p>
          <a:p>
            <a:pPr algn="ctr"/>
            <a:r>
              <a:rPr lang="en-US" b="1" i="1" dirty="0">
                <a:effectLst>
                  <a:outerShdw blurRad="38100" dist="38100" dir="2700000" algn="tl">
                    <a:srgbClr val="000000">
                      <a:alpha val="43137"/>
                    </a:srgbClr>
                  </a:outerShdw>
                </a:effectLst>
              </a:rPr>
              <a:t>till we meet again, </a:t>
            </a:r>
          </a:p>
          <a:p>
            <a:pPr algn="ctr"/>
            <a:r>
              <a:rPr lang="en-US" b="1" i="1" dirty="0">
                <a:effectLst>
                  <a:outerShdw blurRad="38100" dist="38100" dir="2700000" algn="tl">
                    <a:srgbClr val="000000">
                      <a:alpha val="43137"/>
                    </a:srgbClr>
                  </a:outerShdw>
                </a:effectLst>
              </a:rPr>
              <a:t>Shalom, Shalom!</a:t>
            </a:r>
            <a:endParaRPr lang="en-US" dirty="0">
              <a:effectLst>
                <a:outerShdw blurRad="38100" dist="38100" dir="2700000" algn="tl">
                  <a:srgbClr val="000000">
                    <a:alpha val="43137"/>
                  </a:srgbClr>
                </a:outerShdw>
              </a:effectLst>
            </a:endParaRPr>
          </a:p>
          <a:p>
            <a:pPr algn="ctr"/>
            <a:endParaRPr lang="en-US" dirty="0">
              <a:effectLst/>
            </a:endParaRPr>
          </a:p>
          <a:p>
            <a:pPr algn="ct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C64D81-34CC-4155-B7EF-EBAE259E2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6200"/>
            <a:ext cx="11277600" cy="7042211"/>
          </a:xfrm>
          <a:prstGeom prst="rect">
            <a:avLst/>
          </a:prstGeom>
        </p:spPr>
      </p:pic>
      <p:sp>
        <p:nvSpPr>
          <p:cNvPr id="4098" name="Rectangle 2"/>
          <p:cNvSpPr>
            <a:spLocks noGrp="1" noChangeArrowheads="1"/>
          </p:cNvSpPr>
          <p:nvPr>
            <p:ph type="ctrTitle"/>
          </p:nvPr>
        </p:nvSpPr>
        <p:spPr>
          <a:xfrm>
            <a:off x="228600" y="1066800"/>
            <a:ext cx="7696200" cy="679511"/>
          </a:xfrm>
          <a:noFill/>
        </p:spPr>
        <p:txBody>
          <a:bodyPr/>
          <a:lstStyle/>
          <a:p>
            <a:pPr algn="r"/>
            <a:r>
              <a:rPr lang="en-US" altLang="en-US" sz="3600" i="1" dirty="0" err="1">
                <a:solidFill>
                  <a:srgbClr val="4AE8E8"/>
                </a:solidFill>
                <a:latin typeface="+mn-lt"/>
              </a:rPr>
              <a:t>Homecrest</a:t>
            </a:r>
            <a:r>
              <a:rPr lang="en-US" altLang="en-US" sz="3600" i="1" dirty="0">
                <a:solidFill>
                  <a:srgbClr val="4AE8E8"/>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200" i="1" dirty="0">
                <a:latin typeface="Arial" charset="0"/>
              </a:rPr>
              <a:t>December 24th, 2017</a:t>
            </a:r>
            <a:br>
              <a:rPr lang="en-US" altLang="en-US" sz="3200" i="1" dirty="0">
                <a:latin typeface="Arial" charset="0"/>
              </a:rPr>
            </a:br>
            <a:r>
              <a:rPr lang="en-US" altLang="en-US" sz="3200" i="1" dirty="0">
                <a:solidFill>
                  <a:srgbClr val="FFFF00"/>
                </a:solidFill>
                <a:latin typeface="Arial" charset="0"/>
              </a:rPr>
              <a:t>4th Sunday of Advent  </a:t>
            </a:r>
            <a:br>
              <a:rPr lang="en-US" altLang="en-US" sz="3200" i="1" dirty="0">
                <a:latin typeface="Arial" charset="0"/>
              </a:rPr>
            </a:br>
            <a:endParaRPr lang="en-US" altLang="en-US" sz="3200" i="1" dirty="0">
              <a:solidFill>
                <a:srgbClr val="00FFFF"/>
              </a:solidFill>
              <a:effectLst>
                <a:outerShdw blurRad="38100" dist="38100" dir="2700000" algn="tl">
                  <a:srgbClr val="000000">
                    <a:alpha val="43137"/>
                  </a:srgbClr>
                </a:outerShdw>
              </a:effectLst>
              <a:latin typeface="Arial" charset="0"/>
            </a:endParaRPr>
          </a:p>
        </p:txBody>
      </p:sp>
      <p:pic>
        <p:nvPicPr>
          <p:cNvPr id="5" name="Picture 4" descr="https://gnosticdevotions.files.wordpress.com/2011/12/advent-4.jpg">
            <a:extLst>
              <a:ext uri="{FF2B5EF4-FFF2-40B4-BE49-F238E27FC236}">
                <a16:creationId xmlns:a16="http://schemas.microsoft.com/office/drawing/2014/main" id="{28171842-CA36-49B8-8CE5-0EC629C891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7118" y="4675340"/>
            <a:ext cx="2286000" cy="2317811"/>
          </a:xfrm>
          <a:prstGeom prst="rect">
            <a:avLst/>
          </a:prstGeom>
          <a:noFill/>
          <a:ln>
            <a:noFill/>
          </a:ln>
        </p:spPr>
      </p:pic>
    </p:spTree>
    <p:extLst>
      <p:ext uri="{BB962C8B-B14F-4D97-AF65-F5344CB8AC3E}">
        <p14:creationId xmlns:p14="http://schemas.microsoft.com/office/powerpoint/2010/main" val="3220772139"/>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AF90E8-AE98-4CCD-BA14-EFA57236F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0"/>
            <a:ext cx="13335000" cy="6858000"/>
          </a:xfrm>
          <a:prstGeom prst="rect">
            <a:avLst/>
          </a:prstGeom>
        </p:spPr>
      </p:pic>
      <p:sp>
        <p:nvSpPr>
          <p:cNvPr id="111618" name="Rectangle 2"/>
          <p:cNvSpPr>
            <a:spLocks noGrp="1" noChangeArrowheads="1"/>
          </p:cNvSpPr>
          <p:nvPr>
            <p:ph type="ctrTitle"/>
          </p:nvPr>
        </p:nvSpPr>
        <p:spPr>
          <a:xfrm>
            <a:off x="-221293" y="927359"/>
            <a:ext cx="8687415" cy="1431925"/>
          </a:xfrm>
        </p:spPr>
        <p:txBody>
          <a:bodyPr/>
          <a:lstStyle/>
          <a:p>
            <a:pPr algn="r"/>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800000"/>
                </a:solidFill>
                <a:effectLst/>
                <a:latin typeface="+mn-lt"/>
              </a:rPr>
              <a:t># 144 “In the Bleak Midwinter”</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292" y="2663041"/>
            <a:ext cx="8687415" cy="3970318"/>
          </a:xfrm>
          <a:prstGeom prst="rect">
            <a:avLst/>
          </a:prstGeom>
        </p:spPr>
        <p:txBody>
          <a:bodyPr wrap="square">
            <a:spAutoFit/>
          </a:bodyPr>
          <a:lstStyle/>
          <a:p>
            <a:pPr algn="ctr"/>
            <a:r>
              <a:rPr lang="en-US" sz="3600" b="1" i="1" dirty="0">
                <a:solidFill>
                  <a:srgbClr val="000000"/>
                </a:solidFill>
              </a:rPr>
              <a:t>Our God, heaven cannot hold him,</a:t>
            </a:r>
            <a:br>
              <a:rPr lang="en-US" sz="3600" b="1" i="1" dirty="0">
                <a:solidFill>
                  <a:srgbClr val="000000"/>
                </a:solidFill>
              </a:rPr>
            </a:br>
            <a:r>
              <a:rPr lang="en-US" sz="3600" b="1" i="1" dirty="0">
                <a:solidFill>
                  <a:srgbClr val="000000"/>
                </a:solidFill>
              </a:rPr>
              <a:t>nor earth sustain;</a:t>
            </a:r>
            <a:br>
              <a:rPr lang="en-US" sz="3600" b="1" i="1" dirty="0">
                <a:solidFill>
                  <a:srgbClr val="000000"/>
                </a:solidFill>
              </a:rPr>
            </a:br>
            <a:r>
              <a:rPr lang="en-US" sz="3600" b="1" i="1" dirty="0">
                <a:solidFill>
                  <a:srgbClr val="000000"/>
                </a:solidFill>
              </a:rPr>
              <a:t>heaven and earth shall flee away</a:t>
            </a:r>
            <a:br>
              <a:rPr lang="en-US" sz="3600" b="1" i="1" dirty="0">
                <a:solidFill>
                  <a:srgbClr val="000000"/>
                </a:solidFill>
              </a:rPr>
            </a:br>
            <a:r>
              <a:rPr lang="en-US" sz="3600" b="1" i="1" dirty="0">
                <a:solidFill>
                  <a:srgbClr val="000000"/>
                </a:solidFill>
              </a:rPr>
              <a:t>when he comes to reign:</a:t>
            </a:r>
            <a:br>
              <a:rPr lang="en-US" sz="3600" b="1" i="1" dirty="0">
                <a:solidFill>
                  <a:srgbClr val="000000"/>
                </a:solidFill>
              </a:rPr>
            </a:br>
            <a:r>
              <a:rPr lang="en-US" sz="3600" b="1" i="1" dirty="0">
                <a:solidFill>
                  <a:srgbClr val="000000"/>
                </a:solidFill>
              </a:rPr>
              <a:t>in the bleak midwinter</a:t>
            </a:r>
            <a:br>
              <a:rPr lang="en-US" sz="3600" b="1" i="1" dirty="0">
                <a:solidFill>
                  <a:srgbClr val="000000"/>
                </a:solidFill>
              </a:rPr>
            </a:br>
            <a:r>
              <a:rPr lang="en-US" sz="3600" b="1" i="1" dirty="0">
                <a:solidFill>
                  <a:srgbClr val="000000"/>
                </a:solidFill>
              </a:rPr>
              <a:t>a stable place sufficed</a:t>
            </a:r>
            <a:br>
              <a:rPr lang="en-US" sz="3600" b="1" i="1" dirty="0">
                <a:solidFill>
                  <a:srgbClr val="000000"/>
                </a:solidFill>
              </a:rPr>
            </a:br>
            <a:r>
              <a:rPr lang="en-US" sz="3600" b="1" i="1" dirty="0">
                <a:solidFill>
                  <a:srgbClr val="000000"/>
                </a:solidFill>
              </a:rPr>
              <a:t>the Lord God incarnate, Jesus Christ.</a:t>
            </a:r>
            <a:endParaRPr lang="en-US" sz="3600" b="1" i="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5048436"/>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AF90E8-AE98-4CCD-BA14-EFA57236F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0"/>
            <a:ext cx="13335000" cy="6858000"/>
          </a:xfrm>
          <a:prstGeom prst="rect">
            <a:avLst/>
          </a:prstGeom>
        </p:spPr>
      </p:pic>
      <p:sp>
        <p:nvSpPr>
          <p:cNvPr id="111618" name="Rectangle 2"/>
          <p:cNvSpPr>
            <a:spLocks noGrp="1" noChangeArrowheads="1"/>
          </p:cNvSpPr>
          <p:nvPr>
            <p:ph type="ctrTitle"/>
          </p:nvPr>
        </p:nvSpPr>
        <p:spPr>
          <a:xfrm>
            <a:off x="-221293" y="927359"/>
            <a:ext cx="8687415" cy="1431925"/>
          </a:xfrm>
        </p:spPr>
        <p:txBody>
          <a:bodyPr/>
          <a:lstStyle/>
          <a:p>
            <a:pPr algn="r"/>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800000"/>
                </a:solidFill>
                <a:effectLst/>
                <a:latin typeface="+mn-lt"/>
              </a:rPr>
              <a:t># 144 “In the Bleak Midwinter”</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292" y="2663041"/>
            <a:ext cx="8687415" cy="3970318"/>
          </a:xfrm>
          <a:prstGeom prst="rect">
            <a:avLst/>
          </a:prstGeom>
        </p:spPr>
        <p:txBody>
          <a:bodyPr wrap="square">
            <a:spAutoFit/>
          </a:bodyPr>
          <a:lstStyle/>
          <a:p>
            <a:pPr algn="ctr"/>
            <a:r>
              <a:rPr lang="en-US" sz="3600" b="1" i="1" dirty="0">
                <a:solidFill>
                  <a:srgbClr val="000000"/>
                </a:solidFill>
              </a:rPr>
              <a:t>Angels and archangels</a:t>
            </a:r>
            <a:br>
              <a:rPr lang="en-US" sz="3600" b="1" i="1" dirty="0">
                <a:solidFill>
                  <a:srgbClr val="000000"/>
                </a:solidFill>
              </a:rPr>
            </a:br>
            <a:r>
              <a:rPr lang="en-US" sz="3600" b="1" i="1" dirty="0">
                <a:solidFill>
                  <a:srgbClr val="000000"/>
                </a:solidFill>
              </a:rPr>
              <a:t>may have gathered there;</a:t>
            </a:r>
            <a:br>
              <a:rPr lang="en-US" sz="3600" b="1" i="1" dirty="0">
                <a:solidFill>
                  <a:srgbClr val="000000"/>
                </a:solidFill>
              </a:rPr>
            </a:br>
            <a:r>
              <a:rPr lang="en-US" sz="3600" b="1" i="1" dirty="0">
                <a:solidFill>
                  <a:srgbClr val="000000"/>
                </a:solidFill>
              </a:rPr>
              <a:t>cherubim and seraphim </a:t>
            </a:r>
            <a:br>
              <a:rPr lang="en-US" sz="3600" b="1" i="1" dirty="0">
                <a:solidFill>
                  <a:srgbClr val="000000"/>
                </a:solidFill>
              </a:rPr>
            </a:br>
            <a:r>
              <a:rPr lang="en-US" sz="3600" b="1" i="1" dirty="0">
                <a:solidFill>
                  <a:srgbClr val="000000"/>
                </a:solidFill>
              </a:rPr>
              <a:t>thronged the air;</a:t>
            </a:r>
            <a:br>
              <a:rPr lang="en-US" sz="3600" b="1" i="1" dirty="0">
                <a:solidFill>
                  <a:srgbClr val="000000"/>
                </a:solidFill>
              </a:rPr>
            </a:br>
            <a:r>
              <a:rPr lang="en-US" sz="3600" b="1" i="1" dirty="0">
                <a:solidFill>
                  <a:srgbClr val="000000"/>
                </a:solidFill>
              </a:rPr>
              <a:t>but his mother only,</a:t>
            </a:r>
            <a:br>
              <a:rPr lang="en-US" sz="3600" b="1" i="1" dirty="0">
                <a:solidFill>
                  <a:srgbClr val="000000"/>
                </a:solidFill>
              </a:rPr>
            </a:br>
            <a:r>
              <a:rPr lang="en-US" sz="3600" b="1" i="1" dirty="0">
                <a:solidFill>
                  <a:srgbClr val="000000"/>
                </a:solidFill>
              </a:rPr>
              <a:t>in her maiden bliss,</a:t>
            </a:r>
            <a:br>
              <a:rPr lang="en-US" sz="3600" b="1" i="1" dirty="0">
                <a:solidFill>
                  <a:srgbClr val="000000"/>
                </a:solidFill>
              </a:rPr>
            </a:br>
            <a:r>
              <a:rPr lang="en-US" sz="3600" b="1" i="1" dirty="0">
                <a:solidFill>
                  <a:srgbClr val="000000"/>
                </a:solidFill>
              </a:rPr>
              <a:t>worshiped the beloved with a kiss.</a:t>
            </a:r>
            <a:endParaRPr lang="en-US" sz="3600" b="1" i="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632021189"/>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AF90E8-AE98-4CCD-BA14-EFA57236F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0"/>
            <a:ext cx="13335000" cy="6858000"/>
          </a:xfrm>
          <a:prstGeom prst="rect">
            <a:avLst/>
          </a:prstGeom>
        </p:spPr>
      </p:pic>
      <p:sp>
        <p:nvSpPr>
          <p:cNvPr id="111618" name="Rectangle 2"/>
          <p:cNvSpPr>
            <a:spLocks noGrp="1" noChangeArrowheads="1"/>
          </p:cNvSpPr>
          <p:nvPr>
            <p:ph type="ctrTitle"/>
          </p:nvPr>
        </p:nvSpPr>
        <p:spPr>
          <a:xfrm>
            <a:off x="-221293" y="927359"/>
            <a:ext cx="8687415" cy="1431925"/>
          </a:xfrm>
        </p:spPr>
        <p:txBody>
          <a:bodyPr/>
          <a:lstStyle/>
          <a:p>
            <a:pPr algn="r"/>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800000"/>
                </a:solidFill>
                <a:effectLst/>
                <a:latin typeface="+mn-lt"/>
              </a:rPr>
              <a:t># 144 “In the Bleak Midwinter”</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292" y="2663041"/>
            <a:ext cx="8839508" cy="3970318"/>
          </a:xfrm>
          <a:prstGeom prst="rect">
            <a:avLst/>
          </a:prstGeom>
        </p:spPr>
        <p:txBody>
          <a:bodyPr wrap="square">
            <a:spAutoFit/>
          </a:bodyPr>
          <a:lstStyle/>
          <a:p>
            <a:pPr algn="ctr"/>
            <a:r>
              <a:rPr lang="en-US" sz="3600" b="1" i="1" dirty="0">
                <a:solidFill>
                  <a:srgbClr val="000000"/>
                </a:solidFill>
              </a:rPr>
              <a:t>What can I give him,</a:t>
            </a:r>
            <a:br>
              <a:rPr lang="en-US" sz="3600" b="1" i="1" dirty="0">
                <a:solidFill>
                  <a:srgbClr val="000000"/>
                </a:solidFill>
              </a:rPr>
            </a:br>
            <a:r>
              <a:rPr lang="en-US" sz="3600" b="1" i="1" dirty="0">
                <a:solidFill>
                  <a:srgbClr val="000000"/>
                </a:solidFill>
              </a:rPr>
              <a:t>poor as I am?</a:t>
            </a:r>
            <a:br>
              <a:rPr lang="en-US" sz="3600" b="1" i="1" dirty="0">
                <a:solidFill>
                  <a:srgbClr val="000000"/>
                </a:solidFill>
              </a:rPr>
            </a:br>
            <a:r>
              <a:rPr lang="en-US" sz="3600" b="1" i="1" dirty="0">
                <a:solidFill>
                  <a:srgbClr val="000000"/>
                </a:solidFill>
              </a:rPr>
              <a:t>If I were a shepherd,</a:t>
            </a:r>
            <a:br>
              <a:rPr lang="en-US" sz="3600" b="1" i="1" dirty="0">
                <a:solidFill>
                  <a:srgbClr val="000000"/>
                </a:solidFill>
              </a:rPr>
            </a:br>
            <a:r>
              <a:rPr lang="en-US" sz="3600" b="1" i="1" dirty="0">
                <a:solidFill>
                  <a:srgbClr val="000000"/>
                </a:solidFill>
              </a:rPr>
              <a:t>I would bring a lamb;</a:t>
            </a:r>
            <a:br>
              <a:rPr lang="en-US" sz="3600" b="1" i="1" dirty="0">
                <a:solidFill>
                  <a:srgbClr val="000000"/>
                </a:solidFill>
              </a:rPr>
            </a:br>
            <a:r>
              <a:rPr lang="en-US" sz="3600" b="1" i="1" dirty="0">
                <a:solidFill>
                  <a:srgbClr val="000000"/>
                </a:solidFill>
              </a:rPr>
              <a:t>if I were a wise man,</a:t>
            </a:r>
            <a:br>
              <a:rPr lang="en-US" sz="3600" b="1" i="1" dirty="0">
                <a:solidFill>
                  <a:srgbClr val="000000"/>
                </a:solidFill>
              </a:rPr>
            </a:br>
            <a:r>
              <a:rPr lang="en-US" sz="3600" b="1" i="1" dirty="0">
                <a:solidFill>
                  <a:srgbClr val="000000"/>
                </a:solidFill>
              </a:rPr>
              <a:t>I would do my part;</a:t>
            </a:r>
            <a:br>
              <a:rPr lang="en-US" sz="3600" b="1" i="1" dirty="0">
                <a:solidFill>
                  <a:srgbClr val="000000"/>
                </a:solidFill>
              </a:rPr>
            </a:br>
            <a:r>
              <a:rPr lang="en-US" sz="3600" b="1" i="1" dirty="0">
                <a:solidFill>
                  <a:srgbClr val="000000"/>
                </a:solidFill>
              </a:rPr>
              <a:t>yet what I can I give him: give my heart.</a:t>
            </a:r>
            <a:endParaRPr lang="en-US" sz="3600" b="1" i="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9589447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3200" b="0" i="1" dirty="0"/>
            </a:br>
            <a:r>
              <a:rPr lang="en-US" sz="2000" b="0" i="1" dirty="0">
                <a:effectLst/>
                <a:latin typeface="+mn-lt"/>
              </a:rPr>
              <a:t>In Jesus Christ our Lord, the grace of God has appeared, the Word became flesh, bringing light to us all who are yearning for a Savior to come.  With confidence and joy, let us confess our sins before God and our neighbors.</a:t>
            </a:r>
            <a:br>
              <a:rPr lang="en-US" sz="2000" dirty="0">
                <a:effectLst/>
                <a:latin typeface="+mn-lt"/>
              </a:rPr>
            </a:br>
            <a:r>
              <a:rPr lang="en-US" sz="2000" b="0" i="1" dirty="0">
                <a:effectLst/>
                <a:latin typeface="+mn-lt"/>
              </a:rPr>
              <a:t>  </a:t>
            </a:r>
            <a:br>
              <a:rPr lang="en-US" sz="2000" b="0" dirty="0">
                <a:effectLst/>
                <a:latin typeface="+mn-lt"/>
              </a:rPr>
            </a:br>
            <a:r>
              <a:rPr lang="en-US" sz="2000" b="0" i="1" dirty="0">
                <a:effectLst>
                  <a:outerShdw blurRad="38100" dist="38100" dir="2700000" algn="tl">
                    <a:srgbClr val="000000">
                      <a:alpha val="43137"/>
                    </a:srgbClr>
                  </a:outerShdw>
                </a:effectLst>
                <a:latin typeface="+mn-lt"/>
              </a:rPr>
              <a:t> </a:t>
            </a:r>
            <a:br>
              <a:rPr lang="en-US" sz="2000" b="0" dirty="0">
                <a:effectLst>
                  <a:outerShdw blurRad="38100" dist="38100" dir="2700000" algn="tl">
                    <a:srgbClr val="000000">
                      <a:alpha val="43137"/>
                    </a:srgbClr>
                  </a:outerShdw>
                </a:effectLst>
                <a:latin typeface="+mn-lt"/>
              </a:rPr>
            </a:br>
            <a:endParaRPr lang="en-US" altLang="en-US" sz="20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947803" y="3048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18521" y="1359470"/>
            <a:ext cx="7086600" cy="5740033"/>
          </a:xfrm>
          <a:prstGeom prst="rect">
            <a:avLst/>
          </a:prstGeom>
        </p:spPr>
        <p:txBody>
          <a:bodyPr wrap="square">
            <a:spAutoFit/>
          </a:bodyPr>
          <a:lstStyle/>
          <a:p>
            <a:r>
              <a:rPr lang="en-US" sz="2800" b="1" i="1" dirty="0">
                <a:solidFill>
                  <a:srgbClr val="000000"/>
                </a:solidFill>
              </a:rPr>
              <a:t>Almighty God, we confess that our hearts have not been open to all that you have revealed to us in the nativity of your Son.  You sent Christ to be born as a helpless Child, and yet we have not attended to suffering of children.  You chose humble Mary to be mother of our Lord Jesus, and yet we have not attended to the struggles of women.  The holy family could find no room in Bethlehem but a stable, and yet we have not attended to the cry of the homeless. </a:t>
            </a:r>
            <a:endParaRPr lang="en-US" sz="2800" dirty="0">
              <a:solidFill>
                <a:srgbClr val="000000"/>
              </a:solidFill>
            </a:endParaRPr>
          </a:p>
          <a:p>
            <a:endParaRPr lang="en-US" sz="31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947803" y="3048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18521" y="1359470"/>
            <a:ext cx="7086600" cy="4785926"/>
          </a:xfrm>
          <a:prstGeom prst="rect">
            <a:avLst/>
          </a:prstGeom>
        </p:spPr>
        <p:txBody>
          <a:bodyPr wrap="square">
            <a:spAutoFit/>
          </a:bodyPr>
          <a:lstStyle/>
          <a:p>
            <a:r>
              <a:rPr lang="en-US" sz="2800" b="1" i="1" dirty="0">
                <a:solidFill>
                  <a:srgbClr val="000000"/>
                </a:solidFill>
              </a:rPr>
              <a:t>You announced your birth to lowly shepherds, yet we ignore those who tend our farms and fields.  Forgive our lack of attention, and free us for joyful compassion, that we may know Christ in serving others.  Through Jesus Christ we pray, Amen.</a:t>
            </a:r>
            <a:endParaRPr lang="en-US" sz="2800" dirty="0">
              <a:solidFill>
                <a:srgbClr val="000000"/>
              </a:solidFill>
            </a:endParaRPr>
          </a:p>
          <a:p>
            <a:r>
              <a:rPr lang="en-US" b="1" i="1" dirty="0"/>
              <a:t>  </a:t>
            </a:r>
            <a:endParaRPr lang="en-US" dirty="0"/>
          </a:p>
          <a:p>
            <a:r>
              <a:rPr lang="en-US" sz="2800" b="1" i="1" dirty="0">
                <a:solidFill>
                  <a:srgbClr val="000000"/>
                </a:solidFill>
              </a:rPr>
              <a:t>   </a:t>
            </a:r>
            <a:endParaRPr lang="en-US" sz="2800" dirty="0">
              <a:solidFill>
                <a:srgbClr val="000000"/>
              </a:solidFill>
            </a:endParaRPr>
          </a:p>
          <a:p>
            <a:endParaRPr lang="en-US" sz="3200" b="1" dirty="0">
              <a:solidFill>
                <a:srgbClr val="000000"/>
              </a:solidFill>
            </a:endParaRPr>
          </a:p>
          <a:p>
            <a:endParaRPr lang="en-US" sz="31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52273937"/>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40683</TotalTime>
  <Words>680</Words>
  <Application>Microsoft Office PowerPoint</Application>
  <PresentationFormat>On-screen Show (4:3)</PresentationFormat>
  <Paragraphs>155</Paragraphs>
  <Slides>37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Black</vt:lpstr>
      <vt:lpstr>Calibri</vt:lpstr>
      <vt:lpstr>Helvetica</vt:lpstr>
      <vt:lpstr>Times New Roman</vt:lpstr>
      <vt:lpstr>Wingdings</vt:lpstr>
      <vt:lpstr>Glass Layers</vt:lpstr>
      <vt:lpstr>Homecrest Presbyterian Church Worship of the Lord’s Day December 24th, 2017 4th Sunday of Advent   </vt:lpstr>
      <vt:lpstr>Gathering Around the WORD Lighting of the Advent Candle/ Call to Worship – Chin Family </vt:lpstr>
      <vt:lpstr>Gathering Around the WORD Gathering Hymn   # 144 “In the Bleak Midwinter”</vt:lpstr>
      <vt:lpstr>Gathering Around the WORD Gathering Hymn   # 144 “In the Bleak Midwinter”</vt:lpstr>
      <vt:lpstr>Gathering Around the WORD Gathering Hymn   # 144 “In the Bleak Midwinter”</vt:lpstr>
      <vt:lpstr>Gathering Around the WORD Gathering Hymn   # 144 “In the Bleak Midwinter”</vt:lpstr>
      <vt:lpstr>Gathering Around the WORD Call to Confession  In Jesus Christ our Lord, the grace of God has appeared, the Word became flesh, bringing light to us all who are yearning for a Savior to come.  With confidence and joy, let us confess our sins before God and our neighbors.      </vt:lpstr>
      <vt:lpstr>Gathering Around the WORD Prayer of Confession (in Unison)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(Titus 2:11-14)</vt:lpstr>
      <vt:lpstr>PowerPoint Presentation</vt:lpstr>
      <vt:lpstr>Responding Hymn # 142 “Angels, from the Realms of Glory”</vt:lpstr>
      <vt:lpstr>Responding Hymn # 142 “Angels, from the Realms of Glory”</vt:lpstr>
      <vt:lpstr>Responding Hymn # 142 “Angels, from the Realms of Glory”</vt:lpstr>
      <vt:lpstr>Responding Hymn # 142 “Angels, from the Realms of Glory”</vt:lpstr>
      <vt:lpstr>Bearing and Following  the WORD into the World Affirmation of Faith - Christmas </vt:lpstr>
      <vt:lpstr>Bearing and Following  the WORD into the World Affirmation of Faith - Christmas </vt:lpstr>
      <vt:lpstr>Bearing and Following  the WORD into the World Affirmation of Faith - Christmas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December 24th, 2017 4th Sunday of Advent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1091</cp:revision>
  <cp:lastPrinted>2016-01-30T20:52:10Z</cp:lastPrinted>
  <dcterms:created xsi:type="dcterms:W3CDTF">1601-01-01T00:00:00Z</dcterms:created>
  <dcterms:modified xsi:type="dcterms:W3CDTF">2017-12-21T02:33:21Z</dcterms:modified>
</cp:coreProperties>
</file>