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15.jpg" ContentType="image/png"/>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2"/>
  </p:notesMasterIdLst>
  <p:handoutMasterIdLst>
    <p:handoutMasterId r:id="rId43"/>
  </p:handoutMasterIdLst>
  <p:sldIdLst>
    <p:sldId id="1097" r:id="rId2"/>
    <p:sldId id="1588" r:id="rId3"/>
    <p:sldId id="1299" r:id="rId4"/>
    <p:sldId id="1760" r:id="rId5"/>
    <p:sldId id="1761" r:id="rId6"/>
    <p:sldId id="1762" r:id="rId7"/>
    <p:sldId id="805" r:id="rId8"/>
    <p:sldId id="1039" r:id="rId9"/>
    <p:sldId id="1697" r:id="rId10"/>
    <p:sldId id="696" r:id="rId11"/>
    <p:sldId id="806" r:id="rId12"/>
    <p:sldId id="1059" r:id="rId13"/>
    <p:sldId id="1763" r:id="rId14"/>
    <p:sldId id="1764" r:id="rId15"/>
    <p:sldId id="1765" r:id="rId16"/>
    <p:sldId id="1693" r:id="rId17"/>
    <p:sldId id="1773" r:id="rId18"/>
    <p:sldId id="1774" r:id="rId19"/>
    <p:sldId id="1775" r:id="rId20"/>
    <p:sldId id="1776" r:id="rId21"/>
    <p:sldId id="905" r:id="rId22"/>
    <p:sldId id="1766" r:id="rId23"/>
    <p:sldId id="1767" r:id="rId24"/>
    <p:sldId id="1768" r:id="rId25"/>
    <p:sldId id="1769" r:id="rId26"/>
    <p:sldId id="1540" r:id="rId27"/>
    <p:sldId id="1704" r:id="rId28"/>
    <p:sldId id="1705" r:id="rId29"/>
    <p:sldId id="1687" r:id="rId30"/>
    <p:sldId id="1706" r:id="rId31"/>
    <p:sldId id="1752" r:id="rId32"/>
    <p:sldId id="975" r:id="rId33"/>
    <p:sldId id="818" r:id="rId34"/>
    <p:sldId id="819" r:id="rId35"/>
    <p:sldId id="1709" r:id="rId36"/>
    <p:sldId id="1770" r:id="rId37"/>
    <p:sldId id="1771" r:id="rId38"/>
    <p:sldId id="284" r:id="rId39"/>
    <p:sldId id="1067" r:id="rId40"/>
    <p:sldId id="1772" r:id="rId41"/>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E8E8"/>
    <a:srgbClr val="FFFF00"/>
    <a:srgbClr val="000000"/>
    <a:srgbClr val="800000"/>
    <a:srgbClr val="0664BA"/>
    <a:srgbClr val="FF0000"/>
    <a:srgbClr val="CC0099"/>
    <a:srgbClr val="FF3399"/>
    <a:srgbClr val="00FF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9002" autoAdjust="0"/>
  </p:normalViewPr>
  <p:slideViewPr>
    <p:cSldViewPr>
      <p:cViewPr varScale="1">
        <p:scale>
          <a:sx n="75" d="100"/>
          <a:sy n="75" d="100"/>
        </p:scale>
        <p:origin x="54" y="6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40</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07813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gif"/><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gi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C64D81-34CC-4155-B7EF-EBAE259E2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76200"/>
            <a:ext cx="11277600" cy="7042211"/>
          </a:xfrm>
          <a:prstGeom prst="rect">
            <a:avLst/>
          </a:prstGeom>
        </p:spPr>
      </p:pic>
      <p:sp>
        <p:nvSpPr>
          <p:cNvPr id="4098" name="Rectangle 2"/>
          <p:cNvSpPr>
            <a:spLocks noGrp="1" noChangeArrowheads="1"/>
          </p:cNvSpPr>
          <p:nvPr>
            <p:ph type="ctrTitle"/>
          </p:nvPr>
        </p:nvSpPr>
        <p:spPr>
          <a:xfrm>
            <a:off x="228600" y="1066800"/>
            <a:ext cx="7696200" cy="679511"/>
          </a:xfrm>
          <a:noFill/>
        </p:spPr>
        <p:txBody>
          <a:bodyPr/>
          <a:lstStyle/>
          <a:p>
            <a:pPr algn="r"/>
            <a:r>
              <a:rPr lang="en-US" altLang="en-US" sz="3600" i="1" dirty="0" err="1">
                <a:solidFill>
                  <a:srgbClr val="4AE8E8"/>
                </a:solidFill>
                <a:latin typeface="+mn-lt"/>
              </a:rPr>
              <a:t>Homecrest</a:t>
            </a:r>
            <a:r>
              <a:rPr lang="en-US" altLang="en-US" sz="3600" i="1" dirty="0">
                <a:solidFill>
                  <a:srgbClr val="4AE8E8"/>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200" i="1" dirty="0">
                <a:latin typeface="Arial" charset="0"/>
              </a:rPr>
              <a:t>December 17th, 2017</a:t>
            </a:r>
            <a:br>
              <a:rPr lang="en-US" altLang="en-US" sz="3200" i="1" dirty="0">
                <a:latin typeface="Arial" charset="0"/>
              </a:rPr>
            </a:br>
            <a:r>
              <a:rPr lang="en-US" altLang="en-US" sz="3200" i="1" dirty="0">
                <a:solidFill>
                  <a:srgbClr val="FFFF00"/>
                </a:solidFill>
                <a:latin typeface="Arial" charset="0"/>
              </a:rPr>
              <a:t>3rd Sunday of Advent  </a:t>
            </a:r>
            <a:br>
              <a:rPr lang="en-US" altLang="en-US" sz="3200" i="1" dirty="0">
                <a:latin typeface="Arial" charset="0"/>
              </a:rPr>
            </a:br>
            <a:endParaRPr lang="en-US" altLang="en-US" sz="3200" i="1" dirty="0">
              <a:solidFill>
                <a:srgbClr val="00FFFF"/>
              </a:solidFill>
              <a:effectLst>
                <a:outerShdw blurRad="38100" dist="38100" dir="2700000" algn="tl">
                  <a:srgbClr val="000000">
                    <a:alpha val="43137"/>
                  </a:srgbClr>
                </a:outerShdw>
              </a:effectLst>
              <a:latin typeface="Arial" charset="0"/>
            </a:endParaRPr>
          </a:p>
        </p:txBody>
      </p:sp>
      <p:pic>
        <p:nvPicPr>
          <p:cNvPr id="7" name="Picture 6" descr="Image result for advent 3 candles">
            <a:extLst>
              <a:ext uri="{FF2B5EF4-FFF2-40B4-BE49-F238E27FC236}">
                <a16:creationId xmlns:a16="http://schemas.microsoft.com/office/drawing/2014/main" id="{DDC41BA1-D200-4066-A193-7406F1B6EBA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81000" y="4038600"/>
            <a:ext cx="2438400" cy="2556970"/>
          </a:xfrm>
          <a:prstGeom prst="rect">
            <a:avLst/>
          </a:prstGeom>
          <a:noFill/>
          <a:ln>
            <a:noFill/>
          </a:ln>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341437"/>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11D0CC-DB13-4061-98A5-CDA79B90C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0"/>
            <a:ext cx="9536853" cy="5029200"/>
          </a:xfrm>
          <a:prstGeom prst="rect">
            <a:avLst/>
          </a:prstGeom>
        </p:spPr>
      </p:pic>
      <p:sp>
        <p:nvSpPr>
          <p:cNvPr id="755714" name="Rectangle 2"/>
          <p:cNvSpPr>
            <a:spLocks noGrp="1" noChangeArrowheads="1"/>
          </p:cNvSpPr>
          <p:nvPr>
            <p:ph type="ctrTitle"/>
          </p:nvPr>
        </p:nvSpPr>
        <p:spPr>
          <a:xfrm>
            <a:off x="381000" y="900113"/>
            <a:ext cx="77724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p>
        </p:txBody>
      </p:sp>
      <p:sp>
        <p:nvSpPr>
          <p:cNvPr id="75571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450BA5-9B6F-4FDE-BD8E-716B4333E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674" name="Rectangle 2"/>
          <p:cNvSpPr>
            <a:spLocks noGrp="1" noChangeArrowheads="1"/>
          </p:cNvSpPr>
          <p:nvPr>
            <p:ph type="ctrTitle"/>
          </p:nvPr>
        </p:nvSpPr>
        <p:spPr>
          <a:xfrm>
            <a:off x="2209800" y="1295400"/>
            <a:ext cx="5867400" cy="1431925"/>
          </a:xfrm>
        </p:spPr>
        <p:txBody>
          <a:bodyPr/>
          <a:lstStyle/>
          <a:p>
            <a:pPr algn="r"/>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rgbClr val="FF0000"/>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rgbClr val="FF0000"/>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rgbClr val="FF0000"/>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3810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(Luke 1:46b-55)</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838200" y="1355063"/>
            <a:ext cx="8077200" cy="5509200"/>
          </a:xfrm>
          <a:prstGeom prst="rect">
            <a:avLst/>
          </a:prstGeom>
        </p:spPr>
        <p:txBody>
          <a:bodyPr wrap="square">
            <a:spAutoFit/>
          </a:bodyPr>
          <a:lstStyle/>
          <a:p>
            <a:r>
              <a:rPr lang="en-US" sz="3200" i="1" dirty="0"/>
              <a:t>My soul magnifies the Lord, </a:t>
            </a:r>
            <a:br>
              <a:rPr lang="en-US" sz="3200" i="1" dirty="0"/>
            </a:br>
            <a:r>
              <a:rPr lang="en-US" sz="3200" i="1" dirty="0"/>
              <a:t>     	and my spirit rejoices in God my 	Savior, </a:t>
            </a:r>
            <a:br>
              <a:rPr lang="en-US" sz="3200" i="1" dirty="0"/>
            </a:br>
            <a:r>
              <a:rPr lang="en-US" sz="3200" i="1" dirty="0"/>
              <a:t>	for he has looked with favor on the 	lowliness of his servant. </a:t>
            </a:r>
            <a:endParaRPr lang="en-US" sz="3200" dirty="0"/>
          </a:p>
          <a:p>
            <a:r>
              <a:rPr lang="en-US" sz="3200" i="1" dirty="0"/>
              <a:t>Surely, from now on all generations will call me blessed; </a:t>
            </a:r>
            <a:br>
              <a:rPr lang="en-US" sz="3200" i="1" dirty="0"/>
            </a:br>
            <a:r>
              <a:rPr lang="en-US" sz="3200" i="1" dirty="0"/>
              <a:t>      	for the Mighty One has done great 	things for me, and holy is his name. </a:t>
            </a:r>
            <a:br>
              <a:rPr lang="en-US" sz="3200" i="1" dirty="0"/>
            </a:br>
            <a:r>
              <a:rPr lang="en-US" sz="3200" i="1" baseline="30000" dirty="0"/>
              <a:t>	</a:t>
            </a:r>
            <a:r>
              <a:rPr lang="en-US" sz="3200" i="1" dirty="0"/>
              <a:t>His mercy is for those who fear him </a:t>
            </a:r>
            <a:br>
              <a:rPr lang="en-US" sz="3200" i="1" dirty="0"/>
            </a:br>
            <a:r>
              <a:rPr lang="en-US" sz="3200" i="1" dirty="0"/>
              <a:t>        from generation to generation. </a:t>
            </a:r>
            <a:endParaRPr lang="en-US"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3648399"/>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210849" y="1216314"/>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(Luke 1:46b-55)</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1066800" y="2209800"/>
            <a:ext cx="7315200" cy="4462760"/>
          </a:xfrm>
          <a:prstGeom prst="rect">
            <a:avLst/>
          </a:prstGeom>
        </p:spPr>
        <p:txBody>
          <a:bodyPr wrap="square">
            <a:spAutoFit/>
          </a:bodyPr>
          <a:lstStyle/>
          <a:p>
            <a:r>
              <a:rPr lang="en-US" sz="3200" i="1" dirty="0"/>
              <a:t>He has shown strength with his arm; </a:t>
            </a:r>
            <a:br>
              <a:rPr lang="en-US" sz="3200" i="1" dirty="0"/>
            </a:br>
            <a:r>
              <a:rPr lang="en-US" sz="3200" i="1" dirty="0"/>
              <a:t>         he has scattered the proud in the 	thoughts of their hearts. </a:t>
            </a:r>
            <a:br>
              <a:rPr lang="en-US" sz="3200" i="1" dirty="0"/>
            </a:br>
            <a:r>
              <a:rPr lang="en-US" sz="3200" i="1" dirty="0"/>
              <a:t>He has brought down the powerful from their 	thrones, and lifted up the lowly; </a:t>
            </a:r>
            <a:br>
              <a:rPr lang="en-US" sz="3200" i="1" dirty="0"/>
            </a:br>
            <a:r>
              <a:rPr lang="en-US" sz="3200" i="1" dirty="0"/>
              <a:t>  	he has filled the hungry with good 	things, </a:t>
            </a:r>
            <a:br>
              <a:rPr lang="en-US" sz="3200" i="1" dirty="0"/>
            </a:br>
            <a:r>
              <a:rPr lang="en-US" sz="3200" i="1" dirty="0"/>
              <a:t>        and sent the rich away empty. </a:t>
            </a:r>
            <a:br>
              <a:rPr lang="en-US" sz="3200" i="1" dirty="0"/>
            </a:br>
            <a:endParaRPr lang="en-US"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317153"/>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914400" y="1115289"/>
            <a:ext cx="60960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(Luke 1:46b-55)</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791227" y="2209800"/>
            <a:ext cx="7162800" cy="3046988"/>
          </a:xfrm>
          <a:prstGeom prst="rect">
            <a:avLst/>
          </a:prstGeom>
        </p:spPr>
        <p:txBody>
          <a:bodyPr wrap="square">
            <a:spAutoFit/>
          </a:bodyPr>
          <a:lstStyle/>
          <a:p>
            <a:r>
              <a:rPr lang="en-US" sz="3200" i="1" dirty="0"/>
              <a:t>He has helped his servant Israel, </a:t>
            </a:r>
            <a:br>
              <a:rPr lang="en-US" sz="3200" i="1" dirty="0"/>
            </a:br>
            <a:r>
              <a:rPr lang="en-US" sz="3200" i="1" dirty="0"/>
              <a:t>         in remembrance of his mercy, </a:t>
            </a:r>
            <a:br>
              <a:rPr lang="en-US" sz="3200" i="1" dirty="0"/>
            </a:br>
            <a:r>
              <a:rPr lang="en-US" sz="3200" i="1" baseline="30000" dirty="0"/>
              <a:t>	</a:t>
            </a:r>
            <a:r>
              <a:rPr lang="en-US" sz="3200" i="1" dirty="0"/>
              <a:t>according to the promise he 	made to our ancestors, </a:t>
            </a:r>
            <a:br>
              <a:rPr lang="en-US" sz="3200" i="1" dirty="0"/>
            </a:br>
            <a:r>
              <a:rPr lang="en-US" sz="3200" i="1" dirty="0"/>
              <a:t>    	to Abraham and to his 	descendants forever.”</a:t>
            </a:r>
            <a:endParaRPr lang="en-US"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7070789"/>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929482" y="914400"/>
            <a:ext cx="6553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(Luke 1:46b-55)</a:t>
            </a:r>
          </a:p>
          <a:p>
            <a:r>
              <a:rPr lang="en-US" sz="2800" i="1" dirty="0">
                <a:solidFill>
                  <a:srgbClr val="4AE8E8"/>
                </a:solidFill>
                <a:effectLst>
                  <a:outerShdw blurRad="38100" dist="38100" dir="2700000" algn="tl">
                    <a:srgbClr val="000000">
                      <a:alpha val="43137"/>
                    </a:srgbClr>
                  </a:outerShdw>
                </a:effectLst>
              </a:rPr>
              <a:t>Turning Fear into Hope and Joy</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2"/>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2"/>
          <a:stretch>
            <a:fillRect/>
          </a:stretch>
        </p:blipFill>
        <p:spPr>
          <a:xfrm>
            <a:off x="4567237" y="3424237"/>
            <a:ext cx="9525" cy="9525"/>
          </a:xfrm>
          <a:prstGeom prst="rect">
            <a:avLst/>
          </a:prstGeom>
        </p:spPr>
      </p:pic>
      <p:pic>
        <p:nvPicPr>
          <p:cNvPr id="4" name="Picture 3">
            <a:extLst>
              <a:ext uri="{FF2B5EF4-FFF2-40B4-BE49-F238E27FC236}">
                <a16:creationId xmlns:a16="http://schemas.microsoft.com/office/drawing/2014/main" id="{B8F6DAA3-443C-49F5-A095-7756DAA34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118" y="2800350"/>
            <a:ext cx="5410200" cy="4057650"/>
          </a:xfrm>
          <a:prstGeom prst="rect">
            <a:avLst/>
          </a:prstGeom>
        </p:spPr>
      </p:pic>
      <p:pic>
        <p:nvPicPr>
          <p:cNvPr id="6" name="Picture 5">
            <a:extLst>
              <a:ext uri="{FF2B5EF4-FFF2-40B4-BE49-F238E27FC236}">
                <a16:creationId xmlns:a16="http://schemas.microsoft.com/office/drawing/2014/main" id="{AF737C30-88DD-459B-B945-2345E6983C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4602" y="2800351"/>
            <a:ext cx="5461000" cy="4095750"/>
          </a:xfrm>
          <a:prstGeom prst="rect">
            <a:avLst/>
          </a:prstGeom>
        </p:spPr>
      </p:pic>
    </p:spTree>
    <p:extLst>
      <p:ext uri="{BB962C8B-B14F-4D97-AF65-F5344CB8AC3E}">
        <p14:creationId xmlns:p14="http://schemas.microsoft.com/office/powerpoint/2010/main" val="390294272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1066800" y="381000"/>
            <a:ext cx="6553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(Luke 1:46b-55)</a:t>
            </a:r>
          </a:p>
          <a:p>
            <a:r>
              <a:rPr lang="en-US" sz="2800" i="1" dirty="0">
                <a:solidFill>
                  <a:srgbClr val="4AE8E8"/>
                </a:solidFill>
                <a:effectLst>
                  <a:outerShdw blurRad="38100" dist="38100" dir="2700000" algn="tl">
                    <a:srgbClr val="000000">
                      <a:alpha val="43137"/>
                    </a:srgbClr>
                  </a:outerShdw>
                </a:effectLst>
              </a:rPr>
              <a:t>Turning Fear into Hope and Joy</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2"/>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2"/>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EBBB7F39-4114-4B10-9707-82ECAB724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28800"/>
            <a:ext cx="12268199" cy="5715000"/>
          </a:xfrm>
          <a:prstGeom prst="rect">
            <a:avLst/>
          </a:prstGeom>
        </p:spPr>
      </p:pic>
    </p:spTree>
    <p:extLst>
      <p:ext uri="{BB962C8B-B14F-4D97-AF65-F5344CB8AC3E}">
        <p14:creationId xmlns:p14="http://schemas.microsoft.com/office/powerpoint/2010/main" val="185947774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1143000" y="152400"/>
            <a:ext cx="6553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(Luke 1:46b-55)</a:t>
            </a:r>
          </a:p>
          <a:p>
            <a:r>
              <a:rPr lang="en-US" sz="2800" i="1" dirty="0">
                <a:solidFill>
                  <a:srgbClr val="4AE8E8"/>
                </a:solidFill>
                <a:effectLst>
                  <a:outerShdw blurRad="38100" dist="38100" dir="2700000" algn="tl">
                    <a:srgbClr val="000000">
                      <a:alpha val="43137"/>
                    </a:srgbClr>
                  </a:outerShdw>
                </a:effectLst>
              </a:rPr>
              <a:t>Turning Fear into Hope and Joy</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2"/>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2"/>
          <a:stretch>
            <a:fillRect/>
          </a:stretch>
        </p:blipFill>
        <p:spPr>
          <a:xfrm>
            <a:off x="4567237" y="3424237"/>
            <a:ext cx="9525" cy="9525"/>
          </a:xfrm>
          <a:prstGeom prst="rect">
            <a:avLst/>
          </a:prstGeom>
        </p:spPr>
      </p:pic>
      <p:sp>
        <p:nvSpPr>
          <p:cNvPr id="2" name="Rectangle 1">
            <a:extLst>
              <a:ext uri="{FF2B5EF4-FFF2-40B4-BE49-F238E27FC236}">
                <a16:creationId xmlns:a16="http://schemas.microsoft.com/office/drawing/2014/main" id="{A4624483-C0B9-493B-96F2-6532FB4A9BB5}"/>
              </a:ext>
            </a:extLst>
          </p:cNvPr>
          <p:cNvSpPr/>
          <p:nvPr/>
        </p:nvSpPr>
        <p:spPr>
          <a:xfrm>
            <a:off x="838200" y="1676400"/>
            <a:ext cx="8153400" cy="3847207"/>
          </a:xfrm>
          <a:prstGeom prst="rect">
            <a:avLst/>
          </a:prstGeom>
        </p:spPr>
        <p:txBody>
          <a:bodyPr wrap="square">
            <a:spAutoFit/>
          </a:bodyPr>
          <a:lstStyle/>
          <a:p>
            <a:pPr marL="0" marR="0">
              <a:spcBef>
                <a:spcPts val="0"/>
              </a:spcBef>
              <a:spcAft>
                <a:spcPts val="0"/>
              </a:spcAft>
            </a:pPr>
            <a:r>
              <a:rPr lang="en-US" sz="2800" dirty="0">
                <a:effectLst>
                  <a:outerShdw blurRad="38100" dist="38100" dir="2700000" algn="tl">
                    <a:srgbClr val="000000">
                      <a:alpha val="43137"/>
                    </a:srgbClr>
                  </a:outerShdw>
                </a:effectLst>
                <a:latin typeface="+mn-lt"/>
                <a:ea typeface="Times New Roman" panose="02020603050405020304" pitchFamily="18" charset="0"/>
              </a:rPr>
              <a:t>“</a:t>
            </a:r>
            <a:r>
              <a:rPr lang="en-US" sz="2800" b="1" i="1" dirty="0">
                <a:effectLst>
                  <a:outerShdw blurRad="38100" dist="38100" dir="2700000" algn="tl">
                    <a:srgbClr val="000000">
                      <a:alpha val="43137"/>
                    </a:srgbClr>
                  </a:outerShdw>
                </a:effectLst>
                <a:latin typeface="+mn-lt"/>
                <a:ea typeface="Times New Roman" panose="02020603050405020304" pitchFamily="18" charset="0"/>
              </a:rPr>
              <a:t>And Jesus said: Don’t Be Afraid</a:t>
            </a:r>
            <a:r>
              <a:rPr lang="en-US" sz="2800" dirty="0">
                <a:effectLst>
                  <a:outerShdw blurRad="38100" dist="38100" dir="2700000" algn="tl">
                    <a:srgbClr val="000000">
                      <a:alpha val="43137"/>
                    </a:srgbClr>
                  </a:outerShdw>
                </a:effectLst>
                <a:latin typeface="+mn-lt"/>
                <a:ea typeface="Times New Roman" panose="02020603050405020304" pitchFamily="18" charset="0"/>
              </a:rPr>
              <a:t>” </a:t>
            </a:r>
          </a:p>
          <a:p>
            <a:pPr marL="0" marR="0">
              <a:spcBef>
                <a:spcPts val="0"/>
              </a:spcBef>
              <a:spcAft>
                <a:spcPts val="0"/>
              </a:spcAft>
            </a:pPr>
            <a:r>
              <a:rPr lang="en-US" sz="2800" dirty="0">
                <a:effectLst>
                  <a:outerShdw blurRad="38100" dist="38100" dir="2700000" algn="tl">
                    <a:srgbClr val="000000">
                      <a:alpha val="43137"/>
                    </a:srgbClr>
                  </a:outerShdw>
                </a:effectLst>
                <a:latin typeface="+mn-lt"/>
                <a:ea typeface="Times New Roman" panose="02020603050405020304" pitchFamily="18" charset="0"/>
              </a:rPr>
              <a:t>by Shirley </a:t>
            </a:r>
            <a:r>
              <a:rPr lang="en-US" sz="2800" dirty="0" err="1">
                <a:effectLst>
                  <a:outerShdw blurRad="38100" dist="38100" dir="2700000" algn="tl">
                    <a:srgbClr val="000000">
                      <a:alpha val="43137"/>
                    </a:srgbClr>
                  </a:outerShdw>
                </a:effectLst>
                <a:latin typeface="+mn-lt"/>
                <a:ea typeface="Times New Roman" panose="02020603050405020304" pitchFamily="18" charset="0"/>
              </a:rPr>
              <a:t>Erena</a:t>
            </a:r>
            <a:r>
              <a:rPr lang="en-US" sz="2800" dirty="0">
                <a:effectLst>
                  <a:outerShdw blurRad="38100" dist="38100" dir="2700000" algn="tl">
                    <a:srgbClr val="000000">
                      <a:alpha val="43137"/>
                    </a:srgbClr>
                  </a:outerShdw>
                </a:effectLst>
                <a:latin typeface="+mn-lt"/>
                <a:ea typeface="Times New Roman" panose="02020603050405020304" pitchFamily="18" charset="0"/>
              </a:rPr>
              <a:t> Murray </a:t>
            </a:r>
          </a:p>
          <a:p>
            <a:pPr marL="0" marR="0">
              <a:spcBef>
                <a:spcPts val="0"/>
              </a:spcBef>
              <a:spcAft>
                <a:spcPts val="0"/>
              </a:spcAft>
            </a:pPr>
            <a:endParaRPr lang="en-US" sz="2800" b="1" i="1" dirty="0">
              <a:solidFill>
                <a:srgbClr val="FFFF00"/>
              </a:solidFill>
              <a:effectLst>
                <a:outerShdw blurRad="38100" dist="38100" dir="2700000" algn="tl">
                  <a:srgbClr val="000000">
                    <a:alpha val="43137"/>
                  </a:srgbClr>
                </a:outerShdw>
              </a:effectLst>
              <a:latin typeface="+mn-lt"/>
              <a:ea typeface="Times New Roman" panose="02020603050405020304" pitchFamily="18" charset="0"/>
            </a:endParaRPr>
          </a:p>
          <a:p>
            <a:pPr marL="0" marR="0">
              <a:spcBef>
                <a:spcPts val="0"/>
              </a:spcBef>
              <a:spcAft>
                <a:spcPts val="0"/>
              </a:spcAft>
            </a:pPr>
            <a:r>
              <a:rPr lang="en-US" sz="3200" b="1" i="1" dirty="0">
                <a:solidFill>
                  <a:srgbClr val="FFFF00"/>
                </a:solidFill>
                <a:effectLst>
                  <a:outerShdw blurRad="38100" dist="38100" dir="2700000" algn="tl">
                    <a:srgbClr val="000000">
                      <a:alpha val="43137"/>
                    </a:srgbClr>
                  </a:outerShdw>
                </a:effectLst>
                <a:latin typeface="+mn-lt"/>
                <a:ea typeface="Times New Roman" panose="02020603050405020304" pitchFamily="18" charset="0"/>
              </a:rPr>
              <a:t>And Jesus said: Don’t be afraid – </a:t>
            </a:r>
            <a:endParaRPr lang="en-US" sz="3200" dirty="0">
              <a:solidFill>
                <a:srgbClr val="FFFF00"/>
              </a:solidFill>
              <a:effectLst>
                <a:outerShdw blurRad="38100" dist="38100" dir="2700000" algn="tl">
                  <a:srgbClr val="000000">
                    <a:alpha val="43137"/>
                  </a:srgbClr>
                </a:outerShdw>
              </a:effectLst>
              <a:latin typeface="+mn-lt"/>
              <a:ea typeface="Times New Roman" panose="02020603050405020304" pitchFamily="18" charset="0"/>
            </a:endParaRPr>
          </a:p>
          <a:p>
            <a:pPr marL="0" marR="0">
              <a:spcBef>
                <a:spcPts val="0"/>
              </a:spcBef>
              <a:spcAft>
                <a:spcPts val="0"/>
              </a:spcAft>
            </a:pPr>
            <a:r>
              <a:rPr lang="en-US" sz="3200" b="1" i="1" dirty="0">
                <a:solidFill>
                  <a:srgbClr val="FFFF00"/>
                </a:solidFill>
                <a:effectLst>
                  <a:outerShdw blurRad="38100" dist="38100" dir="2700000" algn="tl">
                    <a:srgbClr val="000000">
                      <a:alpha val="43137"/>
                    </a:srgbClr>
                  </a:outerShdw>
                </a:effectLst>
                <a:latin typeface="+mn-lt"/>
                <a:ea typeface="Times New Roman" panose="02020603050405020304" pitchFamily="18" charset="0"/>
              </a:rPr>
              <a:t>I’ve come to turn your fear into hope,</a:t>
            </a:r>
            <a:endParaRPr lang="en-US" sz="3200" dirty="0">
              <a:solidFill>
                <a:srgbClr val="FFFF00"/>
              </a:solidFill>
              <a:effectLst>
                <a:outerShdw blurRad="38100" dist="38100" dir="2700000" algn="tl">
                  <a:srgbClr val="000000">
                    <a:alpha val="43137"/>
                  </a:srgbClr>
                </a:outerShdw>
              </a:effectLst>
              <a:latin typeface="+mn-lt"/>
              <a:ea typeface="Times New Roman" panose="02020603050405020304" pitchFamily="18" charset="0"/>
            </a:endParaRPr>
          </a:p>
          <a:p>
            <a:pPr marL="0" marR="0">
              <a:spcBef>
                <a:spcPts val="0"/>
              </a:spcBef>
              <a:spcAft>
                <a:spcPts val="0"/>
              </a:spcAft>
            </a:pPr>
            <a:r>
              <a:rPr lang="en-US" sz="3200" b="1" i="1" dirty="0">
                <a:solidFill>
                  <a:srgbClr val="FFFF00"/>
                </a:solidFill>
                <a:effectLst>
                  <a:outerShdw blurRad="38100" dist="38100" dir="2700000" algn="tl">
                    <a:srgbClr val="000000">
                      <a:alpha val="43137"/>
                    </a:srgbClr>
                  </a:outerShdw>
                </a:effectLst>
                <a:latin typeface="+mn-lt"/>
                <a:ea typeface="Times New Roman" panose="02020603050405020304" pitchFamily="18" charset="0"/>
              </a:rPr>
              <a:t>I’ve come to take you through the deep, </a:t>
            </a:r>
            <a:endParaRPr lang="en-US" sz="3200" dirty="0">
              <a:solidFill>
                <a:srgbClr val="FFFF00"/>
              </a:solidFill>
              <a:effectLst>
                <a:outerShdw blurRad="38100" dist="38100" dir="2700000" algn="tl">
                  <a:srgbClr val="000000">
                    <a:alpha val="43137"/>
                  </a:srgbClr>
                </a:outerShdw>
              </a:effectLst>
              <a:latin typeface="+mn-lt"/>
              <a:ea typeface="Times New Roman" panose="02020603050405020304" pitchFamily="18" charset="0"/>
            </a:endParaRPr>
          </a:p>
          <a:p>
            <a:pPr marL="0" marR="0">
              <a:spcBef>
                <a:spcPts val="0"/>
              </a:spcBef>
              <a:spcAft>
                <a:spcPts val="0"/>
              </a:spcAft>
            </a:pPr>
            <a:r>
              <a:rPr lang="en-US" sz="3200" b="1" i="1" dirty="0">
                <a:solidFill>
                  <a:srgbClr val="FFFF00"/>
                </a:solidFill>
                <a:effectLst>
                  <a:outerShdw blurRad="38100" dist="38100" dir="2700000" algn="tl">
                    <a:srgbClr val="000000">
                      <a:alpha val="43137"/>
                    </a:srgbClr>
                  </a:outerShdw>
                </a:effectLst>
                <a:latin typeface="+mn-lt"/>
                <a:ea typeface="Times New Roman" panose="02020603050405020304" pitchFamily="18" charset="0"/>
              </a:rPr>
              <a:t>to be your friend until the end,</a:t>
            </a:r>
            <a:endParaRPr lang="en-US" sz="3200" dirty="0">
              <a:solidFill>
                <a:srgbClr val="FFFF00"/>
              </a:solidFill>
              <a:effectLst>
                <a:outerShdw blurRad="38100" dist="38100" dir="2700000" algn="tl">
                  <a:srgbClr val="000000">
                    <a:alpha val="43137"/>
                  </a:srgbClr>
                </a:outerShdw>
              </a:effectLst>
              <a:latin typeface="+mn-lt"/>
              <a:ea typeface="Times New Roman" panose="02020603050405020304" pitchFamily="18" charset="0"/>
            </a:endParaRPr>
          </a:p>
          <a:p>
            <a:pPr marL="0" marR="0">
              <a:spcBef>
                <a:spcPts val="0"/>
              </a:spcBef>
              <a:spcAft>
                <a:spcPts val="0"/>
              </a:spcAft>
            </a:pPr>
            <a:r>
              <a:rPr lang="en-US" sz="3200" b="1" i="1" dirty="0">
                <a:solidFill>
                  <a:srgbClr val="FFFF00"/>
                </a:solidFill>
                <a:effectLst>
                  <a:outerShdw blurRad="38100" dist="38100" dir="2700000" algn="tl">
                    <a:srgbClr val="000000">
                      <a:alpha val="43137"/>
                    </a:srgbClr>
                  </a:outerShdw>
                </a:effectLst>
                <a:latin typeface="+mn-lt"/>
                <a:ea typeface="Times New Roman" panose="02020603050405020304" pitchFamily="18" charset="0"/>
              </a:rPr>
              <a:t>and give you troubled hearts to sleep.</a:t>
            </a:r>
            <a:endParaRPr lang="en-US" sz="3200" dirty="0">
              <a:solidFill>
                <a:srgbClr val="FFFF00"/>
              </a:solidFill>
              <a:effectLst>
                <a:outerShdw blurRad="38100" dist="38100" dir="2700000" algn="tl">
                  <a:srgbClr val="000000">
                    <a:alpha val="43137"/>
                  </a:srgbClr>
                </a:outerShdw>
              </a:effectLst>
              <a:latin typeface="+mn-lt"/>
              <a:ea typeface="Times New Roman" panose="02020603050405020304" pitchFamily="18" charset="0"/>
            </a:endParaRPr>
          </a:p>
        </p:txBody>
      </p:sp>
    </p:spTree>
    <p:extLst>
      <p:ext uri="{BB962C8B-B14F-4D97-AF65-F5344CB8AC3E}">
        <p14:creationId xmlns:p14="http://schemas.microsoft.com/office/powerpoint/2010/main" val="90340546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1143000" y="152400"/>
            <a:ext cx="6553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(Luke 1:46b-55)</a:t>
            </a:r>
          </a:p>
          <a:p>
            <a:r>
              <a:rPr lang="en-US" sz="2800" i="1" dirty="0">
                <a:solidFill>
                  <a:srgbClr val="4AE8E8"/>
                </a:solidFill>
                <a:effectLst>
                  <a:outerShdw blurRad="38100" dist="38100" dir="2700000" algn="tl">
                    <a:srgbClr val="000000">
                      <a:alpha val="43137"/>
                    </a:srgbClr>
                  </a:outerShdw>
                </a:effectLst>
              </a:rPr>
              <a:t>Turning Fear into Hope and Joy</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2"/>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2"/>
          <a:stretch>
            <a:fillRect/>
          </a:stretch>
        </p:blipFill>
        <p:spPr>
          <a:xfrm>
            <a:off x="4567237" y="3424237"/>
            <a:ext cx="9525" cy="9525"/>
          </a:xfrm>
          <a:prstGeom prst="rect">
            <a:avLst/>
          </a:prstGeom>
        </p:spPr>
      </p:pic>
      <p:sp>
        <p:nvSpPr>
          <p:cNvPr id="2" name="Rectangle 1">
            <a:extLst>
              <a:ext uri="{FF2B5EF4-FFF2-40B4-BE49-F238E27FC236}">
                <a16:creationId xmlns:a16="http://schemas.microsoft.com/office/drawing/2014/main" id="{A4624483-C0B9-493B-96F2-6532FB4A9BB5}"/>
              </a:ext>
            </a:extLst>
          </p:cNvPr>
          <p:cNvSpPr/>
          <p:nvPr/>
        </p:nvSpPr>
        <p:spPr>
          <a:xfrm>
            <a:off x="457200" y="1828800"/>
            <a:ext cx="8686800" cy="3847207"/>
          </a:xfrm>
          <a:prstGeom prst="rect">
            <a:avLst/>
          </a:prstGeom>
        </p:spPr>
        <p:txBody>
          <a:bodyPr wrap="square">
            <a:spAutoFit/>
          </a:bodyPr>
          <a:lstStyle/>
          <a:p>
            <a:pPr marL="0" marR="0">
              <a:spcBef>
                <a:spcPts val="0"/>
              </a:spcBef>
              <a:spcAft>
                <a:spcPts val="0"/>
              </a:spcAft>
            </a:pPr>
            <a:r>
              <a:rPr lang="en-US" sz="2800" dirty="0">
                <a:effectLst>
                  <a:outerShdw blurRad="38100" dist="38100" dir="2700000" algn="tl">
                    <a:srgbClr val="000000">
                      <a:alpha val="43137"/>
                    </a:srgbClr>
                  </a:outerShdw>
                </a:effectLst>
                <a:latin typeface="+mn-lt"/>
                <a:ea typeface="Times New Roman" panose="02020603050405020304" pitchFamily="18" charset="0"/>
              </a:rPr>
              <a:t>“</a:t>
            </a:r>
            <a:r>
              <a:rPr lang="en-US" sz="2800" b="1" i="1" dirty="0">
                <a:effectLst>
                  <a:outerShdw blurRad="38100" dist="38100" dir="2700000" algn="tl">
                    <a:srgbClr val="000000">
                      <a:alpha val="43137"/>
                    </a:srgbClr>
                  </a:outerShdw>
                </a:effectLst>
                <a:latin typeface="+mn-lt"/>
                <a:ea typeface="Times New Roman" panose="02020603050405020304" pitchFamily="18" charset="0"/>
              </a:rPr>
              <a:t>And Jesus said: Don’t Be Afraid</a:t>
            </a:r>
            <a:r>
              <a:rPr lang="en-US" sz="2800" dirty="0">
                <a:effectLst>
                  <a:outerShdw blurRad="38100" dist="38100" dir="2700000" algn="tl">
                    <a:srgbClr val="000000">
                      <a:alpha val="43137"/>
                    </a:srgbClr>
                  </a:outerShdw>
                </a:effectLst>
                <a:latin typeface="+mn-lt"/>
                <a:ea typeface="Times New Roman" panose="02020603050405020304" pitchFamily="18" charset="0"/>
              </a:rPr>
              <a:t>” </a:t>
            </a:r>
          </a:p>
          <a:p>
            <a:pPr marL="0" marR="0">
              <a:spcBef>
                <a:spcPts val="0"/>
              </a:spcBef>
              <a:spcAft>
                <a:spcPts val="0"/>
              </a:spcAft>
            </a:pPr>
            <a:r>
              <a:rPr lang="en-US" sz="2800" dirty="0">
                <a:effectLst>
                  <a:outerShdw blurRad="38100" dist="38100" dir="2700000" algn="tl">
                    <a:srgbClr val="000000">
                      <a:alpha val="43137"/>
                    </a:srgbClr>
                  </a:outerShdw>
                </a:effectLst>
                <a:latin typeface="+mn-lt"/>
                <a:ea typeface="Times New Roman" panose="02020603050405020304" pitchFamily="18" charset="0"/>
              </a:rPr>
              <a:t>by Shirley </a:t>
            </a:r>
            <a:r>
              <a:rPr lang="en-US" sz="2800" dirty="0" err="1">
                <a:effectLst>
                  <a:outerShdw blurRad="38100" dist="38100" dir="2700000" algn="tl">
                    <a:srgbClr val="000000">
                      <a:alpha val="43137"/>
                    </a:srgbClr>
                  </a:outerShdw>
                </a:effectLst>
                <a:latin typeface="+mn-lt"/>
                <a:ea typeface="Times New Roman" panose="02020603050405020304" pitchFamily="18" charset="0"/>
              </a:rPr>
              <a:t>Erena</a:t>
            </a:r>
            <a:r>
              <a:rPr lang="en-US" sz="2800" dirty="0">
                <a:effectLst>
                  <a:outerShdw blurRad="38100" dist="38100" dir="2700000" algn="tl">
                    <a:srgbClr val="000000">
                      <a:alpha val="43137"/>
                    </a:srgbClr>
                  </a:outerShdw>
                </a:effectLst>
                <a:latin typeface="+mn-lt"/>
                <a:ea typeface="Times New Roman" panose="02020603050405020304" pitchFamily="18" charset="0"/>
              </a:rPr>
              <a:t> Murray </a:t>
            </a:r>
          </a:p>
          <a:p>
            <a:pPr marL="0" marR="0">
              <a:spcBef>
                <a:spcPts val="0"/>
              </a:spcBef>
              <a:spcAft>
                <a:spcPts val="0"/>
              </a:spcAft>
            </a:pPr>
            <a:endParaRPr lang="en-US" sz="2800" b="1" i="1" dirty="0">
              <a:solidFill>
                <a:srgbClr val="FFFF00"/>
              </a:solidFill>
              <a:effectLst>
                <a:outerShdw blurRad="38100" dist="38100" dir="2700000" algn="tl">
                  <a:srgbClr val="000000">
                    <a:alpha val="43137"/>
                  </a:srgbClr>
                </a:outerShdw>
              </a:effectLst>
              <a:latin typeface="+mn-lt"/>
              <a:ea typeface="Times New Roman" panose="02020603050405020304" pitchFamily="18" charset="0"/>
            </a:endParaRPr>
          </a:p>
          <a:p>
            <a:pPr marL="0" marR="0">
              <a:spcBef>
                <a:spcPts val="0"/>
              </a:spcBef>
              <a:spcAft>
                <a:spcPts val="0"/>
              </a:spcAft>
            </a:pPr>
            <a:r>
              <a:rPr lang="en-US" sz="3200" b="1" i="1" dirty="0">
                <a:solidFill>
                  <a:srgbClr val="FFFF00"/>
                </a:solidFill>
                <a:effectLst>
                  <a:outerShdw blurRad="38100" dist="38100" dir="2700000" algn="tl">
                    <a:srgbClr val="000000">
                      <a:alpha val="43137"/>
                    </a:srgbClr>
                  </a:outerShdw>
                </a:effectLst>
                <a:latin typeface="+mn-lt"/>
                <a:ea typeface="Times New Roman" panose="02020603050405020304" pitchFamily="18" charset="0"/>
              </a:rPr>
              <a:t>And Jesus said: Don’t be afraid – </a:t>
            </a:r>
            <a:endParaRPr lang="en-US" sz="3200" dirty="0">
              <a:solidFill>
                <a:srgbClr val="FFFF00"/>
              </a:solidFill>
              <a:effectLst>
                <a:outerShdw blurRad="38100" dist="38100" dir="2700000" algn="tl">
                  <a:srgbClr val="000000">
                    <a:alpha val="43137"/>
                  </a:srgbClr>
                </a:outerShdw>
              </a:effectLst>
              <a:latin typeface="+mn-lt"/>
              <a:ea typeface="Times New Roman" panose="02020603050405020304" pitchFamily="18" charset="0"/>
            </a:endParaRPr>
          </a:p>
          <a:p>
            <a:pPr marL="0" marR="0">
              <a:spcBef>
                <a:spcPts val="0"/>
              </a:spcBef>
              <a:spcAft>
                <a:spcPts val="0"/>
              </a:spcAft>
            </a:pPr>
            <a:r>
              <a:rPr lang="en-US" sz="3200" b="1" i="1" dirty="0">
                <a:solidFill>
                  <a:srgbClr val="FFFF00"/>
                </a:solidFill>
                <a:effectLst>
                  <a:outerShdw blurRad="38100" dist="38100" dir="2700000" algn="tl">
                    <a:srgbClr val="000000">
                      <a:alpha val="43137"/>
                    </a:srgbClr>
                  </a:outerShdw>
                </a:effectLst>
                <a:latin typeface="+mn-lt"/>
                <a:ea typeface="Times New Roman" panose="02020603050405020304" pitchFamily="18" charset="0"/>
              </a:rPr>
              <a:t>I know your emptiness and grief,</a:t>
            </a:r>
            <a:endParaRPr lang="en-US" sz="3200" dirty="0">
              <a:solidFill>
                <a:srgbClr val="FFFF00"/>
              </a:solidFill>
              <a:effectLst>
                <a:outerShdw blurRad="38100" dist="38100" dir="2700000" algn="tl">
                  <a:srgbClr val="000000">
                    <a:alpha val="43137"/>
                  </a:srgbClr>
                </a:outerShdw>
              </a:effectLst>
              <a:latin typeface="+mn-lt"/>
              <a:ea typeface="Times New Roman" panose="02020603050405020304" pitchFamily="18" charset="0"/>
            </a:endParaRPr>
          </a:p>
          <a:p>
            <a:pPr marL="0" marR="0">
              <a:spcBef>
                <a:spcPts val="0"/>
              </a:spcBef>
              <a:spcAft>
                <a:spcPts val="0"/>
              </a:spcAft>
            </a:pPr>
            <a:r>
              <a:rPr lang="en-US" sz="3200" b="1" i="1" dirty="0">
                <a:solidFill>
                  <a:srgbClr val="FFFF00"/>
                </a:solidFill>
                <a:effectLst>
                  <a:outerShdw blurRad="38100" dist="38100" dir="2700000" algn="tl">
                    <a:srgbClr val="000000">
                      <a:alpha val="43137"/>
                    </a:srgbClr>
                  </a:outerShdw>
                </a:effectLst>
                <a:latin typeface="+mn-lt"/>
                <a:ea typeface="Times New Roman" panose="02020603050405020304" pitchFamily="18" charset="0"/>
              </a:rPr>
              <a:t>I hear your words of unbelief, but if you will,</a:t>
            </a:r>
            <a:endParaRPr lang="en-US" sz="3200" dirty="0">
              <a:solidFill>
                <a:srgbClr val="FFFF00"/>
              </a:solidFill>
              <a:effectLst>
                <a:outerShdw blurRad="38100" dist="38100" dir="2700000" algn="tl">
                  <a:srgbClr val="000000">
                    <a:alpha val="43137"/>
                  </a:srgbClr>
                </a:outerShdw>
              </a:effectLst>
              <a:latin typeface="+mn-lt"/>
              <a:ea typeface="Times New Roman" panose="02020603050405020304" pitchFamily="18" charset="0"/>
            </a:endParaRPr>
          </a:p>
          <a:p>
            <a:pPr marL="0" marR="0">
              <a:spcBef>
                <a:spcPts val="0"/>
              </a:spcBef>
              <a:spcAft>
                <a:spcPts val="0"/>
              </a:spcAft>
            </a:pPr>
            <a:r>
              <a:rPr lang="en-US" sz="3200" b="1" i="1" dirty="0">
                <a:solidFill>
                  <a:srgbClr val="FFFF00"/>
                </a:solidFill>
                <a:effectLst>
                  <a:outerShdw blurRad="38100" dist="38100" dir="2700000" algn="tl">
                    <a:srgbClr val="000000">
                      <a:alpha val="43137"/>
                    </a:srgbClr>
                  </a:outerShdw>
                </a:effectLst>
                <a:latin typeface="+mn-lt"/>
                <a:ea typeface="Times New Roman" panose="02020603050405020304" pitchFamily="18" charset="0"/>
              </a:rPr>
              <a:t>I’ll heal your soul and give your doubting heart relief.</a:t>
            </a:r>
            <a:endParaRPr lang="en-US" sz="3200" dirty="0">
              <a:solidFill>
                <a:srgbClr val="FFFF00"/>
              </a:solidFill>
              <a:effectLst>
                <a:outerShdw blurRad="38100" dist="38100" dir="2700000" algn="tl">
                  <a:srgbClr val="000000">
                    <a:alpha val="43137"/>
                  </a:srgbClr>
                </a:outerShdw>
              </a:effectLst>
              <a:latin typeface="+mn-lt"/>
              <a:ea typeface="Times New Roman" panose="02020603050405020304" pitchFamily="18" charset="0"/>
            </a:endParaRPr>
          </a:p>
        </p:txBody>
      </p:sp>
    </p:spTree>
    <p:extLst>
      <p:ext uri="{BB962C8B-B14F-4D97-AF65-F5344CB8AC3E}">
        <p14:creationId xmlns:p14="http://schemas.microsoft.com/office/powerpoint/2010/main" val="312131166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609600" y="609600"/>
            <a:ext cx="8229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effectLst>
                  <a:outerShdw blurRad="38100" dist="38100" dir="2700000" algn="tl">
                    <a:srgbClr val="000000">
                      <a:alpha val="43137"/>
                    </a:srgbClr>
                  </a:outerShdw>
                </a:effectLst>
                <a:cs typeface="Times New Roman" pitchFamily="18" charset="0"/>
              </a:rPr>
              <a:t>Lighting of the Advent Candle/</a:t>
            </a:r>
            <a:br>
              <a:rPr lang="en-US" altLang="en-US" sz="3200" b="0" i="1" dirty="0">
                <a:solidFill>
                  <a:srgbClr val="4AE8E8"/>
                </a:solidFill>
                <a:effectLst>
                  <a:outerShdw blurRad="38100" dist="38100" dir="2700000" algn="tl">
                    <a:srgbClr val="000000">
                      <a:alpha val="43137"/>
                    </a:srgbClr>
                  </a:outerShdw>
                </a:effectLst>
                <a:cs typeface="Times New Roman" pitchFamily="18" charset="0"/>
              </a:rPr>
            </a:br>
            <a:r>
              <a:rPr lang="en-US" altLang="en-US" sz="3200" b="0" i="1" dirty="0">
                <a:solidFill>
                  <a:srgbClr val="4AE8E8"/>
                </a:solidFill>
                <a:effectLst>
                  <a:outerShdw blurRad="38100" dist="38100" dir="2700000" algn="tl">
                    <a:srgbClr val="000000">
                      <a:alpha val="43137"/>
                    </a:srgbClr>
                  </a:outerShdw>
                </a:effectLst>
                <a:cs typeface="Times New Roman" pitchFamily="18" charset="0"/>
              </a:rPr>
              <a:t>Call to Worship – </a:t>
            </a:r>
            <a:r>
              <a:rPr lang="en-US" altLang="en-US" sz="2800" b="0" i="1" dirty="0" err="1">
                <a:solidFill>
                  <a:srgbClr val="FFFF00"/>
                </a:solidFill>
                <a:effectLst>
                  <a:outerShdw blurRad="38100" dist="38100" dir="2700000" algn="tl">
                    <a:srgbClr val="000000">
                      <a:alpha val="43137"/>
                    </a:srgbClr>
                  </a:outerShdw>
                </a:effectLst>
                <a:cs typeface="Times New Roman" pitchFamily="18" charset="0"/>
              </a:rPr>
              <a:t>Elloise</a:t>
            </a:r>
            <a:r>
              <a:rPr lang="en-US" altLang="en-US" sz="2800" b="0" i="1" dirty="0">
                <a:solidFill>
                  <a:srgbClr val="FFFF00"/>
                </a:solidFill>
                <a:effectLst>
                  <a:outerShdw blurRad="38100" dist="38100" dir="2700000" algn="tl">
                    <a:srgbClr val="000000">
                      <a:alpha val="43137"/>
                    </a:srgbClr>
                  </a:outerShdw>
                </a:effectLst>
                <a:cs typeface="Times New Roman" pitchFamily="18" charset="0"/>
              </a:rPr>
              <a:t> Wagner </a:t>
            </a:r>
            <a:endParaRPr lang="en-US" altLang="en-US" sz="2800" i="1" dirty="0">
              <a:solidFill>
                <a:srgbClr val="FFFF00"/>
              </a:solidFill>
              <a:effectLst>
                <a:outerShdw blurRad="38100" dist="38100" dir="2700000" algn="tl">
                  <a:srgbClr val="000000">
                    <a:alpha val="43137"/>
                  </a:srgbClr>
                </a:outerShdw>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AutoShape 2" descr="Image result for peace">
            <a:extLst>
              <a:ext uri="{FF2B5EF4-FFF2-40B4-BE49-F238E27FC236}">
                <a16:creationId xmlns:a16="http://schemas.microsoft.com/office/drawing/2014/main" id="{D8655AED-D26E-4209-8CB5-209EE81D13CD}"/>
              </a:ext>
            </a:extLst>
          </p:cNvPr>
          <p:cNvSpPr>
            <a:spLocks noChangeAspect="1" noChangeArrowheads="1"/>
          </p:cNvSpPr>
          <p:nvPr/>
        </p:nvSpPr>
        <p:spPr bwMode="auto">
          <a:xfrm>
            <a:off x="3262313" y="2447925"/>
            <a:ext cx="2619375" cy="196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689D49AA-ED89-4479-859F-C24AF1F79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304716"/>
            <a:ext cx="10300865" cy="5086684"/>
          </a:xfrm>
          <a:prstGeom prst="rect">
            <a:avLst/>
          </a:prstGeom>
        </p:spPr>
      </p:pic>
    </p:spTree>
    <p:extLst>
      <p:ext uri="{BB962C8B-B14F-4D97-AF65-F5344CB8AC3E}">
        <p14:creationId xmlns:p14="http://schemas.microsoft.com/office/powerpoint/2010/main" val="2501736707"/>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1143000" y="152400"/>
            <a:ext cx="6553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(Luke 1:46b-55)</a:t>
            </a:r>
          </a:p>
          <a:p>
            <a:r>
              <a:rPr lang="en-US" sz="2800" i="1" dirty="0">
                <a:solidFill>
                  <a:srgbClr val="4AE8E8"/>
                </a:solidFill>
                <a:effectLst>
                  <a:outerShdw blurRad="38100" dist="38100" dir="2700000" algn="tl">
                    <a:srgbClr val="000000">
                      <a:alpha val="43137"/>
                    </a:srgbClr>
                  </a:outerShdw>
                </a:effectLst>
              </a:rPr>
              <a:t>Turning Fear into Hope and Joy</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2"/>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2"/>
          <a:stretch>
            <a:fillRect/>
          </a:stretch>
        </p:blipFill>
        <p:spPr>
          <a:xfrm>
            <a:off x="4567237" y="3424237"/>
            <a:ext cx="9525" cy="9525"/>
          </a:xfrm>
          <a:prstGeom prst="rect">
            <a:avLst/>
          </a:prstGeom>
        </p:spPr>
      </p:pic>
      <p:sp>
        <p:nvSpPr>
          <p:cNvPr id="2" name="Rectangle 1">
            <a:extLst>
              <a:ext uri="{FF2B5EF4-FFF2-40B4-BE49-F238E27FC236}">
                <a16:creationId xmlns:a16="http://schemas.microsoft.com/office/drawing/2014/main" id="{A4624483-C0B9-493B-96F2-6532FB4A9BB5}"/>
              </a:ext>
            </a:extLst>
          </p:cNvPr>
          <p:cNvSpPr/>
          <p:nvPr/>
        </p:nvSpPr>
        <p:spPr>
          <a:xfrm>
            <a:off x="838200" y="1676400"/>
            <a:ext cx="8153400" cy="3847207"/>
          </a:xfrm>
          <a:prstGeom prst="rect">
            <a:avLst/>
          </a:prstGeom>
        </p:spPr>
        <p:txBody>
          <a:bodyPr wrap="square">
            <a:spAutoFit/>
          </a:bodyPr>
          <a:lstStyle/>
          <a:p>
            <a:pPr marL="0" marR="0">
              <a:spcBef>
                <a:spcPts val="0"/>
              </a:spcBef>
              <a:spcAft>
                <a:spcPts val="0"/>
              </a:spcAft>
            </a:pPr>
            <a:r>
              <a:rPr lang="en-US" sz="2800" dirty="0">
                <a:effectLst>
                  <a:outerShdw blurRad="38100" dist="38100" dir="2700000" algn="tl">
                    <a:srgbClr val="000000">
                      <a:alpha val="43137"/>
                    </a:srgbClr>
                  </a:outerShdw>
                </a:effectLst>
                <a:latin typeface="+mn-lt"/>
                <a:ea typeface="Times New Roman" panose="02020603050405020304" pitchFamily="18" charset="0"/>
              </a:rPr>
              <a:t>“</a:t>
            </a:r>
            <a:r>
              <a:rPr lang="en-US" sz="2800" b="1" i="1" dirty="0">
                <a:effectLst>
                  <a:outerShdw blurRad="38100" dist="38100" dir="2700000" algn="tl">
                    <a:srgbClr val="000000">
                      <a:alpha val="43137"/>
                    </a:srgbClr>
                  </a:outerShdw>
                </a:effectLst>
                <a:latin typeface="+mn-lt"/>
                <a:ea typeface="Times New Roman" panose="02020603050405020304" pitchFamily="18" charset="0"/>
              </a:rPr>
              <a:t>And Jesus said: Don’t Be Afraid</a:t>
            </a:r>
            <a:r>
              <a:rPr lang="en-US" sz="2800" dirty="0">
                <a:effectLst>
                  <a:outerShdw blurRad="38100" dist="38100" dir="2700000" algn="tl">
                    <a:srgbClr val="000000">
                      <a:alpha val="43137"/>
                    </a:srgbClr>
                  </a:outerShdw>
                </a:effectLst>
                <a:latin typeface="+mn-lt"/>
                <a:ea typeface="Times New Roman" panose="02020603050405020304" pitchFamily="18" charset="0"/>
              </a:rPr>
              <a:t>” </a:t>
            </a:r>
          </a:p>
          <a:p>
            <a:pPr marL="0" marR="0">
              <a:spcBef>
                <a:spcPts val="0"/>
              </a:spcBef>
              <a:spcAft>
                <a:spcPts val="0"/>
              </a:spcAft>
            </a:pPr>
            <a:r>
              <a:rPr lang="en-US" sz="2800" dirty="0">
                <a:effectLst>
                  <a:outerShdw blurRad="38100" dist="38100" dir="2700000" algn="tl">
                    <a:srgbClr val="000000">
                      <a:alpha val="43137"/>
                    </a:srgbClr>
                  </a:outerShdw>
                </a:effectLst>
                <a:latin typeface="+mn-lt"/>
                <a:ea typeface="Times New Roman" panose="02020603050405020304" pitchFamily="18" charset="0"/>
              </a:rPr>
              <a:t>by Shirley </a:t>
            </a:r>
            <a:r>
              <a:rPr lang="en-US" sz="2800" dirty="0" err="1">
                <a:effectLst>
                  <a:outerShdw blurRad="38100" dist="38100" dir="2700000" algn="tl">
                    <a:srgbClr val="000000">
                      <a:alpha val="43137"/>
                    </a:srgbClr>
                  </a:outerShdw>
                </a:effectLst>
                <a:latin typeface="+mn-lt"/>
                <a:ea typeface="Times New Roman" panose="02020603050405020304" pitchFamily="18" charset="0"/>
              </a:rPr>
              <a:t>Erena</a:t>
            </a:r>
            <a:r>
              <a:rPr lang="en-US" sz="2800" dirty="0">
                <a:effectLst>
                  <a:outerShdw blurRad="38100" dist="38100" dir="2700000" algn="tl">
                    <a:srgbClr val="000000">
                      <a:alpha val="43137"/>
                    </a:srgbClr>
                  </a:outerShdw>
                </a:effectLst>
                <a:latin typeface="+mn-lt"/>
                <a:ea typeface="Times New Roman" panose="02020603050405020304" pitchFamily="18" charset="0"/>
              </a:rPr>
              <a:t> Murray </a:t>
            </a:r>
          </a:p>
          <a:p>
            <a:pPr marL="0" marR="0">
              <a:spcBef>
                <a:spcPts val="0"/>
              </a:spcBef>
              <a:spcAft>
                <a:spcPts val="0"/>
              </a:spcAft>
            </a:pPr>
            <a:endParaRPr lang="en-US" sz="2800" b="1" i="1" dirty="0">
              <a:solidFill>
                <a:srgbClr val="FFFF00"/>
              </a:solidFill>
              <a:effectLst>
                <a:outerShdw blurRad="38100" dist="38100" dir="2700000" algn="tl">
                  <a:srgbClr val="000000">
                    <a:alpha val="43137"/>
                  </a:srgbClr>
                </a:outerShdw>
              </a:effectLst>
              <a:latin typeface="+mn-lt"/>
              <a:ea typeface="Times New Roman" panose="02020603050405020304" pitchFamily="18" charset="0"/>
            </a:endParaRPr>
          </a:p>
          <a:p>
            <a:pPr marL="0" marR="0">
              <a:spcBef>
                <a:spcPts val="0"/>
              </a:spcBef>
              <a:spcAft>
                <a:spcPts val="0"/>
              </a:spcAft>
            </a:pPr>
            <a:r>
              <a:rPr lang="en-US" sz="3200" b="1" i="1" dirty="0">
                <a:solidFill>
                  <a:srgbClr val="FFFF00"/>
                </a:solidFill>
                <a:effectLst>
                  <a:outerShdw blurRad="38100" dist="38100" dir="2700000" algn="tl">
                    <a:srgbClr val="000000">
                      <a:alpha val="43137"/>
                    </a:srgbClr>
                  </a:outerShdw>
                </a:effectLst>
                <a:latin typeface="+mn-lt"/>
                <a:ea typeface="Times New Roman" panose="02020603050405020304" pitchFamily="18" charset="0"/>
              </a:rPr>
              <a:t>And Jesus said: Don’t be afraid – </a:t>
            </a:r>
            <a:endParaRPr lang="en-US" sz="3200" dirty="0">
              <a:solidFill>
                <a:srgbClr val="FFFF00"/>
              </a:solidFill>
              <a:effectLst>
                <a:outerShdw blurRad="38100" dist="38100" dir="2700000" algn="tl">
                  <a:srgbClr val="000000">
                    <a:alpha val="43137"/>
                  </a:srgbClr>
                </a:outerShdw>
              </a:effectLst>
              <a:latin typeface="+mn-lt"/>
              <a:ea typeface="Times New Roman" panose="02020603050405020304" pitchFamily="18" charset="0"/>
            </a:endParaRPr>
          </a:p>
          <a:p>
            <a:pPr marL="0" marR="0">
              <a:spcBef>
                <a:spcPts val="0"/>
              </a:spcBef>
              <a:spcAft>
                <a:spcPts val="0"/>
              </a:spcAft>
            </a:pPr>
            <a:r>
              <a:rPr lang="en-US" sz="3200" b="1" i="1" dirty="0">
                <a:solidFill>
                  <a:srgbClr val="FFFF00"/>
                </a:solidFill>
                <a:effectLst>
                  <a:outerShdw blurRad="38100" dist="38100" dir="2700000" algn="tl">
                    <a:srgbClr val="000000">
                      <a:alpha val="43137"/>
                    </a:srgbClr>
                  </a:outerShdw>
                </a:effectLst>
                <a:latin typeface="+mn-lt"/>
                <a:ea typeface="Times New Roman" panose="02020603050405020304" pitchFamily="18" charset="0"/>
              </a:rPr>
              <a:t>I am the Way, I am the Light, </a:t>
            </a:r>
            <a:endParaRPr lang="en-US" sz="3200" dirty="0">
              <a:solidFill>
                <a:srgbClr val="FFFF00"/>
              </a:solidFill>
              <a:effectLst>
                <a:outerShdw blurRad="38100" dist="38100" dir="2700000" algn="tl">
                  <a:srgbClr val="000000">
                    <a:alpha val="43137"/>
                  </a:srgbClr>
                </a:outerShdw>
              </a:effectLst>
              <a:latin typeface="+mn-lt"/>
              <a:ea typeface="Times New Roman" panose="02020603050405020304" pitchFamily="18" charset="0"/>
            </a:endParaRPr>
          </a:p>
          <a:p>
            <a:pPr marL="0" marR="0">
              <a:spcBef>
                <a:spcPts val="0"/>
              </a:spcBef>
              <a:spcAft>
                <a:spcPts val="0"/>
              </a:spcAft>
            </a:pPr>
            <a:r>
              <a:rPr lang="en-US" sz="3200" b="1" i="1" dirty="0">
                <a:solidFill>
                  <a:srgbClr val="FFFF00"/>
                </a:solidFill>
                <a:effectLst>
                  <a:outerShdw blurRad="38100" dist="38100" dir="2700000" algn="tl">
                    <a:srgbClr val="000000">
                      <a:alpha val="43137"/>
                    </a:srgbClr>
                  </a:outerShdw>
                </a:effectLst>
                <a:latin typeface="+mn-lt"/>
                <a:ea typeface="Times New Roman" panose="02020603050405020304" pitchFamily="18" charset="0"/>
              </a:rPr>
              <a:t>I am the Truth that holds you tight, </a:t>
            </a:r>
            <a:endParaRPr lang="en-US" sz="3200" dirty="0">
              <a:solidFill>
                <a:srgbClr val="FFFF00"/>
              </a:solidFill>
              <a:effectLst>
                <a:outerShdw blurRad="38100" dist="38100" dir="2700000" algn="tl">
                  <a:srgbClr val="000000">
                    <a:alpha val="43137"/>
                  </a:srgbClr>
                </a:outerShdw>
              </a:effectLst>
              <a:latin typeface="+mn-lt"/>
              <a:ea typeface="Times New Roman" panose="02020603050405020304" pitchFamily="18" charset="0"/>
            </a:endParaRPr>
          </a:p>
          <a:p>
            <a:pPr marL="0" marR="0">
              <a:spcBef>
                <a:spcPts val="0"/>
              </a:spcBef>
              <a:spcAft>
                <a:spcPts val="0"/>
              </a:spcAft>
            </a:pPr>
            <a:r>
              <a:rPr lang="en-US" sz="3200" b="1" i="1" dirty="0">
                <a:solidFill>
                  <a:srgbClr val="FFFF00"/>
                </a:solidFill>
                <a:effectLst>
                  <a:outerShdw blurRad="38100" dist="38100" dir="2700000" algn="tl">
                    <a:srgbClr val="000000">
                      <a:alpha val="43137"/>
                    </a:srgbClr>
                  </a:outerShdw>
                </a:effectLst>
                <a:latin typeface="+mn-lt"/>
                <a:ea typeface="Times New Roman" panose="02020603050405020304" pitchFamily="18" charset="0"/>
              </a:rPr>
              <a:t>and in God’s home you have a room,</a:t>
            </a:r>
            <a:endParaRPr lang="en-US" sz="3200" dirty="0">
              <a:solidFill>
                <a:srgbClr val="FFFF00"/>
              </a:solidFill>
              <a:effectLst>
                <a:outerShdw blurRad="38100" dist="38100" dir="2700000" algn="tl">
                  <a:srgbClr val="000000">
                    <a:alpha val="43137"/>
                  </a:srgbClr>
                </a:outerShdw>
              </a:effectLst>
              <a:latin typeface="+mn-lt"/>
              <a:ea typeface="Times New Roman" panose="02020603050405020304" pitchFamily="18" charset="0"/>
            </a:endParaRPr>
          </a:p>
          <a:p>
            <a:pPr marL="0" marR="0">
              <a:spcBef>
                <a:spcPts val="0"/>
              </a:spcBef>
              <a:spcAft>
                <a:spcPts val="0"/>
              </a:spcAft>
            </a:pPr>
            <a:r>
              <a:rPr lang="en-US" sz="3200" b="1" i="1" dirty="0">
                <a:solidFill>
                  <a:srgbClr val="FFFF00"/>
                </a:solidFill>
                <a:effectLst>
                  <a:outerShdw blurRad="38100" dist="38100" dir="2700000" algn="tl">
                    <a:srgbClr val="000000">
                      <a:alpha val="43137"/>
                    </a:srgbClr>
                  </a:outerShdw>
                </a:effectLst>
                <a:latin typeface="+mn-lt"/>
                <a:ea typeface="Times New Roman" panose="02020603050405020304" pitchFamily="18" charset="0"/>
              </a:rPr>
              <a:t>a place of welcome and delight.</a:t>
            </a:r>
            <a:endParaRPr lang="en-US" sz="3200" dirty="0">
              <a:solidFill>
                <a:srgbClr val="FFFF00"/>
              </a:solidFill>
              <a:effectLst>
                <a:outerShdw blurRad="38100" dist="38100" dir="2700000" algn="tl">
                  <a:srgbClr val="000000">
                    <a:alpha val="43137"/>
                  </a:srgbClr>
                </a:outerShdw>
              </a:effectLst>
              <a:latin typeface="+mn-lt"/>
              <a:ea typeface="Times New Roman" panose="02020603050405020304" pitchFamily="18" charset="0"/>
            </a:endParaRPr>
          </a:p>
        </p:txBody>
      </p:sp>
    </p:spTree>
    <p:extLst>
      <p:ext uri="{BB962C8B-B14F-4D97-AF65-F5344CB8AC3E}">
        <p14:creationId xmlns:p14="http://schemas.microsoft.com/office/powerpoint/2010/main" val="144259823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1143000" y="1219200"/>
            <a:ext cx="638175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99 “My Soul Gives Glory to My God </a:t>
            </a:r>
            <a:br>
              <a:rPr lang="en-US" altLang="en-US" sz="2400" b="0" i="1" dirty="0">
                <a:solidFill>
                  <a:schemeClr val="tx1"/>
                </a:solidFill>
                <a:effectLst>
                  <a:outerShdw blurRad="38100" dist="38100" dir="2700000" algn="tl">
                    <a:srgbClr val="000000">
                      <a:alpha val="43137"/>
                    </a:srgbClr>
                  </a:outerShdw>
                </a:effectLst>
              </a:rPr>
            </a:br>
            <a:r>
              <a:rPr lang="en-US" altLang="en-US" sz="2400" b="0" i="1" dirty="0">
                <a:solidFill>
                  <a:schemeClr val="tx1"/>
                </a:solidFill>
                <a:effectLst>
                  <a:outerShdw blurRad="38100" dist="38100" dir="2700000" algn="tl">
                    <a:srgbClr val="000000">
                      <a:alpha val="43137"/>
                    </a:srgbClr>
                  </a:outerShdw>
                </a:effectLst>
              </a:rPr>
              <a:t>	– Song of Mary”</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1153438" y="2673046"/>
            <a:ext cx="7124700" cy="2308324"/>
          </a:xfrm>
          <a:prstGeom prst="rect">
            <a:avLst/>
          </a:prstGeom>
        </p:spPr>
        <p:txBody>
          <a:bodyPr wrap="square">
            <a:spAutoFit/>
          </a:bodyPr>
          <a:lstStyle/>
          <a:p>
            <a:pPr algn="ctr"/>
            <a:r>
              <a:rPr lang="en-US" sz="3600" b="1" i="1" dirty="0">
                <a:solidFill>
                  <a:srgbClr val="4AE8E8"/>
                </a:solidFill>
                <a:effectLst>
                  <a:outerShdw blurRad="38100" dist="38100" dir="2700000" algn="tl">
                    <a:srgbClr val="000000">
                      <a:alpha val="43137"/>
                    </a:srgbClr>
                  </a:outerShdw>
                </a:effectLst>
              </a:rPr>
              <a:t>My soul gives glory to my God;</a:t>
            </a:r>
            <a:br>
              <a:rPr lang="en-US" sz="3600" b="1" i="1" dirty="0">
                <a:solidFill>
                  <a:srgbClr val="4AE8E8"/>
                </a:solidFill>
                <a:effectLst>
                  <a:outerShdw blurRad="38100" dist="38100" dir="2700000" algn="tl">
                    <a:srgbClr val="000000">
                      <a:alpha val="43137"/>
                    </a:srgbClr>
                  </a:outerShdw>
                </a:effectLst>
              </a:rPr>
            </a:br>
            <a:r>
              <a:rPr lang="en-US" sz="3600" b="1" i="1" dirty="0">
                <a:solidFill>
                  <a:srgbClr val="4AE8E8"/>
                </a:solidFill>
                <a:effectLst>
                  <a:outerShdw blurRad="38100" dist="38100" dir="2700000" algn="tl">
                    <a:srgbClr val="000000">
                      <a:alpha val="43137"/>
                    </a:srgbClr>
                  </a:outerShdw>
                </a:effectLst>
              </a:rPr>
              <a:t>my heart pours out its praise. </a:t>
            </a:r>
            <a:br>
              <a:rPr lang="en-US" sz="3600" b="1" i="1" dirty="0">
                <a:solidFill>
                  <a:srgbClr val="4AE8E8"/>
                </a:solidFill>
                <a:effectLst>
                  <a:outerShdw blurRad="38100" dist="38100" dir="2700000" algn="tl">
                    <a:srgbClr val="000000">
                      <a:alpha val="43137"/>
                    </a:srgbClr>
                  </a:outerShdw>
                </a:effectLst>
              </a:rPr>
            </a:br>
            <a:r>
              <a:rPr lang="en-US" sz="3600" b="1" i="1" dirty="0">
                <a:solidFill>
                  <a:srgbClr val="4AE8E8"/>
                </a:solidFill>
                <a:effectLst>
                  <a:outerShdw blurRad="38100" dist="38100" dir="2700000" algn="tl">
                    <a:srgbClr val="000000">
                      <a:alpha val="43137"/>
                    </a:srgbClr>
                  </a:outerShdw>
                </a:effectLst>
              </a:rPr>
              <a:t>God lifted up my lowliness </a:t>
            </a:r>
            <a:br>
              <a:rPr lang="en-US" sz="3600" b="1" i="1" dirty="0">
                <a:solidFill>
                  <a:srgbClr val="4AE8E8"/>
                </a:solidFill>
                <a:effectLst>
                  <a:outerShdw blurRad="38100" dist="38100" dir="2700000" algn="tl">
                    <a:srgbClr val="000000">
                      <a:alpha val="43137"/>
                    </a:srgbClr>
                  </a:outerShdw>
                </a:effectLst>
              </a:rPr>
            </a:br>
            <a:r>
              <a:rPr lang="en-US" sz="3600" b="1" i="1" dirty="0">
                <a:solidFill>
                  <a:srgbClr val="4AE8E8"/>
                </a:solidFill>
                <a:effectLst>
                  <a:outerShdw blurRad="38100" dist="38100" dir="2700000" algn="tl">
                    <a:srgbClr val="000000">
                      <a:alpha val="43137"/>
                    </a:srgbClr>
                  </a:outerShdw>
                </a:effectLst>
              </a:rPr>
              <a:t>in many marvelous ways.</a:t>
            </a:r>
          </a:p>
        </p:txBody>
      </p:sp>
    </p:spTree>
    <p:extLst>
      <p:ext uri="{BB962C8B-B14F-4D97-AF65-F5344CB8AC3E}">
        <p14:creationId xmlns:p14="http://schemas.microsoft.com/office/powerpoint/2010/main" val="2249516238"/>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1143000" y="1219200"/>
            <a:ext cx="638175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99 “My Soul Gives Glory to My God </a:t>
            </a:r>
            <a:br>
              <a:rPr lang="en-US" altLang="en-US" sz="2400" b="0" i="1" dirty="0">
                <a:solidFill>
                  <a:schemeClr val="tx1"/>
                </a:solidFill>
                <a:effectLst>
                  <a:outerShdw blurRad="38100" dist="38100" dir="2700000" algn="tl">
                    <a:srgbClr val="000000">
                      <a:alpha val="43137"/>
                    </a:srgbClr>
                  </a:outerShdw>
                </a:effectLst>
              </a:rPr>
            </a:br>
            <a:r>
              <a:rPr lang="en-US" altLang="en-US" sz="2400" b="0" i="1" dirty="0">
                <a:solidFill>
                  <a:schemeClr val="tx1"/>
                </a:solidFill>
                <a:effectLst>
                  <a:outerShdw blurRad="38100" dist="38100" dir="2700000" algn="tl">
                    <a:srgbClr val="000000">
                      <a:alpha val="43137"/>
                    </a:srgbClr>
                  </a:outerShdw>
                </a:effectLst>
              </a:rPr>
              <a:t>	– Song of Mary”</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457200" y="2819400"/>
            <a:ext cx="8458200" cy="2308324"/>
          </a:xfrm>
          <a:prstGeom prst="rect">
            <a:avLst/>
          </a:prstGeom>
        </p:spPr>
        <p:txBody>
          <a:bodyPr wrap="square">
            <a:spAutoFit/>
          </a:bodyPr>
          <a:lstStyle/>
          <a:p>
            <a:pPr algn="ctr"/>
            <a:r>
              <a:rPr lang="en-US" sz="3600" b="1" i="1" dirty="0">
                <a:solidFill>
                  <a:srgbClr val="4AE8E8"/>
                </a:solidFill>
                <a:effectLst>
                  <a:outerShdw blurRad="38100" dist="38100" dir="2700000" algn="tl">
                    <a:srgbClr val="000000">
                      <a:alpha val="43137"/>
                    </a:srgbClr>
                  </a:outerShdw>
                </a:effectLst>
              </a:rPr>
              <a:t>My God has done great things for me:</a:t>
            </a:r>
            <a:br>
              <a:rPr lang="en-US" sz="3600" b="1" i="1" dirty="0">
                <a:solidFill>
                  <a:srgbClr val="4AE8E8"/>
                </a:solidFill>
                <a:effectLst>
                  <a:outerShdw blurRad="38100" dist="38100" dir="2700000" algn="tl">
                    <a:srgbClr val="000000">
                      <a:alpha val="43137"/>
                    </a:srgbClr>
                  </a:outerShdw>
                </a:effectLst>
              </a:rPr>
            </a:br>
            <a:r>
              <a:rPr lang="en-US" sz="3600" b="1" i="1" dirty="0">
                <a:solidFill>
                  <a:srgbClr val="4AE8E8"/>
                </a:solidFill>
                <a:effectLst>
                  <a:outerShdw blurRad="38100" dist="38100" dir="2700000" algn="tl">
                    <a:srgbClr val="000000">
                      <a:alpha val="43137"/>
                    </a:srgbClr>
                  </a:outerShdw>
                </a:effectLst>
              </a:rPr>
              <a:t>yes, holy is God’s name. </a:t>
            </a:r>
            <a:br>
              <a:rPr lang="en-US" sz="3600" b="1" i="1" dirty="0">
                <a:solidFill>
                  <a:srgbClr val="4AE8E8"/>
                </a:solidFill>
                <a:effectLst>
                  <a:outerShdw blurRad="38100" dist="38100" dir="2700000" algn="tl">
                    <a:srgbClr val="000000">
                      <a:alpha val="43137"/>
                    </a:srgbClr>
                  </a:outerShdw>
                </a:effectLst>
              </a:rPr>
            </a:br>
            <a:r>
              <a:rPr lang="en-US" sz="3600" b="1" i="1" dirty="0">
                <a:solidFill>
                  <a:srgbClr val="4AE8E8"/>
                </a:solidFill>
                <a:effectLst>
                  <a:outerShdw blurRad="38100" dist="38100" dir="2700000" algn="tl">
                    <a:srgbClr val="000000">
                      <a:alpha val="43137"/>
                    </a:srgbClr>
                  </a:outerShdw>
                </a:effectLst>
              </a:rPr>
              <a:t>All people will declare me blessed,</a:t>
            </a:r>
            <a:br>
              <a:rPr lang="en-US" sz="3600" b="1" i="1" dirty="0">
                <a:solidFill>
                  <a:srgbClr val="4AE8E8"/>
                </a:solidFill>
                <a:effectLst>
                  <a:outerShdw blurRad="38100" dist="38100" dir="2700000" algn="tl">
                    <a:srgbClr val="000000">
                      <a:alpha val="43137"/>
                    </a:srgbClr>
                  </a:outerShdw>
                </a:effectLst>
              </a:rPr>
            </a:br>
            <a:r>
              <a:rPr lang="en-US" sz="3600" b="1" i="1" dirty="0">
                <a:solidFill>
                  <a:srgbClr val="4AE8E8"/>
                </a:solidFill>
                <a:effectLst>
                  <a:outerShdw blurRad="38100" dist="38100" dir="2700000" algn="tl">
                    <a:srgbClr val="000000">
                      <a:alpha val="43137"/>
                    </a:srgbClr>
                  </a:outerShdw>
                </a:effectLst>
              </a:rPr>
              <a:t>and blessings they shall claim.</a:t>
            </a:r>
          </a:p>
        </p:txBody>
      </p:sp>
    </p:spTree>
    <p:extLst>
      <p:ext uri="{BB962C8B-B14F-4D97-AF65-F5344CB8AC3E}">
        <p14:creationId xmlns:p14="http://schemas.microsoft.com/office/powerpoint/2010/main" val="545274786"/>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1143000" y="1219200"/>
            <a:ext cx="638175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99 “My Soul Gives Glory to My God </a:t>
            </a:r>
            <a:br>
              <a:rPr lang="en-US" altLang="en-US" sz="2400" b="0" i="1" dirty="0">
                <a:solidFill>
                  <a:schemeClr val="tx1"/>
                </a:solidFill>
                <a:effectLst>
                  <a:outerShdw blurRad="38100" dist="38100" dir="2700000" algn="tl">
                    <a:srgbClr val="000000">
                      <a:alpha val="43137"/>
                    </a:srgbClr>
                  </a:outerShdw>
                </a:effectLst>
              </a:rPr>
            </a:br>
            <a:r>
              <a:rPr lang="en-US" altLang="en-US" sz="2400" b="0" i="1" dirty="0">
                <a:solidFill>
                  <a:schemeClr val="tx1"/>
                </a:solidFill>
                <a:effectLst>
                  <a:outerShdw blurRad="38100" dist="38100" dir="2700000" algn="tl">
                    <a:srgbClr val="000000">
                      <a:alpha val="43137"/>
                    </a:srgbClr>
                  </a:outerShdw>
                </a:effectLst>
              </a:rPr>
              <a:t>	– Song of Mary”</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1153438" y="2673046"/>
            <a:ext cx="7124700" cy="2308324"/>
          </a:xfrm>
          <a:prstGeom prst="rect">
            <a:avLst/>
          </a:prstGeom>
        </p:spPr>
        <p:txBody>
          <a:bodyPr wrap="square">
            <a:spAutoFit/>
          </a:bodyPr>
          <a:lstStyle/>
          <a:p>
            <a:pPr algn="ctr"/>
            <a:r>
              <a:rPr lang="en-US" sz="3600" b="1" i="1" dirty="0">
                <a:solidFill>
                  <a:srgbClr val="4AE8E8"/>
                </a:solidFill>
                <a:effectLst>
                  <a:outerShdw blurRad="38100" dist="38100" dir="2700000" algn="tl">
                    <a:srgbClr val="000000">
                      <a:alpha val="43137"/>
                    </a:srgbClr>
                  </a:outerShdw>
                </a:effectLst>
              </a:rPr>
              <a:t>From age to age to all who fear, </a:t>
            </a:r>
            <a:br>
              <a:rPr lang="en-US" sz="3600" b="1" i="1" dirty="0">
                <a:solidFill>
                  <a:srgbClr val="4AE8E8"/>
                </a:solidFill>
                <a:effectLst>
                  <a:outerShdw blurRad="38100" dist="38100" dir="2700000" algn="tl">
                    <a:srgbClr val="000000">
                      <a:alpha val="43137"/>
                    </a:srgbClr>
                  </a:outerShdw>
                </a:effectLst>
              </a:rPr>
            </a:br>
            <a:r>
              <a:rPr lang="en-US" sz="3600" b="1" i="1" dirty="0">
                <a:solidFill>
                  <a:srgbClr val="4AE8E8"/>
                </a:solidFill>
                <a:effectLst>
                  <a:outerShdw blurRad="38100" dist="38100" dir="2700000" algn="tl">
                    <a:srgbClr val="000000">
                      <a:alpha val="43137"/>
                    </a:srgbClr>
                  </a:outerShdw>
                </a:effectLst>
              </a:rPr>
              <a:t>such mercy love imparts, </a:t>
            </a:r>
            <a:br>
              <a:rPr lang="en-US" sz="3600" b="1" i="1" dirty="0">
                <a:solidFill>
                  <a:srgbClr val="4AE8E8"/>
                </a:solidFill>
                <a:effectLst>
                  <a:outerShdw blurRad="38100" dist="38100" dir="2700000" algn="tl">
                    <a:srgbClr val="000000">
                      <a:alpha val="43137"/>
                    </a:srgbClr>
                  </a:outerShdw>
                </a:effectLst>
              </a:rPr>
            </a:br>
            <a:r>
              <a:rPr lang="en-US" sz="3600" b="1" i="1" dirty="0">
                <a:solidFill>
                  <a:srgbClr val="4AE8E8"/>
                </a:solidFill>
                <a:effectLst>
                  <a:outerShdw blurRad="38100" dist="38100" dir="2700000" algn="tl">
                    <a:srgbClr val="000000">
                      <a:alpha val="43137"/>
                    </a:srgbClr>
                  </a:outerShdw>
                </a:effectLst>
              </a:rPr>
              <a:t>dispensing justice far and near, </a:t>
            </a:r>
            <a:br>
              <a:rPr lang="en-US" sz="3600" b="1" i="1" dirty="0">
                <a:solidFill>
                  <a:srgbClr val="4AE8E8"/>
                </a:solidFill>
                <a:effectLst>
                  <a:outerShdw blurRad="38100" dist="38100" dir="2700000" algn="tl">
                    <a:srgbClr val="000000">
                      <a:alpha val="43137"/>
                    </a:srgbClr>
                  </a:outerShdw>
                </a:effectLst>
              </a:rPr>
            </a:br>
            <a:r>
              <a:rPr lang="en-US" sz="3600" b="1" i="1" dirty="0">
                <a:solidFill>
                  <a:srgbClr val="4AE8E8"/>
                </a:solidFill>
                <a:effectLst>
                  <a:outerShdw blurRad="38100" dist="38100" dir="2700000" algn="tl">
                    <a:srgbClr val="000000">
                      <a:alpha val="43137"/>
                    </a:srgbClr>
                  </a:outerShdw>
                </a:effectLst>
              </a:rPr>
              <a:t>dismissing selfish hearts.</a:t>
            </a:r>
          </a:p>
        </p:txBody>
      </p:sp>
    </p:spTree>
    <p:extLst>
      <p:ext uri="{BB962C8B-B14F-4D97-AF65-F5344CB8AC3E}">
        <p14:creationId xmlns:p14="http://schemas.microsoft.com/office/powerpoint/2010/main" val="1838067028"/>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1143000" y="1219200"/>
            <a:ext cx="638175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99 “My Soul Gives Glory to My God </a:t>
            </a:r>
            <a:br>
              <a:rPr lang="en-US" altLang="en-US" sz="2400" b="0" i="1" dirty="0">
                <a:solidFill>
                  <a:schemeClr val="tx1"/>
                </a:solidFill>
                <a:effectLst>
                  <a:outerShdw blurRad="38100" dist="38100" dir="2700000" algn="tl">
                    <a:srgbClr val="000000">
                      <a:alpha val="43137"/>
                    </a:srgbClr>
                  </a:outerShdw>
                </a:effectLst>
              </a:rPr>
            </a:br>
            <a:r>
              <a:rPr lang="en-US" altLang="en-US" sz="2400" b="0" i="1" dirty="0">
                <a:solidFill>
                  <a:schemeClr val="tx1"/>
                </a:solidFill>
                <a:effectLst>
                  <a:outerShdw blurRad="38100" dist="38100" dir="2700000" algn="tl">
                    <a:srgbClr val="000000">
                      <a:alpha val="43137"/>
                    </a:srgbClr>
                  </a:outerShdw>
                </a:effectLst>
              </a:rPr>
              <a:t>	– Song of Mary”</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0" y="2895600"/>
            <a:ext cx="9209762" cy="2862322"/>
          </a:xfrm>
          <a:prstGeom prst="rect">
            <a:avLst/>
          </a:prstGeom>
        </p:spPr>
        <p:txBody>
          <a:bodyPr wrap="square">
            <a:spAutoFit/>
          </a:bodyPr>
          <a:lstStyle/>
          <a:p>
            <a:pPr algn="ctr"/>
            <a:r>
              <a:rPr lang="en-US" sz="3600" b="1" i="1" dirty="0">
                <a:solidFill>
                  <a:srgbClr val="4AE8E8"/>
                </a:solidFill>
                <a:effectLst>
                  <a:outerShdw blurRad="38100" dist="38100" dir="2700000" algn="tl">
                    <a:srgbClr val="000000">
                      <a:alpha val="43137"/>
                    </a:srgbClr>
                  </a:outerShdw>
                </a:effectLst>
              </a:rPr>
              <a:t>Love casts the mighty </a:t>
            </a:r>
          </a:p>
          <a:p>
            <a:pPr algn="ctr"/>
            <a:r>
              <a:rPr lang="en-US" sz="3600" b="1" i="1" dirty="0">
                <a:solidFill>
                  <a:srgbClr val="4AE8E8"/>
                </a:solidFill>
                <a:effectLst>
                  <a:outerShdw blurRad="38100" dist="38100" dir="2700000" algn="tl">
                    <a:srgbClr val="000000">
                      <a:alpha val="43137"/>
                    </a:srgbClr>
                  </a:outerShdw>
                </a:effectLst>
              </a:rPr>
              <a:t>from their thrones,</a:t>
            </a:r>
            <a:br>
              <a:rPr lang="en-US" sz="3600" b="1" i="1" dirty="0">
                <a:solidFill>
                  <a:srgbClr val="4AE8E8"/>
                </a:solidFill>
                <a:effectLst>
                  <a:outerShdw blurRad="38100" dist="38100" dir="2700000" algn="tl">
                    <a:srgbClr val="000000">
                      <a:alpha val="43137"/>
                    </a:srgbClr>
                  </a:outerShdw>
                </a:effectLst>
              </a:rPr>
            </a:br>
            <a:r>
              <a:rPr lang="en-US" sz="3600" b="1" i="1" dirty="0">
                <a:solidFill>
                  <a:srgbClr val="4AE8E8"/>
                </a:solidFill>
                <a:effectLst>
                  <a:outerShdw blurRad="38100" dist="38100" dir="2700000" algn="tl">
                    <a:srgbClr val="000000">
                      <a:alpha val="43137"/>
                    </a:srgbClr>
                  </a:outerShdw>
                </a:effectLst>
              </a:rPr>
              <a:t>promotes the insecure,</a:t>
            </a:r>
            <a:br>
              <a:rPr lang="en-US" sz="3600" b="1" i="1" dirty="0">
                <a:solidFill>
                  <a:srgbClr val="4AE8E8"/>
                </a:solidFill>
                <a:effectLst>
                  <a:outerShdw blurRad="38100" dist="38100" dir="2700000" algn="tl">
                    <a:srgbClr val="000000">
                      <a:alpha val="43137"/>
                    </a:srgbClr>
                  </a:outerShdw>
                </a:effectLst>
              </a:rPr>
            </a:br>
            <a:r>
              <a:rPr lang="en-US" sz="3600" b="1" i="1" dirty="0">
                <a:solidFill>
                  <a:srgbClr val="4AE8E8"/>
                </a:solidFill>
                <a:effectLst>
                  <a:outerShdw blurRad="38100" dist="38100" dir="2700000" algn="tl">
                    <a:srgbClr val="000000">
                      <a:alpha val="43137"/>
                    </a:srgbClr>
                  </a:outerShdw>
                </a:effectLst>
              </a:rPr>
              <a:t>leaves hungry spirits satisfied;</a:t>
            </a:r>
            <a:br>
              <a:rPr lang="en-US" sz="3600" b="1" i="1" dirty="0">
                <a:solidFill>
                  <a:srgbClr val="4AE8E8"/>
                </a:solidFill>
                <a:effectLst>
                  <a:outerShdw blurRad="38100" dist="38100" dir="2700000" algn="tl">
                    <a:srgbClr val="000000">
                      <a:alpha val="43137"/>
                    </a:srgbClr>
                  </a:outerShdw>
                </a:effectLst>
              </a:rPr>
            </a:br>
            <a:r>
              <a:rPr lang="en-US" sz="3600" b="1" i="1" dirty="0">
                <a:solidFill>
                  <a:srgbClr val="4AE8E8"/>
                </a:solidFill>
                <a:effectLst>
                  <a:outerShdw blurRad="38100" dist="38100" dir="2700000" algn="tl">
                    <a:srgbClr val="000000">
                      <a:alpha val="43137"/>
                    </a:srgbClr>
                  </a:outerShdw>
                </a:effectLst>
              </a:rPr>
              <a:t>the rich seem suddenly poor.</a:t>
            </a:r>
          </a:p>
        </p:txBody>
      </p:sp>
    </p:spTree>
    <p:extLst>
      <p:ext uri="{BB962C8B-B14F-4D97-AF65-F5344CB8AC3E}">
        <p14:creationId xmlns:p14="http://schemas.microsoft.com/office/powerpoint/2010/main" val="2987600873"/>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1143000" y="1219200"/>
            <a:ext cx="638175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99 “My Soul Gives Glory to My God </a:t>
            </a:r>
            <a:br>
              <a:rPr lang="en-US" altLang="en-US" sz="2400" b="0" i="1" dirty="0">
                <a:solidFill>
                  <a:schemeClr val="tx1"/>
                </a:solidFill>
                <a:effectLst>
                  <a:outerShdw blurRad="38100" dist="38100" dir="2700000" algn="tl">
                    <a:srgbClr val="000000">
                      <a:alpha val="43137"/>
                    </a:srgbClr>
                  </a:outerShdw>
                </a:effectLst>
              </a:rPr>
            </a:br>
            <a:r>
              <a:rPr lang="en-US" altLang="en-US" sz="2400" b="0" i="1" dirty="0">
                <a:solidFill>
                  <a:schemeClr val="tx1"/>
                </a:solidFill>
                <a:effectLst>
                  <a:outerShdw blurRad="38100" dist="38100" dir="2700000" algn="tl">
                    <a:srgbClr val="000000">
                      <a:alpha val="43137"/>
                    </a:srgbClr>
                  </a:outerShdw>
                </a:effectLst>
              </a:rPr>
              <a:t>	– Song of Mary”</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576719" y="2743200"/>
            <a:ext cx="7990562" cy="2308324"/>
          </a:xfrm>
          <a:prstGeom prst="rect">
            <a:avLst/>
          </a:prstGeom>
        </p:spPr>
        <p:txBody>
          <a:bodyPr wrap="square">
            <a:spAutoFit/>
          </a:bodyPr>
          <a:lstStyle/>
          <a:p>
            <a:pPr algn="ctr"/>
            <a:r>
              <a:rPr lang="en-US" sz="3600" b="1" i="1" dirty="0">
                <a:solidFill>
                  <a:srgbClr val="4AE8E8"/>
                </a:solidFill>
                <a:effectLst>
                  <a:outerShdw blurRad="38100" dist="38100" dir="2700000" algn="tl">
                    <a:srgbClr val="000000">
                      <a:alpha val="43137"/>
                    </a:srgbClr>
                  </a:outerShdw>
                </a:effectLst>
              </a:rPr>
              <a:t>Praise God, whose loving covenant </a:t>
            </a:r>
            <a:br>
              <a:rPr lang="en-US" sz="3600" b="1" i="1" dirty="0">
                <a:solidFill>
                  <a:srgbClr val="4AE8E8"/>
                </a:solidFill>
                <a:effectLst>
                  <a:outerShdw blurRad="38100" dist="38100" dir="2700000" algn="tl">
                    <a:srgbClr val="000000">
                      <a:alpha val="43137"/>
                    </a:srgbClr>
                  </a:outerShdw>
                </a:effectLst>
              </a:rPr>
            </a:br>
            <a:r>
              <a:rPr lang="en-US" sz="3600" b="1" i="1" dirty="0">
                <a:solidFill>
                  <a:srgbClr val="4AE8E8"/>
                </a:solidFill>
                <a:effectLst>
                  <a:outerShdw blurRad="38100" dist="38100" dir="2700000" algn="tl">
                    <a:srgbClr val="000000">
                      <a:alpha val="43137"/>
                    </a:srgbClr>
                  </a:outerShdw>
                </a:effectLst>
              </a:rPr>
              <a:t>supports those in distress,</a:t>
            </a:r>
            <a:br>
              <a:rPr lang="en-US" sz="3600" b="1" i="1" dirty="0">
                <a:solidFill>
                  <a:srgbClr val="4AE8E8"/>
                </a:solidFill>
                <a:effectLst>
                  <a:outerShdw blurRad="38100" dist="38100" dir="2700000" algn="tl">
                    <a:srgbClr val="000000">
                      <a:alpha val="43137"/>
                    </a:srgbClr>
                  </a:outerShdw>
                </a:effectLst>
              </a:rPr>
            </a:br>
            <a:r>
              <a:rPr lang="en-US" sz="3600" b="1" i="1" dirty="0">
                <a:solidFill>
                  <a:srgbClr val="4AE8E8"/>
                </a:solidFill>
                <a:effectLst>
                  <a:outerShdw blurRad="38100" dist="38100" dir="2700000" algn="tl">
                    <a:srgbClr val="000000">
                      <a:alpha val="43137"/>
                    </a:srgbClr>
                  </a:outerShdw>
                </a:effectLst>
              </a:rPr>
              <a:t>remembering past promises</a:t>
            </a:r>
            <a:br>
              <a:rPr lang="en-US" sz="3600" b="1" i="1" dirty="0">
                <a:solidFill>
                  <a:srgbClr val="4AE8E8"/>
                </a:solidFill>
                <a:effectLst>
                  <a:outerShdw blurRad="38100" dist="38100" dir="2700000" algn="tl">
                    <a:srgbClr val="000000">
                      <a:alpha val="43137"/>
                    </a:srgbClr>
                  </a:outerShdw>
                </a:effectLst>
              </a:rPr>
            </a:br>
            <a:r>
              <a:rPr lang="en-US" sz="3600" b="1" i="1" dirty="0">
                <a:solidFill>
                  <a:srgbClr val="4AE8E8"/>
                </a:solidFill>
                <a:effectLst>
                  <a:outerShdw blurRad="38100" dist="38100" dir="2700000" algn="tl">
                    <a:srgbClr val="000000">
                      <a:alpha val="43137"/>
                    </a:srgbClr>
                  </a:outerShdw>
                </a:effectLst>
              </a:rPr>
              <a:t>with present faithfulness.</a:t>
            </a:r>
          </a:p>
        </p:txBody>
      </p:sp>
    </p:spTree>
    <p:extLst>
      <p:ext uri="{BB962C8B-B14F-4D97-AF65-F5344CB8AC3E}">
        <p14:creationId xmlns:p14="http://schemas.microsoft.com/office/powerpoint/2010/main" val="4060859711"/>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5" name="Rectangle 2">
            <a:extLst>
              <a:ext uri="{FF2B5EF4-FFF2-40B4-BE49-F238E27FC236}">
                <a16:creationId xmlns:a16="http://schemas.microsoft.com/office/drawing/2014/main" id="{A3B26071-49E3-40A5-9E1B-737FB69B3945}"/>
              </a:ext>
            </a:extLst>
          </p:cNvPr>
          <p:cNvSpPr>
            <a:spLocks noGrp="1" noChangeArrowheads="1"/>
          </p:cNvSpPr>
          <p:nvPr>
            <p:ph type="ctrTitle"/>
          </p:nvPr>
        </p:nvSpPr>
        <p:spPr>
          <a:xfrm>
            <a:off x="609600" y="228600"/>
            <a:ext cx="8131479"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cs typeface="Times New Roman" pitchFamily="18" charset="0"/>
              </a:rPr>
              <a:t>An Advent </a:t>
            </a:r>
            <a:r>
              <a:rPr lang="en-US" altLang="en-US" sz="2400" b="0" i="1" dirty="0" err="1">
                <a:solidFill>
                  <a:schemeClr val="tx1"/>
                </a:solidFill>
                <a:effectLst>
                  <a:outerShdw blurRad="38100" dist="38100" dir="2700000" algn="tl">
                    <a:srgbClr val="000000">
                      <a:alpha val="43137"/>
                    </a:srgbClr>
                  </a:outerShdw>
                </a:effectLst>
                <a:cs typeface="Times New Roman" pitchFamily="18" charset="0"/>
              </a:rPr>
              <a:t>ffirmation</a:t>
            </a:r>
            <a:r>
              <a:rPr lang="en-US" altLang="en-US" sz="2400" b="0" i="1" dirty="0">
                <a:solidFill>
                  <a:schemeClr val="tx1"/>
                </a:solidFill>
                <a:effectLst>
                  <a:outerShdw blurRad="38100" dist="38100" dir="2700000" algn="tl">
                    <a:srgbClr val="000000">
                      <a:alpha val="43137"/>
                    </a:srgbClr>
                  </a:outerShdw>
                </a:effectLst>
                <a:cs typeface="Times New Roman" pitchFamily="18" charset="0"/>
              </a:rPr>
              <a:t> of Faith – </a:t>
            </a:r>
            <a:r>
              <a:rPr lang="en-US" altLang="en-US" sz="2000" b="0" i="1" dirty="0">
                <a:solidFill>
                  <a:srgbClr val="FFFF00"/>
                </a:solidFill>
                <a:effectLst>
                  <a:outerShdw blurRad="38100" dist="38100" dir="2700000" algn="tl">
                    <a:srgbClr val="000000">
                      <a:alpha val="43137"/>
                    </a:srgbClr>
                  </a:outerShdw>
                </a:effectLst>
                <a:cs typeface="Times New Roman" pitchFamily="18" charset="0"/>
              </a:rPr>
              <a:t>Nathan Nettleton </a:t>
            </a:r>
            <a:endParaRPr lang="en-US" altLang="en-US" sz="2000" b="0" i="1" dirty="0">
              <a:solidFill>
                <a:schemeClr val="tx1"/>
              </a:solidFill>
              <a:effectLst>
                <a:outerShdw blurRad="38100" dist="38100" dir="2700000" algn="tl">
                  <a:srgbClr val="000000">
                    <a:alpha val="43137"/>
                  </a:srgbClr>
                </a:outerShdw>
              </a:effectLst>
              <a:latin typeface="+mn-lt"/>
            </a:endParaRPr>
          </a:p>
        </p:txBody>
      </p:sp>
      <p:sp>
        <p:nvSpPr>
          <p:cNvPr id="2" name="Rectangle 1">
            <a:extLst>
              <a:ext uri="{FF2B5EF4-FFF2-40B4-BE49-F238E27FC236}">
                <a16:creationId xmlns:a16="http://schemas.microsoft.com/office/drawing/2014/main" id="{4ED10EE0-C3DE-47D4-A569-A0CABC428376}"/>
              </a:ext>
            </a:extLst>
          </p:cNvPr>
          <p:cNvSpPr/>
          <p:nvPr/>
        </p:nvSpPr>
        <p:spPr>
          <a:xfrm>
            <a:off x="838200" y="1913133"/>
            <a:ext cx="8305800" cy="4401205"/>
          </a:xfrm>
          <a:prstGeom prst="rect">
            <a:avLst/>
          </a:prstGeom>
        </p:spPr>
        <p:txBody>
          <a:bodyPr wrap="square">
            <a:spAutoFit/>
          </a:bodyPr>
          <a:lstStyle/>
          <a:p>
            <a:r>
              <a:rPr lang="en-US" sz="2800" i="1" dirty="0"/>
              <a:t>We believe in God, creator and lover of the earth,</a:t>
            </a:r>
            <a:br>
              <a:rPr lang="en-US" sz="2800" i="1" dirty="0"/>
            </a:br>
            <a:r>
              <a:rPr lang="en-US" sz="2800" i="1" dirty="0"/>
              <a:t>origin and destiny of us all.</a:t>
            </a:r>
            <a:endParaRPr lang="en-US" sz="2800" dirty="0"/>
          </a:p>
          <a:p>
            <a:r>
              <a:rPr lang="en-US" sz="2800" i="1" dirty="0"/>
              <a:t> </a:t>
            </a:r>
            <a:endParaRPr lang="en-US" sz="2800" dirty="0"/>
          </a:p>
          <a:p>
            <a:r>
              <a:rPr lang="en-US" sz="2800" i="1" dirty="0"/>
              <a:t>We believe in Jesus the Christ—</a:t>
            </a:r>
            <a:endParaRPr lang="en-US" sz="2800" dirty="0"/>
          </a:p>
          <a:p>
            <a:r>
              <a:rPr lang="en-US" sz="2800" i="1" dirty="0"/>
              <a:t>God coming to us in the fragile promise</a:t>
            </a:r>
            <a:br>
              <a:rPr lang="en-US" sz="2800" i="1" dirty="0"/>
            </a:br>
            <a:r>
              <a:rPr lang="en-US" sz="2800" i="1" dirty="0"/>
              <a:t>of a baby yet unborn— who emerges as the herald of hope, God's laughter in the face of despair.</a:t>
            </a:r>
            <a:br>
              <a:rPr lang="en-US" sz="2800" i="1" dirty="0"/>
            </a:br>
            <a:r>
              <a:rPr lang="en-US" sz="2800" i="1" dirty="0"/>
              <a:t>Plunged into death and hell, he broke free the captives, and is leading the way to the land of promise where justice and peace will flourish.</a:t>
            </a:r>
            <a:endParaRPr 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6832798"/>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5" name="Rectangle 2">
            <a:extLst>
              <a:ext uri="{FF2B5EF4-FFF2-40B4-BE49-F238E27FC236}">
                <a16:creationId xmlns:a16="http://schemas.microsoft.com/office/drawing/2014/main" id="{A3B26071-49E3-40A5-9E1B-737FB69B3945}"/>
              </a:ext>
            </a:extLst>
          </p:cNvPr>
          <p:cNvSpPr>
            <a:spLocks noGrp="1" noChangeArrowheads="1"/>
          </p:cNvSpPr>
          <p:nvPr>
            <p:ph type="ctrTitle"/>
          </p:nvPr>
        </p:nvSpPr>
        <p:spPr>
          <a:xfrm>
            <a:off x="609600" y="228600"/>
            <a:ext cx="8131479"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cs typeface="Times New Roman" pitchFamily="18" charset="0"/>
              </a:rPr>
              <a:t>An Advent </a:t>
            </a:r>
            <a:r>
              <a:rPr lang="en-US" altLang="en-US" sz="2400" b="0" i="1" dirty="0" err="1">
                <a:solidFill>
                  <a:schemeClr val="tx1"/>
                </a:solidFill>
                <a:effectLst>
                  <a:outerShdw blurRad="38100" dist="38100" dir="2700000" algn="tl">
                    <a:srgbClr val="000000">
                      <a:alpha val="43137"/>
                    </a:srgbClr>
                  </a:outerShdw>
                </a:effectLst>
                <a:cs typeface="Times New Roman" pitchFamily="18" charset="0"/>
              </a:rPr>
              <a:t>ffirmation</a:t>
            </a:r>
            <a:r>
              <a:rPr lang="en-US" altLang="en-US" sz="2400" b="0" i="1" dirty="0">
                <a:solidFill>
                  <a:schemeClr val="tx1"/>
                </a:solidFill>
                <a:effectLst>
                  <a:outerShdw blurRad="38100" dist="38100" dir="2700000" algn="tl">
                    <a:srgbClr val="000000">
                      <a:alpha val="43137"/>
                    </a:srgbClr>
                  </a:outerShdw>
                </a:effectLst>
                <a:cs typeface="Times New Roman" pitchFamily="18" charset="0"/>
              </a:rPr>
              <a:t> of Faith – </a:t>
            </a:r>
            <a:r>
              <a:rPr lang="en-US" altLang="en-US" sz="2000" b="0" i="1" dirty="0">
                <a:solidFill>
                  <a:srgbClr val="FFFF00"/>
                </a:solidFill>
                <a:effectLst>
                  <a:outerShdw blurRad="38100" dist="38100" dir="2700000" algn="tl">
                    <a:srgbClr val="000000">
                      <a:alpha val="43137"/>
                    </a:srgbClr>
                  </a:outerShdw>
                </a:effectLst>
                <a:cs typeface="Times New Roman" pitchFamily="18" charset="0"/>
              </a:rPr>
              <a:t>Nathan Nettleton </a:t>
            </a:r>
            <a:endParaRPr lang="en-US" altLang="en-US" sz="2000" b="0" i="1" dirty="0">
              <a:solidFill>
                <a:schemeClr val="tx1"/>
              </a:solidFill>
              <a:effectLst>
                <a:outerShdw blurRad="38100" dist="38100" dir="2700000" algn="tl">
                  <a:srgbClr val="000000">
                    <a:alpha val="43137"/>
                  </a:srgbClr>
                </a:outerShdw>
              </a:effectLst>
              <a:latin typeface="+mn-lt"/>
            </a:endParaRPr>
          </a:p>
        </p:txBody>
      </p:sp>
      <p:sp>
        <p:nvSpPr>
          <p:cNvPr id="2" name="Rectangle 1">
            <a:extLst>
              <a:ext uri="{FF2B5EF4-FFF2-40B4-BE49-F238E27FC236}">
                <a16:creationId xmlns:a16="http://schemas.microsoft.com/office/drawing/2014/main" id="{4ED10EE0-C3DE-47D4-A569-A0CABC428376}"/>
              </a:ext>
            </a:extLst>
          </p:cNvPr>
          <p:cNvSpPr/>
          <p:nvPr/>
        </p:nvSpPr>
        <p:spPr>
          <a:xfrm>
            <a:off x="838200" y="1913133"/>
            <a:ext cx="8001000" cy="2677656"/>
          </a:xfrm>
          <a:prstGeom prst="rect">
            <a:avLst/>
          </a:prstGeom>
        </p:spPr>
        <p:txBody>
          <a:bodyPr wrap="square">
            <a:spAutoFit/>
          </a:bodyPr>
          <a:lstStyle/>
          <a:p>
            <a:r>
              <a:rPr lang="en-US" sz="2800" i="1" dirty="0"/>
              <a:t>We believe in the Holy Spirit,</a:t>
            </a:r>
            <a:br>
              <a:rPr lang="en-US" sz="2800" i="1" dirty="0"/>
            </a:br>
            <a:r>
              <a:rPr lang="en-US" sz="2800" i="1" dirty="0"/>
              <a:t>who implants the seed of truth,</a:t>
            </a:r>
            <a:br>
              <a:rPr lang="en-US" sz="2800" i="1" dirty="0"/>
            </a:br>
            <a:r>
              <a:rPr lang="en-US" sz="2800" i="1" dirty="0"/>
              <a:t>brings us to birth as the body of Christ,</a:t>
            </a:r>
            <a:br>
              <a:rPr lang="en-US" sz="2800" i="1" dirty="0"/>
            </a:br>
            <a:r>
              <a:rPr lang="en-US" sz="2800" i="1" dirty="0"/>
              <a:t>and empowers us to confront and transform</a:t>
            </a:r>
            <a:br>
              <a:rPr lang="en-US" sz="2800" i="1" dirty="0"/>
            </a:br>
            <a:r>
              <a:rPr lang="en-US" sz="2800" i="1" dirty="0"/>
              <a:t>all that is corrupt, degrading and deceitful.</a:t>
            </a:r>
            <a:endParaRPr lang="en-US" sz="2800" dirty="0"/>
          </a:p>
          <a:p>
            <a:r>
              <a:rPr lang="en-US" sz="2800" i="1" dirty="0"/>
              <a:t> </a:t>
            </a:r>
            <a:endParaRPr 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70714847"/>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5" name="Rectangle 2">
            <a:extLst>
              <a:ext uri="{FF2B5EF4-FFF2-40B4-BE49-F238E27FC236}">
                <a16:creationId xmlns:a16="http://schemas.microsoft.com/office/drawing/2014/main" id="{A3B26071-49E3-40A5-9E1B-737FB69B3945}"/>
              </a:ext>
            </a:extLst>
          </p:cNvPr>
          <p:cNvSpPr>
            <a:spLocks noGrp="1" noChangeArrowheads="1"/>
          </p:cNvSpPr>
          <p:nvPr>
            <p:ph type="ctrTitle"/>
          </p:nvPr>
        </p:nvSpPr>
        <p:spPr>
          <a:xfrm>
            <a:off x="609600" y="228600"/>
            <a:ext cx="8131479"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cs typeface="Times New Roman" pitchFamily="18" charset="0"/>
              </a:rPr>
              <a:t>An Advent </a:t>
            </a:r>
            <a:r>
              <a:rPr lang="en-US" altLang="en-US" sz="2400" b="0" i="1" dirty="0" err="1">
                <a:solidFill>
                  <a:schemeClr val="tx1"/>
                </a:solidFill>
                <a:effectLst>
                  <a:outerShdw blurRad="38100" dist="38100" dir="2700000" algn="tl">
                    <a:srgbClr val="000000">
                      <a:alpha val="43137"/>
                    </a:srgbClr>
                  </a:outerShdw>
                </a:effectLst>
                <a:cs typeface="Times New Roman" pitchFamily="18" charset="0"/>
              </a:rPr>
              <a:t>ffirmation</a:t>
            </a:r>
            <a:r>
              <a:rPr lang="en-US" altLang="en-US" sz="2400" b="0" i="1" dirty="0">
                <a:solidFill>
                  <a:schemeClr val="tx1"/>
                </a:solidFill>
                <a:effectLst>
                  <a:outerShdw blurRad="38100" dist="38100" dir="2700000" algn="tl">
                    <a:srgbClr val="000000">
                      <a:alpha val="43137"/>
                    </a:srgbClr>
                  </a:outerShdw>
                </a:effectLst>
                <a:cs typeface="Times New Roman" pitchFamily="18" charset="0"/>
              </a:rPr>
              <a:t> of Faith – </a:t>
            </a:r>
            <a:r>
              <a:rPr lang="en-US" altLang="en-US" sz="2000" b="0" i="1" dirty="0">
                <a:solidFill>
                  <a:srgbClr val="FFFF00"/>
                </a:solidFill>
                <a:effectLst>
                  <a:outerShdw blurRad="38100" dist="38100" dir="2700000" algn="tl">
                    <a:srgbClr val="000000">
                      <a:alpha val="43137"/>
                    </a:srgbClr>
                  </a:outerShdw>
                </a:effectLst>
                <a:cs typeface="Times New Roman" pitchFamily="18" charset="0"/>
              </a:rPr>
              <a:t>Nathan Nettleton </a:t>
            </a:r>
            <a:endParaRPr lang="en-US" altLang="en-US" sz="2000" b="0" i="1" dirty="0">
              <a:solidFill>
                <a:schemeClr val="tx1"/>
              </a:solidFill>
              <a:effectLst>
                <a:outerShdw blurRad="38100" dist="38100" dir="2700000" algn="tl">
                  <a:srgbClr val="000000">
                    <a:alpha val="43137"/>
                  </a:srgbClr>
                </a:outerShdw>
              </a:effectLst>
              <a:latin typeface="+mn-lt"/>
            </a:endParaRPr>
          </a:p>
        </p:txBody>
      </p:sp>
      <p:sp>
        <p:nvSpPr>
          <p:cNvPr id="2" name="Rectangle 1">
            <a:extLst>
              <a:ext uri="{FF2B5EF4-FFF2-40B4-BE49-F238E27FC236}">
                <a16:creationId xmlns:a16="http://schemas.microsoft.com/office/drawing/2014/main" id="{4ED10EE0-C3DE-47D4-A569-A0CABC428376}"/>
              </a:ext>
            </a:extLst>
          </p:cNvPr>
          <p:cNvSpPr/>
          <p:nvPr/>
        </p:nvSpPr>
        <p:spPr>
          <a:xfrm>
            <a:off x="838200" y="1913133"/>
            <a:ext cx="8001000" cy="5262979"/>
          </a:xfrm>
          <a:prstGeom prst="rect">
            <a:avLst/>
          </a:prstGeom>
        </p:spPr>
        <p:txBody>
          <a:bodyPr wrap="square">
            <a:spAutoFit/>
          </a:bodyPr>
          <a:lstStyle/>
          <a:p>
            <a:r>
              <a:rPr lang="en-US" sz="2800" i="1" dirty="0"/>
              <a:t>We believe in the coming reign of God.</a:t>
            </a:r>
            <a:br>
              <a:rPr lang="en-US" sz="2800" i="1" dirty="0"/>
            </a:br>
            <a:r>
              <a:rPr lang="en-US" sz="2800" i="1" dirty="0"/>
              <a:t>Announced by the Baptist, it has drawn near to us in Jesus, and will be consummated</a:t>
            </a:r>
            <a:br>
              <a:rPr lang="en-US" sz="2800" i="1" dirty="0"/>
            </a:br>
            <a:r>
              <a:rPr lang="en-US" sz="2800" i="1" dirty="0"/>
              <a:t>in the glorious marriage of earth and heaven,</a:t>
            </a:r>
            <a:br>
              <a:rPr lang="en-US" sz="2800" i="1" dirty="0"/>
            </a:br>
            <a:r>
              <a:rPr lang="en-US" sz="2800" i="1" dirty="0"/>
              <a:t>when all who have passed through the world's deep sorrow will be raised from the waters,</a:t>
            </a:r>
            <a:br>
              <a:rPr lang="en-US" sz="2800" i="1" dirty="0"/>
            </a:br>
            <a:r>
              <a:rPr lang="en-US" sz="2800" i="1" dirty="0"/>
              <a:t>robed in righteousness, and gathered into the joyous fulfilment of God's desire.</a:t>
            </a:r>
            <a:endParaRPr lang="en-US" sz="2800" dirty="0"/>
          </a:p>
          <a:p>
            <a:r>
              <a:rPr lang="en-US" sz="2800" i="1" dirty="0"/>
              <a:t> </a:t>
            </a:r>
            <a:endParaRPr lang="en-US" sz="2800" dirty="0"/>
          </a:p>
          <a:p>
            <a:r>
              <a:rPr lang="en-US" sz="2800" i="1" dirty="0"/>
              <a:t>For the coming of that day on this day,</a:t>
            </a:r>
            <a:br>
              <a:rPr lang="en-US" sz="2800" i="1" dirty="0"/>
            </a:br>
            <a:r>
              <a:rPr lang="en-US" sz="2800" i="1" dirty="0"/>
              <a:t>we work and pray: Come, Lord Jesus, Come!</a:t>
            </a:r>
            <a:endParaRPr lang="en-US" sz="2800" dirty="0"/>
          </a:p>
          <a:p>
            <a:endParaRPr 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1141911"/>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228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2" name="Rectangle 1">
            <a:extLst>
              <a:ext uri="{FF2B5EF4-FFF2-40B4-BE49-F238E27FC236}">
                <a16:creationId xmlns:a16="http://schemas.microsoft.com/office/drawing/2014/main" id="{0BA79CEB-93F4-409E-A52A-5C041A0F16F6}"/>
              </a:ext>
            </a:extLst>
          </p:cNvPr>
          <p:cNvSpPr/>
          <p:nvPr/>
        </p:nvSpPr>
        <p:spPr>
          <a:xfrm>
            <a:off x="457200" y="2438400"/>
            <a:ext cx="7924800" cy="1815882"/>
          </a:xfrm>
          <a:prstGeom prst="rect">
            <a:avLst/>
          </a:prstGeom>
        </p:spPr>
        <p:txBody>
          <a:bodyPr wrap="square">
            <a:spAutoFit/>
          </a:bodyPr>
          <a:lstStyle/>
          <a:p>
            <a:pPr marL="457200" lvl="0" indent="-457200">
              <a:buFont typeface="Arial" panose="020B0604020202020204" pitchFamily="34" charset="0"/>
              <a:buChar char="•"/>
            </a:pPr>
            <a:r>
              <a:rPr lang="en-US" sz="2800" i="1" dirty="0"/>
              <a:t>The afternoon </a:t>
            </a:r>
            <a:r>
              <a:rPr lang="en-US" sz="2800" b="1" i="1" dirty="0">
                <a:solidFill>
                  <a:srgbClr val="FFFF00"/>
                </a:solidFill>
              </a:rPr>
              <a:t>Bible Study Group</a:t>
            </a:r>
            <a:r>
              <a:rPr lang="en-US" sz="2800" i="1" dirty="0">
                <a:solidFill>
                  <a:srgbClr val="FFFF00"/>
                </a:solidFill>
              </a:rPr>
              <a:t> </a:t>
            </a:r>
            <a:r>
              <a:rPr lang="en-US" sz="2800" i="1" dirty="0"/>
              <a:t>will be meeting after service downstairs in the basement at 12:30pm.  We will be using the </a:t>
            </a:r>
            <a:r>
              <a:rPr lang="en-US" sz="2800" b="1" i="1" dirty="0">
                <a:solidFill>
                  <a:srgbClr val="FFFF00"/>
                </a:solidFill>
              </a:rPr>
              <a:t>Advent Devotional </a:t>
            </a:r>
            <a:r>
              <a:rPr lang="en-US" sz="2800" i="1" dirty="0"/>
              <a:t>for our study. </a:t>
            </a:r>
          </a:p>
        </p:txBody>
      </p:sp>
    </p:spTree>
    <p:extLst>
      <p:ext uri="{BB962C8B-B14F-4D97-AF65-F5344CB8AC3E}">
        <p14:creationId xmlns:p14="http://schemas.microsoft.com/office/powerpoint/2010/main" val="552011239"/>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624990" y="552728"/>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FFFF00"/>
                </a:solidFill>
                <a:effectLst>
                  <a:outerShdw blurRad="38100" dist="38100" dir="2700000" algn="tl">
                    <a:srgbClr val="000000">
                      <a:alpha val="43137"/>
                    </a:srgbClr>
                  </a:outerShdw>
                </a:effectLst>
                <a:latin typeface="+mn-lt"/>
              </a:rPr>
              <a:t># 83 “Come, Thou Long-Expected Jesus”</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28292" y="2230677"/>
            <a:ext cx="8687415"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Come, thou long-expected Jesus,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born to set thy people free;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from our fears and sins release 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us find our rest in thee.</a:t>
            </a: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7460973"/>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228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2" name="Rectangle 1">
            <a:extLst>
              <a:ext uri="{FF2B5EF4-FFF2-40B4-BE49-F238E27FC236}">
                <a16:creationId xmlns:a16="http://schemas.microsoft.com/office/drawing/2014/main" id="{0BA79CEB-93F4-409E-A52A-5C041A0F16F6}"/>
              </a:ext>
            </a:extLst>
          </p:cNvPr>
          <p:cNvSpPr/>
          <p:nvPr/>
        </p:nvSpPr>
        <p:spPr>
          <a:xfrm>
            <a:off x="457200" y="2438400"/>
            <a:ext cx="7924800" cy="2677656"/>
          </a:xfrm>
          <a:prstGeom prst="rect">
            <a:avLst/>
          </a:prstGeom>
        </p:spPr>
        <p:txBody>
          <a:bodyPr wrap="square">
            <a:spAutoFit/>
          </a:bodyPr>
          <a:lstStyle/>
          <a:p>
            <a:pPr marL="457200" lvl="0" indent="-457200">
              <a:buFont typeface="Arial" panose="020B0604020202020204" pitchFamily="34" charset="0"/>
              <a:buChar char="•"/>
            </a:pPr>
            <a:r>
              <a:rPr lang="en-US" sz="2800" i="1" dirty="0"/>
              <a:t>The </a:t>
            </a:r>
            <a:r>
              <a:rPr lang="en-US" sz="2800" b="1" i="1" dirty="0">
                <a:solidFill>
                  <a:srgbClr val="FFFF00"/>
                </a:solidFill>
              </a:rPr>
              <a:t>Women's Group</a:t>
            </a:r>
            <a:r>
              <a:rPr lang="en-US" sz="2800" i="1" dirty="0">
                <a:solidFill>
                  <a:srgbClr val="FFFF00"/>
                </a:solidFill>
              </a:rPr>
              <a:t> </a:t>
            </a:r>
            <a:r>
              <a:rPr lang="en-US" sz="2800" i="1" dirty="0"/>
              <a:t>will continue to meet  every </a:t>
            </a:r>
            <a:r>
              <a:rPr lang="en-US" sz="2800" b="1" i="1" dirty="0">
                <a:solidFill>
                  <a:srgbClr val="FFFF00"/>
                </a:solidFill>
              </a:rPr>
              <a:t>Wednesdays at 7:30pm</a:t>
            </a:r>
            <a:r>
              <a:rPr lang="en-US" sz="2800" i="1" dirty="0">
                <a:solidFill>
                  <a:srgbClr val="FFFF00"/>
                </a:solidFill>
              </a:rPr>
              <a:t> </a:t>
            </a:r>
            <a:r>
              <a:rPr lang="en-US" sz="2800" i="1" dirty="0"/>
              <a:t>over at the Manse (2048 E 14</a:t>
            </a:r>
            <a:r>
              <a:rPr lang="en-US" sz="2800" i="1" baseline="30000" dirty="0"/>
              <a:t>th</a:t>
            </a:r>
            <a:r>
              <a:rPr lang="en-US" sz="2800" i="1" dirty="0"/>
              <a:t> Street).  They are currently studying the Gospel of Luke.  For more information, please see Margaret and Cara.</a:t>
            </a:r>
          </a:p>
        </p:txBody>
      </p:sp>
    </p:spTree>
    <p:extLst>
      <p:ext uri="{BB962C8B-B14F-4D97-AF65-F5344CB8AC3E}">
        <p14:creationId xmlns:p14="http://schemas.microsoft.com/office/powerpoint/2010/main" val="2263521028"/>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958F18-544F-4101-99C5-05FDF20EE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959" y="2286001"/>
            <a:ext cx="4895599" cy="2737085"/>
          </a:xfrm>
          <a:prstGeom prst="rect">
            <a:avLst/>
          </a:prstGeom>
        </p:spPr>
      </p:pic>
      <p:pic>
        <p:nvPicPr>
          <p:cNvPr id="5" name="Picture 4">
            <a:extLst>
              <a:ext uri="{FF2B5EF4-FFF2-40B4-BE49-F238E27FC236}">
                <a16:creationId xmlns:a16="http://schemas.microsoft.com/office/drawing/2014/main" id="{BF7501DC-4C01-48F8-ADB8-384588BF8D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275" y="2286000"/>
            <a:ext cx="4895599" cy="2737085"/>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228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a:extLst>
              <a:ext uri="{FF2B5EF4-FFF2-40B4-BE49-F238E27FC236}">
                <a16:creationId xmlns:a16="http://schemas.microsoft.com/office/drawing/2014/main" id="{C1673A4D-564B-4105-8E0D-40F21966CACB}"/>
              </a:ext>
            </a:extLst>
          </p:cNvPr>
          <p:cNvSpPr/>
          <p:nvPr/>
        </p:nvSpPr>
        <p:spPr>
          <a:xfrm>
            <a:off x="288109" y="4800600"/>
            <a:ext cx="8915400" cy="1938992"/>
          </a:xfrm>
          <a:prstGeom prst="rect">
            <a:avLst/>
          </a:prstGeom>
        </p:spPr>
        <p:txBody>
          <a:bodyPr wrap="square">
            <a:spAutoFit/>
          </a:bodyPr>
          <a:lstStyle/>
          <a:p>
            <a:pPr marR="0" lvl="0">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i="1" kern="100" dirty="0">
                <a:latin typeface="Arial" panose="020B0604020202020204" pitchFamily="34" charset="0"/>
                <a:ea typeface="Times New Roman" panose="02020603050405020304" pitchFamily="18" charset="0"/>
              </a:rPr>
              <a:t>Our </a:t>
            </a:r>
            <a:r>
              <a:rPr lang="en-US" sz="2400" b="1" i="1" kern="100" dirty="0">
                <a:solidFill>
                  <a:srgbClr val="FFFF00"/>
                </a:solidFill>
                <a:latin typeface="Arial" panose="020B0604020202020204" pitchFamily="34" charset="0"/>
                <a:ea typeface="Times New Roman" panose="02020603050405020304" pitchFamily="18" charset="0"/>
              </a:rPr>
              <a:t>Christmas Card</a:t>
            </a:r>
            <a:r>
              <a:rPr lang="en-US" sz="2400" i="1" kern="100" dirty="0">
                <a:solidFill>
                  <a:srgbClr val="FFFF00"/>
                </a:solidFill>
                <a:latin typeface="Arial" panose="020B0604020202020204" pitchFamily="34" charset="0"/>
                <a:ea typeface="Times New Roman" panose="02020603050405020304" pitchFamily="18" charset="0"/>
              </a:rPr>
              <a:t> </a:t>
            </a:r>
            <a:r>
              <a:rPr lang="en-US" sz="2400" i="1" kern="100" dirty="0">
                <a:latin typeface="Arial" panose="020B0604020202020204" pitchFamily="34" charset="0"/>
                <a:ea typeface="Times New Roman" panose="02020603050405020304" pitchFamily="18" charset="0"/>
              </a:rPr>
              <a:t>is ready to be picked up.  Please take one per household unless you are sharing this to invite your friends and relatives to join us for our </a:t>
            </a:r>
            <a:r>
              <a:rPr lang="en-US" sz="2400" b="1" i="1" kern="100" dirty="0">
                <a:solidFill>
                  <a:srgbClr val="FFFF00"/>
                </a:solidFill>
                <a:latin typeface="Arial" panose="020B0604020202020204" pitchFamily="34" charset="0"/>
                <a:ea typeface="Times New Roman" panose="02020603050405020304" pitchFamily="18" charset="0"/>
              </a:rPr>
              <a:t>Christmas Eve Lesson and Carols Service</a:t>
            </a:r>
            <a:r>
              <a:rPr lang="en-US" sz="2400" i="1" kern="100" dirty="0">
                <a:solidFill>
                  <a:srgbClr val="FFFF00"/>
                </a:solidFill>
                <a:latin typeface="Arial" panose="020B0604020202020204" pitchFamily="34" charset="0"/>
                <a:ea typeface="Times New Roman" panose="02020603050405020304" pitchFamily="18" charset="0"/>
              </a:rPr>
              <a:t> on </a:t>
            </a:r>
            <a:r>
              <a:rPr lang="en-US" sz="2400" b="1" i="1" kern="100" dirty="0">
                <a:solidFill>
                  <a:srgbClr val="FFFF00"/>
                </a:solidFill>
                <a:latin typeface="Arial" panose="020B0604020202020204" pitchFamily="34" charset="0"/>
                <a:ea typeface="Times New Roman" panose="02020603050405020304" pitchFamily="18" charset="0"/>
              </a:rPr>
              <a:t>12/24</a:t>
            </a:r>
            <a:r>
              <a:rPr lang="en-US" sz="2400" i="1" kern="100" dirty="0">
                <a:solidFill>
                  <a:srgbClr val="FFFF00"/>
                </a:solidFill>
                <a:latin typeface="Arial" panose="020B0604020202020204" pitchFamily="34" charset="0"/>
                <a:ea typeface="Times New Roman" panose="02020603050405020304" pitchFamily="18" charset="0"/>
              </a:rPr>
              <a:t> </a:t>
            </a:r>
            <a:r>
              <a:rPr lang="en-US" sz="2400" i="1" kern="100" dirty="0">
                <a:latin typeface="Arial" panose="020B0604020202020204" pitchFamily="34" charset="0"/>
                <a:ea typeface="Times New Roman" panose="02020603050405020304" pitchFamily="18" charset="0"/>
              </a:rPr>
              <a:t>at </a:t>
            </a:r>
            <a:r>
              <a:rPr lang="en-US" sz="2400" b="1" i="1" kern="100" dirty="0">
                <a:solidFill>
                  <a:srgbClr val="FFFF00"/>
                </a:solidFill>
                <a:latin typeface="Arial" panose="020B0604020202020204" pitchFamily="34" charset="0"/>
                <a:ea typeface="Times New Roman" panose="02020603050405020304" pitchFamily="18" charset="0"/>
              </a:rPr>
              <a:t>8pm</a:t>
            </a:r>
            <a:r>
              <a:rPr lang="en-US" sz="2400" i="1" kern="100" dirty="0">
                <a:solidFill>
                  <a:srgbClr val="FFFF00"/>
                </a:solidFill>
                <a:latin typeface="Arial" panose="020B0604020202020204" pitchFamily="34" charset="0"/>
                <a:ea typeface="Times New Roman" panose="02020603050405020304" pitchFamily="18" charset="0"/>
              </a:rPr>
              <a:t>.   </a:t>
            </a:r>
            <a:r>
              <a:rPr lang="en-US" sz="2400" i="1" kern="100" dirty="0">
                <a:latin typeface="Arial" panose="020B0604020202020204" pitchFamily="34" charset="0"/>
                <a:ea typeface="Times New Roman" panose="02020603050405020304" pitchFamily="18" charset="0"/>
              </a:rPr>
              <a:t>We will be having reception and caroling immediately after the service as well. </a:t>
            </a:r>
            <a:endParaRPr lang="en-US" sz="2400" i="1"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454461101"/>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9372600" cy="5187027"/>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spTree>
    <p:extLst>
      <p:ext uri="{BB962C8B-B14F-4D97-AF65-F5344CB8AC3E}">
        <p14:creationId xmlns:p14="http://schemas.microsoft.com/office/powerpoint/2010/main" val="4269254007"/>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1A01E5-AB6E-4268-B1B4-4847D5D59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600"/>
            <a:ext cx="10287000" cy="108966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70077" y="2057400"/>
            <a:ext cx="9274627" cy="5078313"/>
          </a:xfrm>
          <a:prstGeom prst="rect">
            <a:avLst/>
          </a:prstGeom>
        </p:spPr>
        <p:txBody>
          <a:bodyPr wrap="square">
            <a:spAutoFit/>
          </a:bodyPr>
          <a:lstStyle/>
          <a:p>
            <a:pPr algn="ctr"/>
            <a:r>
              <a:rPr lang="en-US" sz="3600" b="1" i="1" dirty="0">
                <a:solidFill>
                  <a:srgbClr val="000000"/>
                </a:solidFill>
              </a:rPr>
              <a:t>Prepare the way, O Zion,</a:t>
            </a:r>
            <a:br>
              <a:rPr lang="en-US" sz="3600" b="1" i="1" dirty="0">
                <a:solidFill>
                  <a:srgbClr val="000000"/>
                </a:solidFill>
              </a:rPr>
            </a:br>
            <a:r>
              <a:rPr lang="en-US" sz="3600" b="1" i="1" dirty="0">
                <a:solidFill>
                  <a:srgbClr val="000000"/>
                </a:solidFill>
              </a:rPr>
              <a:t>your Christ is drawing near!</a:t>
            </a:r>
            <a:br>
              <a:rPr lang="en-US" sz="3600" b="1" i="1" dirty="0">
                <a:solidFill>
                  <a:srgbClr val="000000"/>
                </a:solidFill>
              </a:rPr>
            </a:br>
            <a:r>
              <a:rPr lang="en-US" sz="3600" b="1" i="1" dirty="0">
                <a:solidFill>
                  <a:srgbClr val="000000"/>
                </a:solidFill>
              </a:rPr>
              <a:t>Let every hill and valley</a:t>
            </a:r>
            <a:br>
              <a:rPr lang="en-US" sz="3600" b="1" i="1" dirty="0">
                <a:solidFill>
                  <a:srgbClr val="000000"/>
                </a:solidFill>
              </a:rPr>
            </a:br>
            <a:r>
              <a:rPr lang="en-US" sz="3600" b="1" i="1" dirty="0">
                <a:solidFill>
                  <a:srgbClr val="000000"/>
                </a:solidFill>
              </a:rPr>
              <a:t>a level way appear.</a:t>
            </a:r>
            <a:br>
              <a:rPr lang="en-US" sz="3600" b="1" i="1" dirty="0">
                <a:solidFill>
                  <a:srgbClr val="000000"/>
                </a:solidFill>
              </a:rPr>
            </a:br>
            <a:r>
              <a:rPr lang="en-US" sz="3600" b="1" i="1" dirty="0">
                <a:solidFill>
                  <a:srgbClr val="000000"/>
                </a:solidFill>
              </a:rPr>
              <a:t>Greet One who comes in glory,</a:t>
            </a:r>
            <a:br>
              <a:rPr lang="en-US" sz="3600" b="1" i="1" dirty="0">
                <a:solidFill>
                  <a:srgbClr val="000000"/>
                </a:solidFill>
              </a:rPr>
            </a:br>
            <a:r>
              <a:rPr lang="en-US" sz="3600" b="1" i="1" dirty="0">
                <a:solidFill>
                  <a:srgbClr val="000000"/>
                </a:solidFill>
              </a:rPr>
              <a:t>foretold in sacred story.</a:t>
            </a:r>
            <a:br>
              <a:rPr lang="en-US" sz="3600" b="1" i="1" dirty="0">
                <a:solidFill>
                  <a:srgbClr val="000000"/>
                </a:solidFill>
              </a:rPr>
            </a:br>
            <a:r>
              <a:rPr lang="en-US" sz="3600" b="1" i="1" dirty="0">
                <a:solidFill>
                  <a:srgbClr val="000000"/>
                </a:solidFill>
              </a:rPr>
              <a:t>O blest is Christ who came</a:t>
            </a:r>
            <a:br>
              <a:rPr lang="en-US" sz="3600" b="1" i="1" dirty="0">
                <a:solidFill>
                  <a:srgbClr val="000000"/>
                </a:solidFill>
              </a:rPr>
            </a:br>
            <a:r>
              <a:rPr lang="en-US" sz="3600" b="1" i="1" dirty="0">
                <a:solidFill>
                  <a:srgbClr val="000000"/>
                </a:solidFill>
              </a:rPr>
              <a:t>in God’s most holy name.</a:t>
            </a:r>
            <a:br>
              <a:rPr lang="en-US" sz="3600" b="1" i="1" dirty="0">
                <a:solidFill>
                  <a:srgbClr val="800000"/>
                </a:solidFill>
                <a:effectLst>
                  <a:outerShdw blurRad="38100" dist="38100" dir="2700000" algn="tl">
                    <a:srgbClr val="000000">
                      <a:alpha val="43137"/>
                    </a:srgbClr>
                  </a:outerShdw>
                </a:effectLst>
              </a:rPr>
            </a:br>
            <a:endParaRPr lang="en-US" sz="3600" b="1" i="1" dirty="0">
              <a:solidFill>
                <a:srgbClr val="800000"/>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1219200" y="1107101"/>
            <a:ext cx="7472592"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500" b="0" i="1" kern="0" dirty="0">
                <a:solidFill>
                  <a:srgbClr val="FF0000"/>
                </a:solidFill>
                <a:effectLst>
                  <a:outerShdw blurRad="38100" dist="38100" dir="2700000" algn="tl">
                    <a:srgbClr val="000000">
                      <a:alpha val="43137"/>
                    </a:srgbClr>
                  </a:outerShdw>
                </a:effectLst>
                <a:cs typeface="Times New Roman" pitchFamily="18" charset="0"/>
              </a:rPr>
              <a:t>#106 </a:t>
            </a:r>
            <a:r>
              <a:rPr lang="en-US" altLang="en-US" sz="2500" b="0" i="1" kern="0" dirty="0">
                <a:solidFill>
                  <a:srgbClr val="FF0000"/>
                </a:solidFill>
                <a:effectLst>
                  <a:outerShdw blurRad="38100" dist="38100" dir="2700000" algn="tl">
                    <a:srgbClr val="000000">
                      <a:alpha val="43137"/>
                    </a:srgbClr>
                  </a:outerShdw>
                </a:effectLst>
              </a:rPr>
              <a:t>“Prepare the Way, O Zion”</a:t>
            </a:r>
          </a:p>
        </p:txBody>
      </p:sp>
    </p:spTree>
    <p:extLst>
      <p:ext uri="{BB962C8B-B14F-4D97-AF65-F5344CB8AC3E}">
        <p14:creationId xmlns:p14="http://schemas.microsoft.com/office/powerpoint/2010/main" val="3757523076"/>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1A01E5-AB6E-4268-B1B4-4847D5D59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600"/>
            <a:ext cx="10287000" cy="108966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70077" y="2057400"/>
            <a:ext cx="9274627" cy="5078313"/>
          </a:xfrm>
          <a:prstGeom prst="rect">
            <a:avLst/>
          </a:prstGeom>
        </p:spPr>
        <p:txBody>
          <a:bodyPr wrap="square">
            <a:spAutoFit/>
          </a:bodyPr>
          <a:lstStyle/>
          <a:p>
            <a:pPr algn="ctr"/>
            <a:r>
              <a:rPr lang="en-US" sz="3600" b="1" i="1" dirty="0">
                <a:solidFill>
                  <a:srgbClr val="000000"/>
                </a:solidFill>
              </a:rPr>
              <a:t>He brings God’s rule, O Zion;</a:t>
            </a:r>
            <a:br>
              <a:rPr lang="en-US" sz="3600" b="1" i="1" dirty="0">
                <a:solidFill>
                  <a:srgbClr val="000000"/>
                </a:solidFill>
              </a:rPr>
            </a:br>
            <a:r>
              <a:rPr lang="en-US" sz="3600" b="1" i="1" dirty="0">
                <a:solidFill>
                  <a:srgbClr val="000000"/>
                </a:solidFill>
              </a:rPr>
              <a:t>he comes from heaven above.</a:t>
            </a:r>
            <a:br>
              <a:rPr lang="en-US" sz="3600" b="1" i="1" dirty="0">
                <a:solidFill>
                  <a:srgbClr val="000000"/>
                </a:solidFill>
              </a:rPr>
            </a:br>
            <a:r>
              <a:rPr lang="en-US" sz="3600" b="1" i="1" dirty="0">
                <a:solidFill>
                  <a:srgbClr val="000000"/>
                </a:solidFill>
              </a:rPr>
              <a:t>His rule is peace and freedom,</a:t>
            </a:r>
            <a:br>
              <a:rPr lang="en-US" sz="3600" b="1" i="1" dirty="0">
                <a:solidFill>
                  <a:srgbClr val="000000"/>
                </a:solidFill>
              </a:rPr>
            </a:br>
            <a:r>
              <a:rPr lang="en-US" sz="3600" b="1" i="1" dirty="0">
                <a:solidFill>
                  <a:srgbClr val="000000"/>
                </a:solidFill>
              </a:rPr>
              <a:t>and justice, truth, and love.</a:t>
            </a:r>
            <a:br>
              <a:rPr lang="en-US" sz="3600" b="1" i="1" dirty="0">
                <a:solidFill>
                  <a:srgbClr val="000000"/>
                </a:solidFill>
              </a:rPr>
            </a:br>
            <a:r>
              <a:rPr lang="en-US" sz="3600" b="1" i="1" dirty="0">
                <a:solidFill>
                  <a:srgbClr val="000000"/>
                </a:solidFill>
              </a:rPr>
              <a:t>Lift high your praise resounding,</a:t>
            </a:r>
            <a:br>
              <a:rPr lang="en-US" sz="3600" b="1" i="1" dirty="0">
                <a:solidFill>
                  <a:srgbClr val="000000"/>
                </a:solidFill>
              </a:rPr>
            </a:br>
            <a:r>
              <a:rPr lang="en-US" sz="3600" b="1" i="1" dirty="0">
                <a:solidFill>
                  <a:srgbClr val="000000"/>
                </a:solidFill>
              </a:rPr>
              <a:t>for grace and joy abounding.</a:t>
            </a:r>
            <a:br>
              <a:rPr lang="en-US" sz="3600" b="1" i="1" dirty="0">
                <a:solidFill>
                  <a:srgbClr val="000000"/>
                </a:solidFill>
              </a:rPr>
            </a:br>
            <a:r>
              <a:rPr lang="en-US" sz="3600" b="1" i="1" dirty="0">
                <a:solidFill>
                  <a:srgbClr val="000000"/>
                </a:solidFill>
              </a:rPr>
              <a:t>O blest is Christ who came</a:t>
            </a:r>
            <a:br>
              <a:rPr lang="en-US" sz="3600" b="1" i="1" dirty="0">
                <a:solidFill>
                  <a:srgbClr val="000000"/>
                </a:solidFill>
              </a:rPr>
            </a:br>
            <a:r>
              <a:rPr lang="en-US" sz="3600" b="1" i="1" dirty="0">
                <a:solidFill>
                  <a:srgbClr val="000000"/>
                </a:solidFill>
              </a:rPr>
              <a:t>in God’s most holy name.</a:t>
            </a:r>
            <a:br>
              <a:rPr lang="en-US" sz="3600" b="1" i="1" dirty="0">
                <a:solidFill>
                  <a:srgbClr val="800000"/>
                </a:solidFill>
                <a:effectLst>
                  <a:outerShdw blurRad="38100" dist="38100" dir="2700000" algn="tl">
                    <a:srgbClr val="000000">
                      <a:alpha val="43137"/>
                    </a:srgbClr>
                  </a:outerShdw>
                </a:effectLst>
              </a:rPr>
            </a:br>
            <a:endParaRPr lang="en-US" sz="3600" b="1" i="1" dirty="0">
              <a:solidFill>
                <a:srgbClr val="800000"/>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1219200" y="1107101"/>
            <a:ext cx="7472592"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500" b="0" i="1" kern="0" dirty="0">
                <a:solidFill>
                  <a:srgbClr val="FF0000"/>
                </a:solidFill>
                <a:effectLst>
                  <a:outerShdw blurRad="38100" dist="38100" dir="2700000" algn="tl">
                    <a:srgbClr val="000000">
                      <a:alpha val="43137"/>
                    </a:srgbClr>
                  </a:outerShdw>
                </a:effectLst>
                <a:cs typeface="Times New Roman" pitchFamily="18" charset="0"/>
              </a:rPr>
              <a:t>#106 </a:t>
            </a:r>
            <a:r>
              <a:rPr lang="en-US" altLang="en-US" sz="2500" b="0" i="1" kern="0" dirty="0">
                <a:solidFill>
                  <a:srgbClr val="FF0000"/>
                </a:solidFill>
                <a:effectLst>
                  <a:outerShdw blurRad="38100" dist="38100" dir="2700000" algn="tl">
                    <a:srgbClr val="000000">
                      <a:alpha val="43137"/>
                    </a:srgbClr>
                  </a:outerShdw>
                </a:effectLst>
              </a:rPr>
              <a:t>“Prepare the Way, O Zion”</a:t>
            </a:r>
          </a:p>
        </p:txBody>
      </p:sp>
    </p:spTree>
    <p:extLst>
      <p:ext uri="{BB962C8B-B14F-4D97-AF65-F5344CB8AC3E}">
        <p14:creationId xmlns:p14="http://schemas.microsoft.com/office/powerpoint/2010/main" val="317679063"/>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1A01E5-AB6E-4268-B1B4-4847D5D59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600"/>
            <a:ext cx="10287000" cy="108966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70077" y="2057400"/>
            <a:ext cx="9274627" cy="5078313"/>
          </a:xfrm>
          <a:prstGeom prst="rect">
            <a:avLst/>
          </a:prstGeom>
        </p:spPr>
        <p:txBody>
          <a:bodyPr wrap="square">
            <a:spAutoFit/>
          </a:bodyPr>
          <a:lstStyle/>
          <a:p>
            <a:pPr algn="ctr"/>
            <a:r>
              <a:rPr lang="en-US" sz="3600" b="1" i="1" dirty="0">
                <a:solidFill>
                  <a:srgbClr val="000000"/>
                </a:solidFill>
              </a:rPr>
              <a:t>Fling wide your gates, O Zion;</a:t>
            </a:r>
            <a:br>
              <a:rPr lang="en-US" sz="3600" b="1" i="1" dirty="0">
                <a:solidFill>
                  <a:srgbClr val="000000"/>
                </a:solidFill>
              </a:rPr>
            </a:br>
            <a:r>
              <a:rPr lang="en-US" sz="3600" b="1" i="1" dirty="0">
                <a:solidFill>
                  <a:srgbClr val="000000"/>
                </a:solidFill>
              </a:rPr>
              <a:t>your Savior’s rule embrace,</a:t>
            </a:r>
            <a:br>
              <a:rPr lang="en-US" sz="3600" b="1" i="1" dirty="0">
                <a:solidFill>
                  <a:srgbClr val="000000"/>
                </a:solidFill>
              </a:rPr>
            </a:br>
            <a:r>
              <a:rPr lang="en-US" sz="3600" b="1" i="1" dirty="0">
                <a:solidFill>
                  <a:srgbClr val="000000"/>
                </a:solidFill>
              </a:rPr>
              <a:t>and tidings of salvation</a:t>
            </a:r>
            <a:br>
              <a:rPr lang="en-US" sz="3600" b="1" i="1" dirty="0">
                <a:solidFill>
                  <a:srgbClr val="000000"/>
                </a:solidFill>
              </a:rPr>
            </a:br>
            <a:r>
              <a:rPr lang="en-US" sz="3600" b="1" i="1" dirty="0">
                <a:solidFill>
                  <a:srgbClr val="000000"/>
                </a:solidFill>
              </a:rPr>
              <a:t>proclaim in every place.</a:t>
            </a:r>
            <a:br>
              <a:rPr lang="en-US" sz="3600" b="1" i="1" dirty="0">
                <a:solidFill>
                  <a:srgbClr val="000000"/>
                </a:solidFill>
              </a:rPr>
            </a:br>
            <a:r>
              <a:rPr lang="en-US" sz="3600" b="1" i="1" dirty="0">
                <a:solidFill>
                  <a:srgbClr val="000000"/>
                </a:solidFill>
              </a:rPr>
              <a:t>All lands will bow rejoicing,</a:t>
            </a:r>
            <a:br>
              <a:rPr lang="en-US" sz="3600" b="1" i="1" dirty="0">
                <a:solidFill>
                  <a:srgbClr val="000000"/>
                </a:solidFill>
              </a:rPr>
            </a:br>
            <a:r>
              <a:rPr lang="en-US" sz="3600" b="1" i="1" dirty="0">
                <a:solidFill>
                  <a:srgbClr val="000000"/>
                </a:solidFill>
              </a:rPr>
              <a:t>their adoration voicing.</a:t>
            </a:r>
            <a:br>
              <a:rPr lang="en-US" sz="3600" b="1" i="1" dirty="0">
                <a:solidFill>
                  <a:srgbClr val="000000"/>
                </a:solidFill>
              </a:rPr>
            </a:br>
            <a:r>
              <a:rPr lang="en-US" sz="3600" b="1" i="1" dirty="0">
                <a:solidFill>
                  <a:srgbClr val="000000"/>
                </a:solidFill>
              </a:rPr>
              <a:t>O blest is Christ who came</a:t>
            </a:r>
            <a:br>
              <a:rPr lang="en-US" sz="3600" b="1" i="1" dirty="0">
                <a:solidFill>
                  <a:srgbClr val="000000"/>
                </a:solidFill>
              </a:rPr>
            </a:br>
            <a:r>
              <a:rPr lang="en-US" sz="3600" b="1" i="1" dirty="0">
                <a:solidFill>
                  <a:srgbClr val="000000"/>
                </a:solidFill>
              </a:rPr>
              <a:t>in God’s most holy name.</a:t>
            </a:r>
            <a:br>
              <a:rPr lang="en-US" sz="3600" b="1" i="1" dirty="0">
                <a:solidFill>
                  <a:srgbClr val="800000"/>
                </a:solidFill>
                <a:effectLst>
                  <a:outerShdw blurRad="38100" dist="38100" dir="2700000" algn="tl">
                    <a:srgbClr val="000000">
                      <a:alpha val="43137"/>
                    </a:srgbClr>
                  </a:outerShdw>
                </a:effectLst>
              </a:rPr>
            </a:br>
            <a:endParaRPr lang="en-US" sz="3600" b="1" i="1" dirty="0">
              <a:solidFill>
                <a:srgbClr val="800000"/>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1219200" y="1107101"/>
            <a:ext cx="7472592"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500" b="0" i="1" kern="0" dirty="0">
                <a:solidFill>
                  <a:srgbClr val="FF0000"/>
                </a:solidFill>
                <a:effectLst>
                  <a:outerShdw blurRad="38100" dist="38100" dir="2700000" algn="tl">
                    <a:srgbClr val="000000">
                      <a:alpha val="43137"/>
                    </a:srgbClr>
                  </a:outerShdw>
                </a:effectLst>
                <a:cs typeface="Times New Roman" pitchFamily="18" charset="0"/>
              </a:rPr>
              <a:t>#106 </a:t>
            </a:r>
            <a:r>
              <a:rPr lang="en-US" altLang="en-US" sz="2500" b="0" i="1" kern="0" dirty="0">
                <a:solidFill>
                  <a:srgbClr val="FF0000"/>
                </a:solidFill>
                <a:effectLst>
                  <a:outerShdw blurRad="38100" dist="38100" dir="2700000" algn="tl">
                    <a:srgbClr val="000000">
                      <a:alpha val="43137"/>
                    </a:srgbClr>
                  </a:outerShdw>
                </a:effectLst>
              </a:rPr>
              <a:t>“Prepare the Way, O Zion”</a:t>
            </a:r>
          </a:p>
        </p:txBody>
      </p:sp>
    </p:spTree>
    <p:extLst>
      <p:ext uri="{BB962C8B-B14F-4D97-AF65-F5344CB8AC3E}">
        <p14:creationId xmlns:p14="http://schemas.microsoft.com/office/powerpoint/2010/main" val="2097916222"/>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39945" name="Picture 9" descr="TheRisenL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40957"/>
            <a:ext cx="3886200" cy="4696962"/>
          </a:xfrm>
          <a:prstGeom prst="rect">
            <a:avLst/>
          </a:prstGeom>
          <a:noFill/>
          <a:extLst>
            <a:ext uri="{909E8E84-426E-40DD-AFC4-6F175D3DCCD1}">
              <a14:hiddenFill xmlns:a14="http://schemas.microsoft.com/office/drawing/2010/main">
                <a:solidFill>
                  <a:srgbClr val="FFFFFF"/>
                </a:solidFill>
              </a14:hiddenFill>
            </a:ext>
          </a:extLst>
        </p:spPr>
      </p:pic>
      <p:sp>
        <p:nvSpPr>
          <p:cNvPr id="39938" name="Rectangle 2"/>
          <p:cNvSpPr>
            <a:spLocks noGrp="1" noChangeArrowheads="1"/>
          </p:cNvSpPr>
          <p:nvPr>
            <p:ph type="ctrTitle"/>
          </p:nvPr>
        </p:nvSpPr>
        <p:spPr>
          <a:xfrm>
            <a:off x="762000" y="3048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spTree>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990498-14B7-41B1-B674-0D651E78D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53600" cy="6858000"/>
          </a:xfrm>
          <a:prstGeom prst="rect">
            <a:avLst/>
          </a:prstGeom>
        </p:spPr>
      </p:pic>
      <p:sp>
        <p:nvSpPr>
          <p:cNvPr id="39938" name="Rectangle 2"/>
          <p:cNvSpPr>
            <a:spLocks noGrp="1" noChangeArrowheads="1"/>
          </p:cNvSpPr>
          <p:nvPr>
            <p:ph type="ctrTitle"/>
          </p:nvPr>
        </p:nvSpPr>
        <p:spPr>
          <a:xfrm>
            <a:off x="1146090" y="64105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685800" y="1981200"/>
            <a:ext cx="7533319"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endParaRPr lang="en-US" altLang="en-US" sz="2800" b="1" i="1" kern="0" dirty="0">
              <a:solidFill>
                <a:srgbClr val="00FFFF"/>
              </a:solidFill>
              <a:effectLst>
                <a:outerShdw blurRad="38100" dist="38100" dir="2700000" algn="tl">
                  <a:srgbClr val="000000">
                    <a:alpha val="43137"/>
                  </a:srgbClr>
                </a:outerShdw>
              </a:effectLst>
            </a:endParaRPr>
          </a:p>
          <a:p>
            <a:pPr algn="ctr">
              <a:lnSpc>
                <a:spcPct val="80000"/>
              </a:lnSpc>
            </a:pPr>
            <a:r>
              <a:rPr lang="en-US" altLang="en-US" sz="2800" b="1" i="1" kern="0" dirty="0">
                <a:solidFill>
                  <a:srgbClr val="00FFFF"/>
                </a:solidFill>
                <a:effectLst>
                  <a:outerShdw blurRad="38100" dist="38100" dir="2700000" algn="tl">
                    <a:srgbClr val="000000">
                      <a:alpha val="43137"/>
                    </a:srgbClr>
                  </a:outerShdw>
                </a:effectLst>
              </a:rPr>
              <a:t># </a:t>
            </a:r>
            <a:r>
              <a:rPr lang="en-US" sz="2800" b="1" i="1" dirty="0">
                <a:solidFill>
                  <a:srgbClr val="00FFFF"/>
                </a:solidFill>
                <a:effectLst>
                  <a:outerShdw blurRad="38100" dist="38100" dir="2700000" algn="tl">
                    <a:srgbClr val="000000">
                      <a:alpha val="43137"/>
                    </a:srgbClr>
                  </a:outerShdw>
                </a:effectLst>
              </a:rPr>
              <a:t>540 “Farewell, Good Friends” </a:t>
            </a:r>
          </a:p>
          <a:p>
            <a:pPr algn="ctr"/>
            <a:r>
              <a:rPr lang="en-US" b="1" i="1" dirty="0">
                <a:effectLst>
                  <a:outerShdw blurRad="38100" dist="38100" dir="2700000" algn="tl">
                    <a:srgbClr val="000000">
                      <a:alpha val="43137"/>
                    </a:srgbClr>
                  </a:outerShdw>
                </a:effectLst>
              </a:rPr>
              <a:t>Farewell, Good friends!  </a:t>
            </a:r>
          </a:p>
          <a:p>
            <a:pPr algn="ctr"/>
            <a:r>
              <a:rPr lang="en-US" b="1" i="1" dirty="0">
                <a:effectLst>
                  <a:outerShdw blurRad="38100" dist="38100" dir="2700000" algn="tl">
                    <a:srgbClr val="000000">
                      <a:alpha val="43137"/>
                    </a:srgbClr>
                  </a:outerShdw>
                </a:effectLst>
              </a:rPr>
              <a:t>Farewell, Good friends! </a:t>
            </a:r>
          </a:p>
          <a:p>
            <a:pPr algn="ctr"/>
            <a:r>
              <a:rPr lang="en-US" b="1" i="1" dirty="0">
                <a:effectLst>
                  <a:outerShdw blurRad="38100" dist="38100" dir="2700000" algn="tl">
                    <a:srgbClr val="000000">
                      <a:alpha val="43137"/>
                    </a:srgbClr>
                  </a:outerShdw>
                </a:effectLst>
              </a:rPr>
              <a:t>Shalom, Shalom!</a:t>
            </a:r>
            <a:endParaRPr lang="en-US" dirty="0">
              <a:effectLst>
                <a:outerShdw blurRad="38100" dist="38100" dir="2700000" algn="tl">
                  <a:srgbClr val="000000">
                    <a:alpha val="43137"/>
                  </a:srgbClr>
                </a:outerShdw>
              </a:effectLst>
            </a:endParaRPr>
          </a:p>
          <a:p>
            <a:pPr algn="ctr"/>
            <a:r>
              <a:rPr lang="en-US" b="1" i="1" dirty="0">
                <a:effectLst>
                  <a:outerShdw blurRad="38100" dist="38100" dir="2700000" algn="tl">
                    <a:srgbClr val="000000">
                      <a:alpha val="43137"/>
                    </a:srgbClr>
                  </a:outerShdw>
                </a:effectLst>
              </a:rPr>
              <a:t>Till we meet again, </a:t>
            </a:r>
          </a:p>
          <a:p>
            <a:pPr algn="ctr"/>
            <a:r>
              <a:rPr lang="en-US" b="1" i="1" dirty="0">
                <a:effectLst>
                  <a:outerShdw blurRad="38100" dist="38100" dir="2700000" algn="tl">
                    <a:srgbClr val="000000">
                      <a:alpha val="43137"/>
                    </a:srgbClr>
                  </a:outerShdw>
                </a:effectLst>
              </a:rPr>
              <a:t>till we meet again, </a:t>
            </a:r>
          </a:p>
          <a:p>
            <a:pPr algn="ctr"/>
            <a:r>
              <a:rPr lang="en-US" b="1" i="1" dirty="0">
                <a:effectLst>
                  <a:outerShdw blurRad="38100" dist="38100" dir="2700000" algn="tl">
                    <a:srgbClr val="000000">
                      <a:alpha val="43137"/>
                    </a:srgbClr>
                  </a:outerShdw>
                </a:effectLst>
              </a:rPr>
              <a:t>Shalom, Shalom!</a:t>
            </a:r>
            <a:endParaRPr lang="en-US" dirty="0">
              <a:effectLst>
                <a:outerShdw blurRad="38100" dist="38100" dir="2700000" algn="tl">
                  <a:srgbClr val="000000">
                    <a:alpha val="43137"/>
                  </a:srgbClr>
                </a:outerShdw>
              </a:effectLst>
            </a:endParaRPr>
          </a:p>
          <a:p>
            <a:pPr algn="ctr"/>
            <a:endParaRPr lang="en-US" dirty="0">
              <a:effectLst/>
            </a:endParaRPr>
          </a:p>
          <a:p>
            <a:pPr algn="ctr"/>
            <a:r>
              <a:rPr lang="en-US" sz="3600" b="1" i="1" dirty="0">
                <a:solidFill>
                  <a:srgbClr val="FF0000"/>
                </a:solidFill>
                <a:effectLst>
                  <a:outerShdw blurRad="38100" dist="38100" dir="2700000" algn="tl">
                    <a:srgbClr val="000000">
                      <a:alpha val="43137"/>
                    </a:srgbClr>
                  </a:outerShdw>
                </a:effectLst>
              </a:rPr>
              <a:t>            </a:t>
            </a:r>
          </a:p>
          <a:p>
            <a:pPr algn="ctr"/>
            <a:endParaRPr lang="en-US" sz="3600" dirty="0">
              <a:effectLst>
                <a:outerShdw blurRad="38100" dist="38100" dir="2700000" algn="tl">
                  <a:srgbClr val="000000">
                    <a:alpha val="43137"/>
                  </a:srgbClr>
                </a:outerShdw>
              </a:effectLst>
            </a:endParaRPr>
          </a:p>
          <a:p>
            <a:pPr algn="ctr"/>
            <a:br>
              <a:rPr lang="en-US" sz="2800" b="1" i="1" dirty="0">
                <a:effectLst/>
              </a:rPr>
            </a:br>
            <a:endParaRPr lang="en-US" sz="2800"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624990" y="552728"/>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FFFF00"/>
                </a:solidFill>
                <a:effectLst>
                  <a:outerShdw blurRad="38100" dist="38100" dir="2700000" algn="tl">
                    <a:srgbClr val="000000">
                      <a:alpha val="43137"/>
                    </a:srgbClr>
                  </a:outerShdw>
                </a:effectLst>
                <a:latin typeface="+mn-lt"/>
              </a:rPr>
              <a:t># 83 “Come, Thou Long-Expected Jesus”</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28292" y="2230677"/>
            <a:ext cx="8687415"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Israel’s strength and consolation,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hope of all the earth thou art;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dear desire of every nation,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joy of every longing heart.</a:t>
            </a: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92473137"/>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C64D81-34CC-4155-B7EF-EBAE259E2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76200"/>
            <a:ext cx="11277600" cy="7042211"/>
          </a:xfrm>
          <a:prstGeom prst="rect">
            <a:avLst/>
          </a:prstGeom>
        </p:spPr>
      </p:pic>
      <p:sp>
        <p:nvSpPr>
          <p:cNvPr id="4098" name="Rectangle 2"/>
          <p:cNvSpPr>
            <a:spLocks noGrp="1" noChangeArrowheads="1"/>
          </p:cNvSpPr>
          <p:nvPr>
            <p:ph type="ctrTitle"/>
          </p:nvPr>
        </p:nvSpPr>
        <p:spPr>
          <a:xfrm>
            <a:off x="228600" y="1066800"/>
            <a:ext cx="7696200" cy="679511"/>
          </a:xfrm>
          <a:noFill/>
        </p:spPr>
        <p:txBody>
          <a:bodyPr/>
          <a:lstStyle/>
          <a:p>
            <a:pPr algn="r"/>
            <a:r>
              <a:rPr lang="en-US" altLang="en-US" sz="3600" i="1" dirty="0" err="1">
                <a:solidFill>
                  <a:srgbClr val="4AE8E8"/>
                </a:solidFill>
                <a:latin typeface="+mn-lt"/>
              </a:rPr>
              <a:t>Homecrest</a:t>
            </a:r>
            <a:r>
              <a:rPr lang="en-US" altLang="en-US" sz="3600" i="1" dirty="0">
                <a:solidFill>
                  <a:srgbClr val="4AE8E8"/>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200" i="1" dirty="0">
                <a:latin typeface="Arial" charset="0"/>
              </a:rPr>
              <a:t>December 17th, 2017</a:t>
            </a:r>
            <a:br>
              <a:rPr lang="en-US" altLang="en-US" sz="3200" i="1" dirty="0">
                <a:latin typeface="Arial" charset="0"/>
              </a:rPr>
            </a:br>
            <a:r>
              <a:rPr lang="en-US" altLang="en-US" sz="3200" i="1" dirty="0">
                <a:solidFill>
                  <a:srgbClr val="FFFF00"/>
                </a:solidFill>
                <a:latin typeface="Arial" charset="0"/>
              </a:rPr>
              <a:t>3rd Sunday of Advent  </a:t>
            </a:r>
            <a:br>
              <a:rPr lang="en-US" altLang="en-US" sz="3200" i="1" dirty="0">
                <a:latin typeface="Arial" charset="0"/>
              </a:rPr>
            </a:br>
            <a:endParaRPr lang="en-US" altLang="en-US" sz="3200" i="1" dirty="0">
              <a:solidFill>
                <a:srgbClr val="00FFFF"/>
              </a:solidFill>
              <a:effectLst>
                <a:outerShdw blurRad="38100" dist="38100" dir="2700000" algn="tl">
                  <a:srgbClr val="000000">
                    <a:alpha val="43137"/>
                  </a:srgbClr>
                </a:outerShdw>
              </a:effectLst>
              <a:latin typeface="Arial" charset="0"/>
            </a:endParaRPr>
          </a:p>
        </p:txBody>
      </p:sp>
      <p:pic>
        <p:nvPicPr>
          <p:cNvPr id="7" name="Picture 6" descr="Image result for advent 3 candles">
            <a:extLst>
              <a:ext uri="{FF2B5EF4-FFF2-40B4-BE49-F238E27FC236}">
                <a16:creationId xmlns:a16="http://schemas.microsoft.com/office/drawing/2014/main" id="{DDC41BA1-D200-4066-A193-7406F1B6EBA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81000" y="4038600"/>
            <a:ext cx="2438400" cy="2556970"/>
          </a:xfrm>
          <a:prstGeom prst="rect">
            <a:avLst/>
          </a:prstGeom>
          <a:noFill/>
          <a:ln>
            <a:noFill/>
          </a:ln>
        </p:spPr>
      </p:pic>
    </p:spTree>
    <p:extLst>
      <p:ext uri="{BB962C8B-B14F-4D97-AF65-F5344CB8AC3E}">
        <p14:creationId xmlns:p14="http://schemas.microsoft.com/office/powerpoint/2010/main" val="3441606676"/>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624990" y="552728"/>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FFFF00"/>
                </a:solidFill>
                <a:effectLst>
                  <a:outerShdw blurRad="38100" dist="38100" dir="2700000" algn="tl">
                    <a:srgbClr val="000000">
                      <a:alpha val="43137"/>
                    </a:srgbClr>
                  </a:outerShdw>
                </a:effectLst>
                <a:latin typeface="+mn-lt"/>
              </a:rPr>
              <a:t># 83 “Come, Thou Long-Expected Jesus”</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28292" y="2230677"/>
            <a:ext cx="8687415"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Born thy people to deliver,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born a child and yet a king,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born to reign in us forever,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now thy gracious kingdom bring.</a:t>
            </a: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540035231"/>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624990" y="552728"/>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FFFF00"/>
                </a:solidFill>
                <a:effectLst>
                  <a:outerShdw blurRad="38100" dist="38100" dir="2700000" algn="tl">
                    <a:srgbClr val="000000">
                      <a:alpha val="43137"/>
                    </a:srgbClr>
                  </a:outerShdw>
                </a:effectLst>
                <a:latin typeface="+mn-lt"/>
              </a:rPr>
              <a:t># 83 “Come, Thou Long-Expected Jesus”</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495146" y="2320043"/>
            <a:ext cx="8153708"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By thine own eternal Spirit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rule in all our hearts alone;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by thine all-sufficient merit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raise us to thy glorious throne.</a:t>
            </a: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4891117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630195" y="533400"/>
            <a:ext cx="76200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Call to Confession </a:t>
            </a:r>
            <a:br>
              <a:rPr lang="en-US" altLang="en-US" sz="3200" b="0" i="1" dirty="0"/>
            </a:br>
            <a:r>
              <a:rPr lang="en-US" sz="2000" b="0" i="1" dirty="0">
                <a:effectLst/>
                <a:latin typeface="+mn-lt"/>
              </a:rPr>
              <a:t>The season of Advent invites us to look carefully into our lives, upon self-examination of what we have done wrong….to see what God has done through God’s mercy and grace. Assuring that God hears our repentance, let us turn our minds to the truth, confessing our sins to God and one another.   </a:t>
            </a:r>
            <a:br>
              <a:rPr lang="en-US" sz="2000" b="0" dirty="0">
                <a:effectLst/>
              </a:rPr>
            </a:br>
            <a:r>
              <a:rPr lang="en-US" sz="2000" b="0" i="1" dirty="0">
                <a:effectLst>
                  <a:outerShdw blurRad="38100" dist="38100" dir="2700000" algn="tl">
                    <a:srgbClr val="000000">
                      <a:alpha val="43137"/>
                    </a:srgbClr>
                  </a:outerShdw>
                </a:effectLst>
                <a:latin typeface="+mn-lt"/>
              </a:rPr>
              <a:t> </a:t>
            </a:r>
            <a:br>
              <a:rPr lang="en-US" sz="2000" b="0" dirty="0">
                <a:effectLst>
                  <a:outerShdw blurRad="38100" dist="38100" dir="2700000" algn="tl">
                    <a:srgbClr val="000000">
                      <a:alpha val="43137"/>
                    </a:srgbClr>
                  </a:outerShdw>
                </a:effectLst>
                <a:latin typeface="+mn-lt"/>
              </a:rPr>
            </a:br>
            <a:endParaRPr lang="en-US" altLang="en-US" sz="20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83" y="0"/>
            <a:ext cx="10278968" cy="6857999"/>
          </a:xfrm>
          <a:prstGeom prst="rect">
            <a:avLst/>
          </a:prstGeom>
        </p:spPr>
      </p:pic>
      <p:sp>
        <p:nvSpPr>
          <p:cNvPr id="841730" name="Rectangle 2"/>
          <p:cNvSpPr>
            <a:spLocks noGrp="1" noChangeArrowheads="1"/>
          </p:cNvSpPr>
          <p:nvPr>
            <p:ph type="ctrTitle"/>
          </p:nvPr>
        </p:nvSpPr>
        <p:spPr>
          <a:xfrm>
            <a:off x="947803" y="304800"/>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000" i="1" dirty="0">
                <a:latin typeface="+mn-lt"/>
              </a:rPr>
              <a:t>(in Unison) </a:t>
            </a: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914400" y="1371600"/>
            <a:ext cx="6997874" cy="6232475"/>
          </a:xfrm>
          <a:prstGeom prst="rect">
            <a:avLst/>
          </a:prstGeom>
        </p:spPr>
        <p:txBody>
          <a:bodyPr wrap="square">
            <a:spAutoFit/>
          </a:bodyPr>
          <a:lstStyle/>
          <a:p>
            <a:r>
              <a:rPr lang="en-US" sz="2800" b="1" i="1" dirty="0">
                <a:solidFill>
                  <a:srgbClr val="000000"/>
                </a:solidFill>
              </a:rPr>
              <a:t>The Lord is near.  In your presence, Holy God, we confess that we need repentance.  We have broken your commands against idolatry – idolatry of our earthly needs and carvings.  We do not live in peace with your creation or your people.  We have not trusted your word, and we are afraid living in fear and anxiety.  Forgive us, restore us, and turn our shame into JOY, for the sake of the One who proclaims the good news and for the sake of all the world, Amen.   </a:t>
            </a:r>
            <a:endParaRPr lang="en-US" sz="2800" dirty="0">
              <a:solidFill>
                <a:srgbClr val="000000"/>
              </a:solidFill>
            </a:endParaRPr>
          </a:p>
          <a:p>
            <a:endParaRPr lang="en-US" sz="3200" b="1" dirty="0">
              <a:solidFill>
                <a:srgbClr val="000000"/>
              </a:solidFill>
            </a:endParaRPr>
          </a:p>
          <a:p>
            <a:endParaRPr lang="en-US" sz="3100" b="1" dirty="0">
              <a:solidFill>
                <a:srgbClr val="000000"/>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84379626"/>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83" y="0"/>
            <a:ext cx="10278968" cy="6857999"/>
          </a:xfrm>
          <a:prstGeom prst="rect">
            <a:avLst/>
          </a:prstGeom>
        </p:spPr>
      </p:pic>
      <p:sp>
        <p:nvSpPr>
          <p:cNvPr id="841730" name="Rectangle 2"/>
          <p:cNvSpPr>
            <a:spLocks noGrp="1" noChangeArrowheads="1"/>
          </p:cNvSpPr>
          <p:nvPr>
            <p:ph type="ctrTitle"/>
          </p:nvPr>
        </p:nvSpPr>
        <p:spPr>
          <a:xfrm>
            <a:off x="609600" y="168275"/>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Declaration of Forgiveness</a:t>
            </a:r>
            <a:r>
              <a:rPr lang="en-US" altLang="en-US" sz="2000" i="1" dirty="0">
                <a:latin typeface="+mn-lt"/>
              </a:rPr>
              <a:t> </a:t>
            </a: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609600" y="1295400"/>
            <a:ext cx="5791200" cy="3539430"/>
          </a:xfrm>
          <a:prstGeom prst="rect">
            <a:avLst/>
          </a:prstGeom>
        </p:spPr>
        <p:txBody>
          <a:bodyPr wrap="square">
            <a:spAutoFit/>
          </a:bodyPr>
          <a:lstStyle/>
          <a:p>
            <a:r>
              <a:rPr lang="en-US" sz="2800" b="1" i="1" dirty="0">
                <a:solidFill>
                  <a:srgbClr val="000000"/>
                </a:solidFill>
              </a:rPr>
              <a:t>Friends, even though we have continued to live in sins, through our confession and penitence, God has restored us into a right relationship with God through the coming of a Savior.  </a:t>
            </a:r>
            <a:endParaRPr lang="en-US" sz="2800" b="1" dirty="0">
              <a:solidFill>
                <a:srgbClr val="000000"/>
              </a:solidFill>
            </a:endParaRPr>
          </a:p>
          <a:p>
            <a:r>
              <a:rPr lang="en-US" sz="2800" b="1" i="1" dirty="0">
                <a:solidFill>
                  <a:srgbClr val="FF0000"/>
                </a:solidFill>
              </a:rPr>
              <a:t>Thanks be to God, Amen.   </a:t>
            </a:r>
            <a:endParaRPr lang="en-US" sz="2800" dirty="0">
              <a:solidFill>
                <a:srgbClr val="FF0000"/>
              </a:solidFill>
            </a:endParaRPr>
          </a:p>
          <a:p>
            <a:endParaRPr lang="en-US" sz="2800" b="1" dirty="0">
              <a:solidFill>
                <a:srgbClr val="000000"/>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773813968"/>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40564</TotalTime>
  <Words>767</Words>
  <Application>Microsoft Office PowerPoint</Application>
  <PresentationFormat>On-screen Show (4:3)</PresentationFormat>
  <Paragraphs>162</Paragraphs>
  <Slides>40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Arial Black</vt:lpstr>
      <vt:lpstr>Calibri</vt:lpstr>
      <vt:lpstr>Helvetica</vt:lpstr>
      <vt:lpstr>Times New Roman</vt:lpstr>
      <vt:lpstr>Wingdings</vt:lpstr>
      <vt:lpstr>Glass Layers</vt:lpstr>
      <vt:lpstr>Homecrest Presbyterian Church Worship of the Lord’s Day December 17th, 2017 3rd Sunday of Advent   </vt:lpstr>
      <vt:lpstr>Gathering Around the WORD Lighting of the Advent Candle/ Call to Worship – Elloise Wagner </vt:lpstr>
      <vt:lpstr>Gathering Around the WORD Gathering Hymn   # 83 “Come, Thou Long-Expected Jesus”</vt:lpstr>
      <vt:lpstr>Gathering Around the WORD Gathering Hymn   # 83 “Come, Thou Long-Expected Jesus”</vt:lpstr>
      <vt:lpstr>Gathering Around the WORD Gathering Hymn   # 83 “Come, Thou Long-Expected Jesus”</vt:lpstr>
      <vt:lpstr>Gathering Around the WORD Gathering Hymn   # 83 “Come, Thou Long-Expected Jesus”</vt:lpstr>
      <vt:lpstr>Gathering Around the WORD Call to Confession  The season of Advent invites us to look carefully into our lives, upon self-examination of what we have done wrong….to see what God has done through God’s mercy and grace. Assuring that God hears our repentance, let us turn our minds to the truth, confessing our sins to God and one another.      </vt:lpstr>
      <vt:lpstr>Gathering Around the WORD Prayer of Confession (in Unison) </vt:lpstr>
      <vt:lpstr>Gathering Around the WORD Declaration of Forgiveness </vt:lpstr>
      <vt:lpstr>Gathering Around the WORD Gloria Patri</vt:lpstr>
      <vt:lpstr>Gathering Around the WORD Passing of the Peace of Christ</vt:lpstr>
      <vt:lpstr>Proclaiming the WORD Message to the Youth/ Prayer of Illumination</vt:lpstr>
      <vt:lpstr>Proclaiming the WORD  Scripture Reading (Luke 1:46b-55)</vt:lpstr>
      <vt:lpstr>Proclaiming the WORD  Scripture Reading (Luke 1:46b-55)</vt:lpstr>
      <vt:lpstr>Proclaiming the WORD  Scripture Reading (Luke 1:46b-55)</vt:lpstr>
      <vt:lpstr>PowerPoint Presentation</vt:lpstr>
      <vt:lpstr>PowerPoint Presentation</vt:lpstr>
      <vt:lpstr>PowerPoint Presentation</vt:lpstr>
      <vt:lpstr>PowerPoint Presentation</vt:lpstr>
      <vt:lpstr>PowerPoint Presentation</vt:lpstr>
      <vt:lpstr>Responding Hymn # 99 “My Soul Gives Glory to My God   – Song of Mary”</vt:lpstr>
      <vt:lpstr>Responding Hymn # 99 “My Soul Gives Glory to My God   – Song of Mary”</vt:lpstr>
      <vt:lpstr>Responding Hymn # 99 “My Soul Gives Glory to My God   – Song of Mary”</vt:lpstr>
      <vt:lpstr>Responding Hymn # 99 “My Soul Gives Glory to My God   – Song of Mary”</vt:lpstr>
      <vt:lpstr>Responding Hymn # 99 “My Soul Gives Glory to My God   – Song of Mary”</vt:lpstr>
      <vt:lpstr>Bearing and Following  the WORD into the World An Advent ffirmation of Faith – Nathan Nettleton </vt:lpstr>
      <vt:lpstr>Bearing and Following  the WORD into the World An Advent ffirmation of Faith – Nathan Nettleton </vt:lpstr>
      <vt:lpstr>Bearing and Following  the WORD into the World An Advent ffirmation of Faith – Nathan Nettleton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Bearing and Following  the WORD into the World The Charge and Benediction </vt:lpstr>
      <vt:lpstr>Bearing and Following  the WORD into the World Benediction Response </vt:lpstr>
      <vt:lpstr>Homecrest Presbyterian Church Worship of the Lord’s Day December 17th, 2017 3rd Sunday of Advent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1079</cp:revision>
  <cp:lastPrinted>2016-01-30T20:52:10Z</cp:lastPrinted>
  <dcterms:created xsi:type="dcterms:W3CDTF">1601-01-01T00:00:00Z</dcterms:created>
  <dcterms:modified xsi:type="dcterms:W3CDTF">2017-12-15T16:05:35Z</dcterms:modified>
</cp:coreProperties>
</file>