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1.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handoutMasterIdLst>
    <p:handoutMasterId r:id="rId47"/>
  </p:handoutMasterIdLst>
  <p:sldIdLst>
    <p:sldId id="1097" r:id="rId2"/>
    <p:sldId id="1588" r:id="rId3"/>
    <p:sldId id="1299" r:id="rId4"/>
    <p:sldId id="1735" r:id="rId5"/>
    <p:sldId id="1736" r:id="rId6"/>
    <p:sldId id="805" r:id="rId7"/>
    <p:sldId id="1039" r:id="rId8"/>
    <p:sldId id="1697" r:id="rId9"/>
    <p:sldId id="696" r:id="rId10"/>
    <p:sldId id="806" r:id="rId11"/>
    <p:sldId id="1059" r:id="rId12"/>
    <p:sldId id="1595" r:id="rId13"/>
    <p:sldId id="1742" r:id="rId14"/>
    <p:sldId id="1741" r:id="rId15"/>
    <p:sldId id="1746" r:id="rId16"/>
    <p:sldId id="1745" r:id="rId17"/>
    <p:sldId id="1744" r:id="rId18"/>
    <p:sldId id="1743" r:id="rId19"/>
    <p:sldId id="1747" r:id="rId20"/>
    <p:sldId id="1748" r:id="rId21"/>
    <p:sldId id="1693" r:id="rId22"/>
    <p:sldId id="1759" r:id="rId23"/>
    <p:sldId id="1758" r:id="rId24"/>
    <p:sldId id="1749" r:id="rId25"/>
    <p:sldId id="905" r:id="rId26"/>
    <p:sldId id="1750" r:id="rId27"/>
    <p:sldId id="1751" r:id="rId28"/>
    <p:sldId id="1540" r:id="rId29"/>
    <p:sldId id="1704" r:id="rId30"/>
    <p:sldId id="1705" r:id="rId31"/>
    <p:sldId id="1687" r:id="rId32"/>
    <p:sldId id="1706" r:id="rId33"/>
    <p:sldId id="1734" r:id="rId34"/>
    <p:sldId id="1752" r:id="rId35"/>
    <p:sldId id="975" r:id="rId36"/>
    <p:sldId id="818" r:id="rId37"/>
    <p:sldId id="819" r:id="rId38"/>
    <p:sldId id="1709" r:id="rId39"/>
    <p:sldId id="1753" r:id="rId40"/>
    <p:sldId id="1754" r:id="rId41"/>
    <p:sldId id="1755" r:id="rId42"/>
    <p:sldId id="284" r:id="rId43"/>
    <p:sldId id="1067" r:id="rId44"/>
    <p:sldId id="1757" r:id="rId4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00"/>
    <a:srgbClr val="4AE8E8"/>
    <a:srgbClr val="000000"/>
    <a:srgbClr val="CC0099"/>
    <a:srgbClr val="FF3399"/>
    <a:srgbClr val="FF0000"/>
    <a:srgbClr val="0664BA"/>
    <a:srgbClr val="00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121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3898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bing.com/images/search?q=Advent+Candles+Clip+Art+2&amp;view=detailv2&amp;&amp;id=E01CAFCD6635F507A711E6324CAD9F8521E99F7C&amp;selectedIndex=2&amp;ccid=LKauDg3W&amp;simid=608021856874201472&amp;thid=OIP.M2ca6ae0e0dd692124fc988daf1a3856fo0"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bing.com/images/search?q=Advent+Candles+Clip+Art+2&amp;view=detailv2&amp;&amp;id=E01CAFCD6635F507A711E6324CAD9F8521E99F7C&amp;selectedIndex=2&amp;ccid=LKauDg3W&amp;simid=608021856874201472&amp;thid=OIP.M2ca6ae0e0dd692124fc988daf1a3856fo0" TargetMode="Externa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5A84D-3177-4C90-B3DA-D2B539DBA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89880" y="-81722"/>
            <a:ext cx="11734196" cy="9154440"/>
          </a:xfrm>
          <a:prstGeom prst="rect">
            <a:avLst/>
          </a:prstGeom>
        </p:spPr>
      </p:pic>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December 10th, 2017</a:t>
            </a:r>
            <a:br>
              <a:rPr lang="en-US" altLang="en-US" sz="2800" i="1" dirty="0">
                <a:latin typeface="Arial" charset="0"/>
              </a:rPr>
            </a:br>
            <a:r>
              <a:rPr lang="en-US" altLang="en-US" sz="2800" i="1" dirty="0">
                <a:latin typeface="Arial" charset="0"/>
              </a:rPr>
              <a:t>2nd Sunday of Advent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433" y="4818266"/>
            <a:ext cx="1752600" cy="1755861"/>
          </a:xfrm>
          <a:prstGeom prst="rect">
            <a:avLst/>
          </a:prstGeom>
        </p:spPr>
      </p:pic>
      <p:pic>
        <p:nvPicPr>
          <p:cNvPr id="6" name="Picture 5" descr="https://tse1.mm.bing.net/th?&amp;id=OIP.M2ca6ae0e0dd692124fc988daf1a3856fo0&amp;w=166&amp;h=182&amp;c=0&amp;pid=1.9&amp;rs=0&amp;p=0&amp;r=0">
            <a:hlinkClick r:id="rId5" tooltip="&quot;View image details&quot;"/>
            <a:extLst>
              <a:ext uri="{FF2B5EF4-FFF2-40B4-BE49-F238E27FC236}">
                <a16:creationId xmlns:a16="http://schemas.microsoft.com/office/drawing/2014/main" id="{D5D60A24-0F0C-4529-B466-4B44382EEB2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38200" y="4038600"/>
            <a:ext cx="2209800" cy="2338803"/>
          </a:xfrm>
          <a:prstGeom prst="rect">
            <a:avLst/>
          </a:prstGeom>
          <a:noFill/>
          <a:ln>
            <a:noFill/>
          </a:ln>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609600" y="1762547"/>
            <a:ext cx="6849987" cy="4524315"/>
          </a:xfrm>
          <a:prstGeom prst="rect">
            <a:avLst/>
          </a:prstGeom>
        </p:spPr>
        <p:txBody>
          <a:bodyPr wrap="square">
            <a:spAutoFit/>
          </a:bodyPr>
          <a:lstStyle/>
          <a:p>
            <a:r>
              <a:rPr lang="en-US" sz="3200" i="1" baseline="30000" dirty="0">
                <a:effectLst>
                  <a:outerShdw blurRad="38100" dist="38100" dir="2700000" algn="tl">
                    <a:srgbClr val="000000">
                      <a:alpha val="43137"/>
                    </a:srgbClr>
                  </a:outerShdw>
                </a:effectLst>
              </a:rPr>
              <a:t>1</a:t>
            </a:r>
            <a:r>
              <a:rPr lang="en-US" sz="3200" i="1" dirty="0">
                <a:effectLst>
                  <a:outerShdw blurRad="38100" dist="38100" dir="2700000" algn="tl">
                    <a:srgbClr val="000000">
                      <a:alpha val="43137"/>
                    </a:srgbClr>
                  </a:outerShdw>
                </a:effectLst>
              </a:rPr>
              <a:t>   Comfort, O comfort my people, </a:t>
            </a:r>
            <a:br>
              <a:rPr lang="en-US" sz="3200"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says your God. </a:t>
            </a:r>
            <a:br>
              <a:rPr lang="en-US" sz="3200" i="1" dirty="0">
                <a:effectLst>
                  <a:outerShdw blurRad="38100" dist="38100" dir="2700000" algn="tl">
                    <a:srgbClr val="000000">
                      <a:alpha val="43137"/>
                    </a:srgbClr>
                  </a:outerShdw>
                </a:effectLst>
              </a:rPr>
            </a:br>
            <a:r>
              <a:rPr lang="en-US" sz="3200" b="1" i="1" baseline="30000" dirty="0">
                <a:solidFill>
                  <a:srgbClr val="FFFF00"/>
                </a:solidFill>
                <a:effectLst>
                  <a:outerShdw blurRad="38100" dist="38100" dir="2700000" algn="tl">
                    <a:srgbClr val="000000">
                      <a:alpha val="43137"/>
                    </a:srgbClr>
                  </a:outerShdw>
                </a:effectLst>
              </a:rPr>
              <a:t>2</a:t>
            </a:r>
            <a:r>
              <a:rPr lang="en-US" sz="3200" b="1" i="1" dirty="0">
                <a:solidFill>
                  <a:srgbClr val="FFFF00"/>
                </a:solidFill>
                <a:effectLst>
                  <a:outerShdw blurRad="38100" dist="38100" dir="2700000" algn="tl">
                    <a:srgbClr val="000000">
                      <a:alpha val="43137"/>
                    </a:srgbClr>
                  </a:outerShdw>
                </a:effectLst>
              </a:rPr>
              <a:t>   Speak tenderly to Jerusalem,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cry to her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that she has served her term,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that her penalty is paid,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that she has received </a:t>
            </a:r>
          </a:p>
          <a:p>
            <a:r>
              <a:rPr lang="en-US" sz="3200" b="1" i="1" dirty="0">
                <a:solidFill>
                  <a:srgbClr val="FFFF00"/>
                </a:solidFill>
                <a:effectLst>
                  <a:outerShdw blurRad="38100" dist="38100" dir="2700000" algn="tl">
                    <a:srgbClr val="000000">
                      <a:alpha val="43137"/>
                    </a:srgbClr>
                  </a:outerShdw>
                </a:effectLst>
              </a:rPr>
              <a:t>	from the Lord’s hand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double for all her sins.</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7588" y="1524000"/>
            <a:ext cx="8585886" cy="4524315"/>
          </a:xfrm>
          <a:prstGeom prst="rect">
            <a:avLst/>
          </a:prstGeom>
        </p:spPr>
        <p:txBody>
          <a:bodyPr wrap="square">
            <a:spAutoFit/>
          </a:bodyPr>
          <a:lstStyle/>
          <a:p>
            <a:r>
              <a:rPr lang="en-US" sz="3200" i="1" baseline="30000" dirty="0">
                <a:effectLst>
                  <a:outerShdw blurRad="38100" dist="38100" dir="2700000" algn="tl">
                    <a:srgbClr val="000000">
                      <a:alpha val="43137"/>
                    </a:srgbClr>
                  </a:outerShdw>
                </a:effectLst>
              </a:rPr>
              <a:t>3</a:t>
            </a:r>
            <a:r>
              <a:rPr lang="en-US" sz="3200" i="1" dirty="0">
                <a:effectLst>
                  <a:outerShdw blurRad="38100" dist="38100" dir="2700000" algn="tl">
                    <a:srgbClr val="000000">
                      <a:alpha val="43137"/>
                    </a:srgbClr>
                  </a:outerShdw>
                </a:effectLst>
              </a:rPr>
              <a:t>   A voice cries out: </a:t>
            </a:r>
            <a:br>
              <a:rPr lang="en-US" sz="3200" i="1"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“In the wilderness prepare the way of the 	LORD, make straight in the desert a 		highway for our God. </a:t>
            </a:r>
            <a:br>
              <a:rPr lang="en-US" sz="3200" i="1" dirty="0">
                <a:effectLst>
                  <a:outerShdw blurRad="38100" dist="38100" dir="2700000" algn="tl">
                    <a:srgbClr val="000000">
                      <a:alpha val="43137"/>
                    </a:srgbClr>
                  </a:outerShdw>
                </a:effectLst>
              </a:rPr>
            </a:br>
            <a:r>
              <a:rPr lang="en-US" sz="3200" b="1" i="1" baseline="30000" dirty="0">
                <a:solidFill>
                  <a:srgbClr val="FFFF00"/>
                </a:solidFill>
                <a:effectLst>
                  <a:outerShdw blurRad="38100" dist="38100" dir="2700000" algn="tl">
                    <a:srgbClr val="000000">
                      <a:alpha val="43137"/>
                    </a:srgbClr>
                  </a:outerShdw>
                </a:effectLst>
              </a:rPr>
              <a:t>4</a:t>
            </a:r>
            <a:r>
              <a:rPr lang="en-US" sz="3200" b="1" i="1" dirty="0">
                <a:solidFill>
                  <a:srgbClr val="FFFF00"/>
                </a:solidFill>
                <a:effectLst>
                  <a:outerShdw blurRad="38100" dist="38100" dir="2700000" algn="tl">
                    <a:srgbClr val="000000">
                      <a:alpha val="43137"/>
                    </a:srgbClr>
                  </a:outerShdw>
                </a:effectLst>
              </a:rPr>
              <a:t>   Every valley shall be lifted up,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every mountain </a:t>
            </a:r>
          </a:p>
          <a:p>
            <a:r>
              <a:rPr lang="en-US" sz="3200" b="1" i="1" dirty="0">
                <a:solidFill>
                  <a:srgbClr val="FFFF00"/>
                </a:solidFill>
                <a:effectLst>
                  <a:outerShdw blurRad="38100" dist="38100" dir="2700000" algn="tl">
                    <a:srgbClr val="000000">
                      <a:alpha val="43137"/>
                    </a:srgbClr>
                  </a:outerShdw>
                </a:effectLst>
              </a:rPr>
              <a:t>		and hill be made low;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the uneven ground shall become level,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the rough places a plain. </a:t>
            </a:r>
            <a:endParaRPr lang="en-US" sz="3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7463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558114" y="1762547"/>
            <a:ext cx="8585886" cy="4031873"/>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5</a:t>
            </a:r>
            <a:r>
              <a:rPr lang="en-US" sz="3200" b="1" i="1" dirty="0">
                <a:effectLst>
                  <a:outerShdw blurRad="38100" dist="38100" dir="2700000" algn="tl">
                    <a:srgbClr val="000000">
                      <a:alpha val="43137"/>
                    </a:srgbClr>
                  </a:outerShdw>
                </a:effectLst>
              </a:rPr>
              <a:t>   Then the glory of the LORD shall be 	revealed, and all people shall see it 	together, for the mouth of the LORD 		has spoken.”</a:t>
            </a:r>
            <a:endParaRPr lang="en-US" sz="3200" b="1" dirty="0">
              <a:effectLst>
                <a:outerShdw blurRad="38100" dist="38100" dir="2700000" algn="tl">
                  <a:srgbClr val="000000">
                    <a:alpha val="43137"/>
                  </a:srgbClr>
                </a:outerShdw>
              </a:effectLst>
            </a:endParaRPr>
          </a:p>
          <a:p>
            <a:r>
              <a:rPr lang="en-US" sz="3200" b="1" i="1" baseline="30000" dirty="0">
                <a:solidFill>
                  <a:srgbClr val="FFFF00"/>
                </a:solidFill>
                <a:effectLst>
                  <a:outerShdw blurRad="38100" dist="38100" dir="2700000" algn="tl">
                    <a:srgbClr val="000000">
                      <a:alpha val="43137"/>
                    </a:srgbClr>
                  </a:outerShdw>
                </a:effectLst>
              </a:rPr>
              <a:t>6</a:t>
            </a:r>
            <a:r>
              <a:rPr lang="en-US" sz="3200" b="1" i="1" dirty="0">
                <a:solidFill>
                  <a:srgbClr val="FFFF00"/>
                </a:solidFill>
                <a:effectLst>
                  <a:outerShdw blurRad="38100" dist="38100" dir="2700000" algn="tl">
                    <a:srgbClr val="000000">
                      <a:alpha val="43137"/>
                    </a:srgbClr>
                  </a:outerShdw>
                </a:effectLst>
              </a:rPr>
              <a:t>   A voice says, “Cry out!”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I said, “What shall I cry?”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All people are grass, their constancy is 	like the flower of the field.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487045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30558" y="2000597"/>
            <a:ext cx="8356242" cy="3231654"/>
          </a:xfrm>
          <a:prstGeom prst="rect">
            <a:avLst/>
          </a:prstGeom>
        </p:spPr>
        <p:txBody>
          <a:bodyPr wrap="square">
            <a:spAutoFit/>
          </a:bodyPr>
          <a:lstStyle/>
          <a:p>
            <a:r>
              <a:rPr lang="en-US" sz="3400" i="1" baseline="30000" dirty="0">
                <a:effectLst>
                  <a:outerShdw blurRad="38100" dist="38100" dir="2700000" algn="tl">
                    <a:srgbClr val="000000">
                      <a:alpha val="43137"/>
                    </a:srgbClr>
                  </a:outerShdw>
                </a:effectLst>
              </a:rPr>
              <a:t>7</a:t>
            </a:r>
            <a:r>
              <a:rPr lang="en-US" sz="3400" i="1" dirty="0">
                <a:effectLst>
                  <a:outerShdw blurRad="38100" dist="38100" dir="2700000" algn="tl">
                    <a:srgbClr val="000000">
                      <a:alpha val="43137"/>
                    </a:srgbClr>
                  </a:outerShdw>
                </a:effectLst>
              </a:rPr>
              <a:t>   The grass withers, the flower fades, </a:t>
            </a:r>
            <a:br>
              <a:rPr lang="en-US" sz="3400" i="1" dirty="0">
                <a:effectLst>
                  <a:outerShdw blurRad="38100" dist="38100" dir="2700000" algn="tl">
                    <a:srgbClr val="000000">
                      <a:alpha val="43137"/>
                    </a:srgbClr>
                  </a:outerShdw>
                </a:effectLst>
              </a:rPr>
            </a:br>
            <a:r>
              <a:rPr lang="en-US" sz="3400" i="1" dirty="0">
                <a:effectLst>
                  <a:outerShdw blurRad="38100" dist="38100" dir="2700000" algn="tl">
                    <a:srgbClr val="000000">
                      <a:alpha val="43137"/>
                    </a:srgbClr>
                  </a:outerShdw>
                </a:effectLst>
              </a:rPr>
              <a:t>          when the breath of the LORD blows 	upon it; surely the people are grass. </a:t>
            </a:r>
            <a:endParaRPr lang="en-US" sz="3400" dirty="0">
              <a:effectLst>
                <a:outerShdw blurRad="38100" dist="38100" dir="2700000" algn="tl">
                  <a:srgbClr val="000000">
                    <a:alpha val="43137"/>
                  </a:srgbClr>
                </a:outerShdw>
              </a:effectLst>
            </a:endParaRPr>
          </a:p>
          <a:p>
            <a:r>
              <a:rPr lang="en-US" sz="3400" b="1" i="1" baseline="30000" dirty="0">
                <a:solidFill>
                  <a:srgbClr val="FFFF00"/>
                </a:solidFill>
                <a:effectLst>
                  <a:outerShdw blurRad="38100" dist="38100" dir="2700000" algn="tl">
                    <a:srgbClr val="000000">
                      <a:alpha val="43137"/>
                    </a:srgbClr>
                  </a:outerShdw>
                </a:effectLst>
              </a:rPr>
              <a:t>8</a:t>
            </a:r>
            <a:r>
              <a:rPr lang="en-US" sz="3400" b="1" i="1" dirty="0">
                <a:solidFill>
                  <a:srgbClr val="FFFF00"/>
                </a:solidFill>
                <a:effectLst>
                  <a:outerShdw blurRad="38100" dist="38100" dir="2700000" algn="tl">
                    <a:srgbClr val="000000">
                      <a:alpha val="43137"/>
                    </a:srgbClr>
                  </a:outerShdw>
                </a:effectLst>
              </a:rPr>
              <a:t>   The grass withers, the flower fades; </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          but the word of our God </a:t>
            </a:r>
          </a:p>
          <a:p>
            <a:r>
              <a:rPr lang="en-US" sz="3400" b="1" i="1" dirty="0">
                <a:solidFill>
                  <a:srgbClr val="FFFF00"/>
                </a:solidFill>
                <a:effectLst>
                  <a:outerShdw blurRad="38100" dist="38100" dir="2700000" algn="tl">
                    <a:srgbClr val="000000">
                      <a:alpha val="43137"/>
                    </a:srgbClr>
                  </a:outerShdw>
                </a:effectLst>
              </a:rPr>
              <a:t>		will stand forever.</a:t>
            </a:r>
            <a:endParaRPr lang="en-US" sz="3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501944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536193" y="1357151"/>
            <a:ext cx="8585886" cy="5509200"/>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9</a:t>
            </a:r>
            <a:r>
              <a:rPr lang="en-US" sz="3200" b="1" i="1" dirty="0">
                <a:effectLst>
                  <a:outerShdw blurRad="38100" dist="38100" dir="2700000" algn="tl">
                    <a:srgbClr val="000000">
                      <a:alpha val="43137"/>
                    </a:srgbClr>
                  </a:outerShdw>
                </a:effectLst>
              </a:rPr>
              <a:t>   Get you up to a high mountain,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O Zion, herald of good tidings;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lift up your voice with strength,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O Jerusalem, herald of good tidings,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lift it up, do not fear;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say to the cities of Judah,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“Here is your God!” </a:t>
            </a:r>
            <a:br>
              <a:rPr lang="en-US" sz="3200" b="1" i="1" dirty="0">
                <a:effectLst>
                  <a:outerShdw blurRad="38100" dist="38100" dir="2700000" algn="tl">
                    <a:srgbClr val="000000">
                      <a:alpha val="43137"/>
                    </a:srgbClr>
                  </a:outerShdw>
                </a:effectLst>
              </a:rPr>
            </a:br>
            <a:r>
              <a:rPr lang="en-US" sz="3200" b="1" i="1" baseline="30000" dirty="0">
                <a:solidFill>
                  <a:srgbClr val="FFFF00"/>
                </a:solidFill>
                <a:effectLst>
                  <a:outerShdw blurRad="38100" dist="38100" dir="2700000" algn="tl">
                    <a:srgbClr val="000000">
                      <a:alpha val="43137"/>
                    </a:srgbClr>
                  </a:outerShdw>
                </a:effectLst>
              </a:rPr>
              <a:t>10</a:t>
            </a:r>
            <a:r>
              <a:rPr lang="en-US" sz="3200" b="1" i="1" dirty="0">
                <a:solidFill>
                  <a:srgbClr val="FFFF00"/>
                </a:solidFill>
                <a:effectLst>
                  <a:outerShdw blurRad="38100" dist="38100" dir="2700000" algn="tl">
                    <a:srgbClr val="000000">
                      <a:alpha val="43137"/>
                    </a:srgbClr>
                  </a:outerShdw>
                </a:effectLst>
              </a:rPr>
              <a:t>  See, the Lord GOD comes with might,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his arm rules for him;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his reward is with him, </a:t>
            </a:r>
            <a:br>
              <a:rPr lang="en-US" sz="3200" b="1" i="1" dirty="0">
                <a:solidFill>
                  <a:srgbClr val="FFFF00"/>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          and his recompense before him.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36790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71930" y="473502"/>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Responsive Reading </a:t>
            </a:r>
            <a:r>
              <a:rPr lang="en-US" altLang="en-US" sz="2400" b="0" i="1" dirty="0">
                <a:solidFill>
                  <a:srgbClr val="00FFFF"/>
                </a:solidFill>
                <a:effectLst>
                  <a:outerShdw blurRad="38100" dist="38100" dir="2700000" algn="tl">
                    <a:srgbClr val="000000">
                      <a:alpha val="43137"/>
                    </a:srgbClr>
                  </a:outerShdw>
                </a:effectLst>
              </a:rPr>
              <a:t>(Isaiah 40:1-11)</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660057" y="2825005"/>
            <a:ext cx="8585886" cy="2539157"/>
          </a:xfrm>
          <a:prstGeom prst="rect">
            <a:avLst/>
          </a:prstGeom>
        </p:spPr>
        <p:txBody>
          <a:bodyPr wrap="square">
            <a:spAutoFit/>
          </a:bodyPr>
          <a:lstStyle/>
          <a:p>
            <a:r>
              <a:rPr lang="en-US" sz="3200" b="1" i="1" baseline="30000" dirty="0">
                <a:effectLst>
                  <a:outerShdw blurRad="38100" dist="38100" dir="2700000" algn="tl">
                    <a:srgbClr val="000000">
                      <a:alpha val="43137"/>
                    </a:srgbClr>
                  </a:outerShdw>
                </a:effectLst>
              </a:rPr>
              <a:t>11</a:t>
            </a:r>
            <a:r>
              <a:rPr lang="en-US" sz="3200" b="1" i="1" dirty="0">
                <a:effectLst>
                  <a:outerShdw blurRad="38100" dist="38100" dir="2700000" algn="tl">
                    <a:srgbClr val="000000">
                      <a:alpha val="43137"/>
                    </a:srgbClr>
                  </a:outerShdw>
                </a:effectLst>
              </a:rPr>
              <a:t>  He will feed his flock like a shepherd;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he will gather the lambs in his arms,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and carry them in his bosom,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          and gently lead the mother sheep.</a:t>
            </a:r>
            <a:endParaRPr lang="en-US" sz="3200" b="1" dirty="0">
              <a:effectLst>
                <a:outerShdw blurRad="38100" dist="38100" dir="2700000" algn="tl">
                  <a:srgbClr val="000000">
                    <a:alpha val="43137"/>
                  </a:srgbClr>
                </a:outerShdw>
              </a:effectLst>
            </a:endParaRPr>
          </a:p>
          <a:p>
            <a:endParaRPr lang="en-US" sz="3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98341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533400" y="307569"/>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Peter 3:8-15a)</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310739" y="1331872"/>
            <a:ext cx="8686800" cy="5526128"/>
          </a:xfrm>
          <a:prstGeom prst="rect">
            <a:avLst/>
          </a:prstGeom>
        </p:spPr>
        <p:txBody>
          <a:bodyPr wrap="square">
            <a:spAutoFit/>
          </a:bodyPr>
          <a:lstStyle/>
          <a:p>
            <a:pPr marL="0" marR="0">
              <a:lnSpc>
                <a:spcPct val="107000"/>
              </a:lnSpc>
              <a:spcBef>
                <a:spcPts val="0"/>
              </a:spcBef>
              <a:spcAft>
                <a:spcPts val="1200"/>
              </a:spcAft>
            </a:pPr>
            <a:r>
              <a:rPr lang="en-US" sz="2800" i="1" baseline="30000" dirty="0">
                <a:latin typeface="SourceSansPro"/>
                <a:ea typeface="Times New Roman" panose="02020603050405020304" pitchFamily="18" charset="0"/>
                <a:cs typeface="Arial" panose="020B0604020202020204" pitchFamily="34" charset="0"/>
              </a:rPr>
              <a:t>	</a:t>
            </a: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8</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But do not ignore this one fact, beloved, that with the Lord one day is like a thousand years, and a thousand years are like one day. </a:t>
            </a: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9</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The Lord is not slow about his promise, as some think of slowness, but is patient with you, not wanting any to perish, but all to come to repentance. </a:t>
            </a: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10</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But the day of the Lord will come like a thief, and then the heavens will pass away with a loud noise, and the elements will be dissolved with fire, and the earth and everything that is done on it will be disclosed.</a:t>
            </a:r>
            <a:endParaRPr lang="en-US"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5878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529944" y="817249"/>
            <a:ext cx="6451229"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Peter 3:8-15a)</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13243" y="1861823"/>
            <a:ext cx="8127629" cy="4996176"/>
          </a:xfrm>
          <a:prstGeom prst="rect">
            <a:avLst/>
          </a:prstGeom>
        </p:spPr>
        <p:txBody>
          <a:bodyPr wrap="square">
            <a:spAutoFit/>
          </a:bodyPr>
          <a:lstStyle/>
          <a:p>
            <a:pPr marL="0" marR="0">
              <a:lnSpc>
                <a:spcPct val="107000"/>
              </a:lnSpc>
              <a:spcBef>
                <a:spcPts val="0"/>
              </a:spcBef>
              <a:spcAft>
                <a:spcPts val="1200"/>
              </a:spcAft>
            </a:pP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	11</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Since all these things are to be dissolved in this way, what sort of persons ought you to be in leading lives of holiness and godliness, </a:t>
            </a: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12</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waiting for and hastening the coming of the day of God, because of which the heavens will be set ablaze and dissolved, and the elements will melt with fire? </a:t>
            </a:r>
            <a:r>
              <a:rPr lang="en-US" sz="30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13</a:t>
            </a:r>
            <a:r>
              <a:rPr lang="en-US" sz="30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But, in accordance with his promise, we wait for new heavens and a new earth, where righteousness is at home.</a:t>
            </a:r>
            <a:endParaRPr lang="en-US" sz="30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577083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E65E57-8CC5-4428-BAC0-6A8AB7FE3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11277600" cy="9144000"/>
          </a:xfrm>
          <a:prstGeom prst="rect">
            <a:avLst/>
          </a:prstGeom>
        </p:spPr>
      </p:pic>
      <p:sp>
        <p:nvSpPr>
          <p:cNvPr id="111618" name="Rectangle 2"/>
          <p:cNvSpPr>
            <a:spLocks noGrp="1" noChangeArrowheads="1"/>
          </p:cNvSpPr>
          <p:nvPr>
            <p:ph type="ctrTitle"/>
          </p:nvPr>
        </p:nvSpPr>
        <p:spPr>
          <a:xfrm>
            <a:off x="228600" y="8921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Lighting of the Advent Candle/</a:t>
            </a:r>
            <a:br>
              <a:rPr lang="en-US" altLang="en-US" sz="3200" b="0" i="1" dirty="0">
                <a:solidFill>
                  <a:srgbClr val="4AE8E8"/>
                </a:solidFill>
                <a:effectLst>
                  <a:outerShdw blurRad="38100" dist="38100" dir="2700000" algn="tl">
                    <a:srgbClr val="000000">
                      <a:alpha val="43137"/>
                    </a:srgbClr>
                  </a:outerShdw>
                </a:effectLst>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 </a:t>
            </a:r>
            <a:r>
              <a:rPr lang="en-US" altLang="en-US" sz="2800" b="0" i="1" dirty="0">
                <a:solidFill>
                  <a:srgbClr val="FFFF00"/>
                </a:solidFill>
                <a:effectLst>
                  <a:outerShdw blurRad="38100" dist="38100" dir="2700000" algn="tl">
                    <a:srgbClr val="000000">
                      <a:alpha val="43137"/>
                    </a:srgbClr>
                  </a:outerShdw>
                </a:effectLst>
                <a:cs typeface="Times New Roman" pitchFamily="18" charset="0"/>
              </a:rPr>
              <a:t>Steven Kreger </a:t>
            </a:r>
            <a:endParaRPr lang="en-US" altLang="en-US" sz="2800" i="1" dirty="0">
              <a:solidFill>
                <a:srgbClr val="FFFF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0A39A7C-E5FA-4033-84BA-7DF10E318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228" y="4331732"/>
            <a:ext cx="2696170" cy="2156936"/>
          </a:xfrm>
          <a:prstGeom prst="rect">
            <a:avLst/>
          </a:prstGeom>
        </p:spPr>
      </p:pic>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3A795-D573-4315-B52A-384FF126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90530" name="Rectangle 2"/>
          <p:cNvSpPr>
            <a:spLocks noGrp="1" noChangeArrowheads="1"/>
          </p:cNvSpPr>
          <p:nvPr>
            <p:ph type="ctrTitle"/>
          </p:nvPr>
        </p:nvSpPr>
        <p:spPr>
          <a:xfrm>
            <a:off x="357316" y="188564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(2 Peter 3:8-15a)</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482971" y="3581400"/>
            <a:ext cx="8434516" cy="2842638"/>
          </a:xfrm>
          <a:prstGeom prst="rect">
            <a:avLst/>
          </a:prstGeom>
        </p:spPr>
        <p:txBody>
          <a:bodyPr wrap="square">
            <a:spAutoFit/>
          </a:bodyPr>
          <a:lstStyle/>
          <a:p>
            <a:pPr marL="0" marR="0">
              <a:lnSpc>
                <a:spcPct val="107000"/>
              </a:lnSpc>
              <a:spcBef>
                <a:spcPts val="0"/>
              </a:spcBef>
              <a:spcAft>
                <a:spcPts val="1200"/>
              </a:spcAft>
            </a:pPr>
            <a:r>
              <a:rPr lang="en-US" sz="32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14</a:t>
            </a:r>
            <a:r>
              <a:rPr lang="en-US" sz="32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Therefore, beloved, while you are waiting for these things, strive to be found by him at peace, without spot or blemish; </a:t>
            </a:r>
          </a:p>
          <a:p>
            <a:pPr marL="0" marR="0">
              <a:lnSpc>
                <a:spcPct val="107000"/>
              </a:lnSpc>
              <a:spcBef>
                <a:spcPts val="0"/>
              </a:spcBef>
              <a:spcAft>
                <a:spcPts val="1200"/>
              </a:spcAft>
            </a:pPr>
            <a:r>
              <a:rPr lang="en-US" sz="3200" b="1" i="1" baseline="30000"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15a</a:t>
            </a:r>
            <a:r>
              <a:rPr lang="en-US" sz="3200" b="1" i="1" dirty="0">
                <a:effectLst>
                  <a:outerShdw blurRad="38100" dist="38100" dir="2700000" algn="tl">
                    <a:srgbClr val="000000">
                      <a:alpha val="43137"/>
                    </a:srgbClr>
                  </a:outerShdw>
                </a:effectLst>
                <a:latin typeface="+mn-lt"/>
                <a:ea typeface="Times New Roman" panose="02020603050405020304" pitchFamily="18" charset="0"/>
                <a:cs typeface="Arial" panose="020B0604020202020204" pitchFamily="34" charset="0"/>
              </a:rPr>
              <a:t>and regard the patience of our Lord as salvation.</a:t>
            </a:r>
            <a:endParaRPr lang="en-US" sz="32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881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66F399-C70F-472F-A51E-80D02B7A1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1741"/>
            <a:ext cx="9448800" cy="12442863"/>
          </a:xfrm>
          <a:prstGeom prst="rect">
            <a:avLst/>
          </a:prstGeom>
        </p:spPr>
      </p:pic>
      <p:sp>
        <p:nvSpPr>
          <p:cNvPr id="801794" name="Rectangle 2"/>
          <p:cNvSpPr>
            <a:spLocks noChangeArrowheads="1"/>
          </p:cNvSpPr>
          <p:nvPr/>
        </p:nvSpPr>
        <p:spPr bwMode="auto">
          <a:xfrm>
            <a:off x="838200" y="12192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40:1-11 and 2 Peter 8:15a)</a:t>
            </a:r>
          </a:p>
          <a:p>
            <a:r>
              <a:rPr lang="en-US" sz="2800" i="1" dirty="0">
                <a:solidFill>
                  <a:srgbClr val="4AE8E8"/>
                </a:solidFill>
                <a:effectLst>
                  <a:outerShdw blurRad="38100" dist="38100" dir="2700000" algn="tl">
                    <a:srgbClr val="000000">
                      <a:alpha val="43137"/>
                    </a:srgbClr>
                  </a:outerShdw>
                </a:effectLst>
              </a:rPr>
              <a:t>Smoothing out the Rough Edges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902942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4191000" y="2541657"/>
            <a:ext cx="446853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40:1-11 and </a:t>
            </a:r>
          </a:p>
          <a:p>
            <a:pPr algn="r"/>
            <a:r>
              <a:rPr lang="en-US" sz="2400" i="1" dirty="0">
                <a:solidFill>
                  <a:srgbClr val="FFFF00"/>
                </a:solidFill>
                <a:effectLst>
                  <a:outerShdw blurRad="38100" dist="38100" dir="2700000" algn="tl">
                    <a:srgbClr val="000000">
                      <a:alpha val="43137"/>
                    </a:srgbClr>
                  </a:outerShdw>
                </a:effectLst>
              </a:rPr>
              <a:t>2 Peter 8:15a)</a:t>
            </a:r>
          </a:p>
          <a:p>
            <a:pPr algn="r"/>
            <a:r>
              <a:rPr lang="en-US" sz="2800" i="1" dirty="0">
                <a:solidFill>
                  <a:srgbClr val="4AE8E8"/>
                </a:solidFill>
                <a:effectLst>
                  <a:outerShdw blurRad="38100" dist="38100" dir="2700000" algn="tl">
                    <a:srgbClr val="000000">
                      <a:alpha val="43137"/>
                    </a:srgbClr>
                  </a:outerShdw>
                </a:effectLst>
              </a:rPr>
              <a:t>Smoothing out </a:t>
            </a:r>
          </a:p>
          <a:p>
            <a:pPr algn="r"/>
            <a:r>
              <a:rPr lang="en-US" sz="2800" i="1" dirty="0">
                <a:solidFill>
                  <a:srgbClr val="4AE8E8"/>
                </a:solidFill>
                <a:effectLst>
                  <a:outerShdw blurRad="38100" dist="38100" dir="2700000" algn="tl">
                    <a:srgbClr val="000000">
                      <a:alpha val="43137"/>
                    </a:srgbClr>
                  </a:outerShdw>
                </a:effectLst>
              </a:rPr>
              <a:t>the Rough Edges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5" name="Picture 4">
            <a:extLst>
              <a:ext uri="{FF2B5EF4-FFF2-40B4-BE49-F238E27FC236}">
                <a16:creationId xmlns:a16="http://schemas.microsoft.com/office/drawing/2014/main" id="{2B133CDD-1241-4615-898E-52F4DD477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33550"/>
            <a:ext cx="4370677" cy="5724450"/>
          </a:xfrm>
          <a:prstGeom prst="rect">
            <a:avLst/>
          </a:prstGeom>
        </p:spPr>
      </p:pic>
    </p:spTree>
    <p:extLst>
      <p:ext uri="{BB962C8B-B14F-4D97-AF65-F5344CB8AC3E}">
        <p14:creationId xmlns:p14="http://schemas.microsoft.com/office/powerpoint/2010/main" val="20436047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66F399-C70F-472F-A51E-80D02B7A1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1741"/>
            <a:ext cx="9448800" cy="12442863"/>
          </a:xfrm>
          <a:prstGeom prst="rect">
            <a:avLst/>
          </a:prstGeom>
        </p:spPr>
      </p:pic>
      <p:sp>
        <p:nvSpPr>
          <p:cNvPr id="801794" name="Rectangle 2"/>
          <p:cNvSpPr>
            <a:spLocks noChangeArrowheads="1"/>
          </p:cNvSpPr>
          <p:nvPr/>
        </p:nvSpPr>
        <p:spPr bwMode="auto">
          <a:xfrm>
            <a:off x="838200" y="12192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40:1-11 and 2 Peter 8:15a)</a:t>
            </a:r>
          </a:p>
          <a:p>
            <a:r>
              <a:rPr lang="en-US" sz="2800" i="1" dirty="0">
                <a:solidFill>
                  <a:srgbClr val="4AE8E8"/>
                </a:solidFill>
                <a:effectLst>
                  <a:outerShdw blurRad="38100" dist="38100" dir="2700000" algn="tl">
                    <a:srgbClr val="000000">
                      <a:alpha val="43137"/>
                    </a:srgbClr>
                  </a:outerShdw>
                </a:effectLst>
              </a:rPr>
              <a:t>Smoothing out the Rough Edges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1649882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B1250-A3EB-4EA4-9C15-C76273078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81000"/>
            <a:ext cx="9753600" cy="7467600"/>
          </a:xfrm>
          <a:prstGeom prst="rect">
            <a:avLst/>
          </a:prstGeom>
        </p:spPr>
      </p:pic>
      <p:sp>
        <p:nvSpPr>
          <p:cNvPr id="801794" name="Rectangle 2"/>
          <p:cNvSpPr>
            <a:spLocks noChangeArrowheads="1"/>
          </p:cNvSpPr>
          <p:nvPr/>
        </p:nvSpPr>
        <p:spPr bwMode="auto">
          <a:xfrm>
            <a:off x="838200" y="1219200"/>
            <a:ext cx="6553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40:1-11 and 2 Peter 8:15a)</a:t>
            </a:r>
          </a:p>
          <a:p>
            <a:r>
              <a:rPr lang="en-US" sz="2800" i="1" dirty="0">
                <a:solidFill>
                  <a:srgbClr val="4AE8E8"/>
                </a:solidFill>
                <a:effectLst>
                  <a:outerShdw blurRad="38100" dist="38100" dir="2700000" algn="tl">
                    <a:srgbClr val="000000">
                      <a:alpha val="43137"/>
                    </a:srgbClr>
                  </a:outerShdw>
                </a:effectLst>
              </a:rPr>
              <a:t>Smoothing out the Rough Edges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9704969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838200" y="5334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87 “Comfort, Comfort Now My People”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784627"/>
            <a:ext cx="83058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“Comfort, comfort now my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tell of peace!” So says our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“Comfort those who sit in darkness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mourning under sorrow’s load.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my people now proclaim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my pardon waits for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Tell them that their sins I cover,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their warfare now is over.”</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838200" y="5334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87 “Comfort, Comfort Now My People”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19100" y="1784627"/>
            <a:ext cx="8305800" cy="4524315"/>
          </a:xfrm>
          <a:prstGeom prst="rect">
            <a:avLst/>
          </a:prstGeom>
        </p:spPr>
        <p:txBody>
          <a:bodyPr wrap="square">
            <a:spAutoFit/>
          </a:bodyPr>
          <a:lstStyle/>
          <a:p>
            <a:pPr algn="ctr"/>
            <a:r>
              <a:rPr lang="en-US" sz="3600" b="1" i="1" dirty="0"/>
              <a:t>For the herald’s voice is crying</a:t>
            </a:r>
            <a:br>
              <a:rPr lang="en-US" sz="3600" b="1" i="1" dirty="0"/>
            </a:br>
            <a:r>
              <a:rPr lang="en-US" sz="3600" b="1" i="1" dirty="0"/>
              <a:t>in the desert far and near,</a:t>
            </a:r>
            <a:br>
              <a:rPr lang="en-US" sz="3600" b="1" i="1" dirty="0"/>
            </a:br>
            <a:r>
              <a:rPr lang="en-US" sz="3600" b="1" i="1" dirty="0"/>
              <a:t>calling us to true repentance,</a:t>
            </a:r>
            <a:br>
              <a:rPr lang="en-US" sz="3600" b="1" i="1" dirty="0"/>
            </a:br>
            <a:r>
              <a:rPr lang="en-US" sz="3600" b="1" i="1" dirty="0"/>
              <a:t>since the reign of God is here.</a:t>
            </a:r>
            <a:br>
              <a:rPr lang="en-US" sz="3600" b="1" i="1" dirty="0"/>
            </a:br>
            <a:r>
              <a:rPr lang="en-US" sz="3600" b="1" i="1" dirty="0"/>
              <a:t>O, that warning cry obey!</a:t>
            </a:r>
            <a:br>
              <a:rPr lang="en-US" sz="3600" b="1" i="1" dirty="0"/>
            </a:br>
            <a:r>
              <a:rPr lang="en-US" sz="3600" b="1" i="1" dirty="0"/>
              <a:t>Now prepare for God a way.</a:t>
            </a:r>
            <a:br>
              <a:rPr lang="en-US" sz="3600" b="1" i="1" dirty="0"/>
            </a:br>
            <a:r>
              <a:rPr lang="en-US" sz="3600" b="1" i="1" dirty="0"/>
              <a:t>Let the valleys rise in meeting</a:t>
            </a:r>
            <a:br>
              <a:rPr lang="en-US" sz="3600" b="1" i="1" dirty="0"/>
            </a:br>
            <a:r>
              <a:rPr lang="en-US" sz="3600" b="1" i="1" dirty="0"/>
              <a:t>and the hills bow down in greeting.</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76553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838200" y="5334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87 “Comfort, Comfort Now My People”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0" y="1965325"/>
            <a:ext cx="9145044" cy="4524315"/>
          </a:xfrm>
          <a:prstGeom prst="rect">
            <a:avLst/>
          </a:prstGeom>
        </p:spPr>
        <p:txBody>
          <a:bodyPr wrap="square">
            <a:spAutoFit/>
          </a:bodyPr>
          <a:lstStyle/>
          <a:p>
            <a:pPr algn="ctr"/>
            <a:r>
              <a:rPr lang="en-US" sz="3600" b="1" i="1" dirty="0"/>
              <a:t>Straight shall be what long was crooked,</a:t>
            </a:r>
            <a:br>
              <a:rPr lang="en-US" sz="3600" b="1" i="1" dirty="0"/>
            </a:br>
            <a:r>
              <a:rPr lang="en-US" sz="3600" b="1" i="1" dirty="0"/>
              <a:t>and the rougher places plain.</a:t>
            </a:r>
            <a:br>
              <a:rPr lang="en-US" sz="3600" b="1" i="1" dirty="0"/>
            </a:br>
            <a:r>
              <a:rPr lang="en-US" sz="3600" b="1" i="1" dirty="0"/>
              <a:t>Let your hearts be true and humble,</a:t>
            </a:r>
            <a:br>
              <a:rPr lang="en-US" sz="3600" b="1" i="1" dirty="0"/>
            </a:br>
            <a:r>
              <a:rPr lang="en-US" sz="3600" b="1" i="1" dirty="0"/>
              <a:t>as befits God’s holy reign.</a:t>
            </a:r>
            <a:br>
              <a:rPr lang="en-US" sz="3600" b="1" i="1" dirty="0"/>
            </a:br>
            <a:r>
              <a:rPr lang="en-US" sz="3600" b="1" i="1" dirty="0"/>
              <a:t>For the glory of the Lord</a:t>
            </a:r>
            <a:br>
              <a:rPr lang="en-US" sz="3600" b="1" i="1" dirty="0"/>
            </a:br>
            <a:r>
              <a:rPr lang="en-US" sz="3600" b="1" i="1" dirty="0"/>
              <a:t>now on earth is shed abroad,</a:t>
            </a:r>
            <a:br>
              <a:rPr lang="en-US" sz="3600" b="1" i="1" dirty="0"/>
            </a:br>
            <a:r>
              <a:rPr lang="en-US" sz="3600" b="1" i="1" dirty="0"/>
              <a:t>and all flesh shall see the token</a:t>
            </a:r>
            <a:br>
              <a:rPr lang="en-US" sz="3600" b="1" i="1" dirty="0"/>
            </a:br>
            <a:r>
              <a:rPr lang="en-US" sz="3600" b="1" i="1" dirty="0"/>
              <a:t>that God’s word is never broken. </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485604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305800" cy="4401205"/>
          </a:xfrm>
          <a:prstGeom prst="rect">
            <a:avLst/>
          </a:prstGeom>
        </p:spPr>
        <p:txBody>
          <a:bodyPr wrap="square">
            <a:spAutoFit/>
          </a:bodyPr>
          <a:lstStyle/>
          <a:p>
            <a:r>
              <a:rPr lang="en-US" sz="2800" i="1" dirty="0"/>
              <a:t>We believe in God, creator and lover of the earth,</a:t>
            </a:r>
            <a:br>
              <a:rPr lang="en-US" sz="2800" i="1" dirty="0"/>
            </a:br>
            <a:r>
              <a:rPr lang="en-US" sz="2800" i="1" dirty="0"/>
              <a:t>origin and destiny of us all.</a:t>
            </a:r>
            <a:endParaRPr lang="en-US" sz="2800" dirty="0"/>
          </a:p>
          <a:p>
            <a:r>
              <a:rPr lang="en-US" sz="2800" i="1" dirty="0"/>
              <a:t> </a:t>
            </a:r>
            <a:endParaRPr lang="en-US" sz="2800" dirty="0"/>
          </a:p>
          <a:p>
            <a:r>
              <a:rPr lang="en-US" sz="2800" i="1" dirty="0"/>
              <a:t>We believe in Jesus the Christ—</a:t>
            </a:r>
            <a:endParaRPr lang="en-US" sz="2800" dirty="0"/>
          </a:p>
          <a:p>
            <a:r>
              <a:rPr lang="en-US" sz="2800" i="1" dirty="0"/>
              <a:t>God coming to us in the fragile promise</a:t>
            </a:r>
            <a:br>
              <a:rPr lang="en-US" sz="2800" i="1" dirty="0"/>
            </a:br>
            <a:r>
              <a:rPr lang="en-US" sz="2800" i="1" dirty="0"/>
              <a:t>of a baby yet unborn— who emerges as the herald of hope, God's laughter in the face of despair.</a:t>
            </a:r>
            <a:br>
              <a:rPr lang="en-US" sz="2800" i="1" dirty="0"/>
            </a:br>
            <a:r>
              <a:rPr lang="en-US" sz="2800" i="1" dirty="0"/>
              <a:t>Plunged into death and hell, he broke free the captives, and is leading the way to the land of promise where justice and peace will flourish.</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2677656"/>
          </a:xfrm>
          <a:prstGeom prst="rect">
            <a:avLst/>
          </a:prstGeom>
        </p:spPr>
        <p:txBody>
          <a:bodyPr wrap="square">
            <a:spAutoFit/>
          </a:bodyPr>
          <a:lstStyle/>
          <a:p>
            <a:r>
              <a:rPr lang="en-US" sz="2800" i="1" dirty="0"/>
              <a:t>We believe in the Holy Spirit,</a:t>
            </a:r>
            <a:br>
              <a:rPr lang="en-US" sz="2800" i="1" dirty="0"/>
            </a:br>
            <a:r>
              <a:rPr lang="en-US" sz="2800" i="1" dirty="0"/>
              <a:t>who implants the seed of truth,</a:t>
            </a:r>
            <a:br>
              <a:rPr lang="en-US" sz="2800" i="1" dirty="0"/>
            </a:br>
            <a:r>
              <a:rPr lang="en-US" sz="2800" i="1" dirty="0"/>
              <a:t>brings us to birth as the body of Christ,</a:t>
            </a:r>
            <a:br>
              <a:rPr lang="en-US" sz="2800" i="1" dirty="0"/>
            </a:br>
            <a:r>
              <a:rPr lang="en-US" sz="2800" i="1" dirty="0"/>
              <a:t>and empowers us to confront and transform</a:t>
            </a:r>
            <a:br>
              <a:rPr lang="en-US" sz="2800" i="1" dirty="0"/>
            </a:br>
            <a:r>
              <a:rPr lang="en-US" sz="2800" i="1" dirty="0"/>
              <a:t>all that is corrupt, degrading and deceitful.</a:t>
            </a:r>
            <a:endParaRPr lang="en-US" sz="2800" dirty="0"/>
          </a:p>
          <a:p>
            <a:r>
              <a:rPr lang="en-US" sz="2800" i="1" dirty="0"/>
              <a:t> </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71484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5D489-3641-45AF-A669-62C7D3398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623 “I’ve Got Peace Like a River”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7985" y="2298680"/>
            <a:ext cx="868741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I’ve got peace like a river;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peace like a river;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peace like a river, in my soul.</a:t>
            </a:r>
          </a:p>
          <a:p>
            <a:pPr algn="ct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algn="ctr"/>
            <a:r>
              <a:rPr lang="en-US" sz="3600" b="1" i="1" dirty="0">
                <a:effectLst>
                  <a:outerShdw blurRad="38100" dist="38100" dir="2700000" algn="tl">
                    <a:srgbClr val="000000">
                      <a:alpha val="43137"/>
                    </a:srgbClr>
                  </a:outerShdw>
                </a:effectLst>
              </a:rPr>
              <a:t>I’ve got peace like a river;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peace like a river;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peace like a river, in my soul.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algn="ct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An Advent </a:t>
            </a:r>
            <a:r>
              <a:rPr lang="en-US" altLang="en-US" sz="2400" b="0" i="1" dirty="0" err="1">
                <a:solidFill>
                  <a:schemeClr val="tx1"/>
                </a:solidFill>
                <a:effectLst>
                  <a:outerShdw blurRad="38100" dist="38100" dir="2700000" algn="tl">
                    <a:srgbClr val="000000">
                      <a:alpha val="43137"/>
                    </a:srgbClr>
                  </a:outerShdw>
                </a:effectLst>
                <a:cs typeface="Times New Roman" pitchFamily="18" charset="0"/>
              </a:rPr>
              <a:t>ffirmation</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 of Faith – </a:t>
            </a:r>
            <a:r>
              <a:rPr lang="en-US" altLang="en-US" sz="2000" b="0" i="1" dirty="0">
                <a:solidFill>
                  <a:srgbClr val="FFFF00"/>
                </a:solidFill>
                <a:effectLst>
                  <a:outerShdw blurRad="38100" dist="38100" dir="2700000" algn="tl">
                    <a:srgbClr val="000000">
                      <a:alpha val="43137"/>
                    </a:srgbClr>
                  </a:outerShdw>
                </a:effectLst>
                <a:cs typeface="Times New Roman" pitchFamily="18" charset="0"/>
              </a:rPr>
              <a:t>Nathan Nettleton </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1913133"/>
            <a:ext cx="8001000" cy="5262979"/>
          </a:xfrm>
          <a:prstGeom prst="rect">
            <a:avLst/>
          </a:prstGeom>
        </p:spPr>
        <p:txBody>
          <a:bodyPr wrap="square">
            <a:spAutoFit/>
          </a:bodyPr>
          <a:lstStyle/>
          <a:p>
            <a:r>
              <a:rPr lang="en-US" sz="2800" i="1" dirty="0"/>
              <a:t>We believe in the coming reign of God.</a:t>
            </a:r>
            <a:br>
              <a:rPr lang="en-US" sz="2800" i="1" dirty="0"/>
            </a:br>
            <a:r>
              <a:rPr lang="en-US" sz="2800" i="1" dirty="0"/>
              <a:t>Announced by the Baptist, it has drawn near to us in Jesus, and will be consummated</a:t>
            </a:r>
            <a:br>
              <a:rPr lang="en-US" sz="2800" i="1" dirty="0"/>
            </a:br>
            <a:r>
              <a:rPr lang="en-US" sz="2800" i="1" dirty="0"/>
              <a:t>in the glorious marriage of earth and heaven,</a:t>
            </a:r>
            <a:br>
              <a:rPr lang="en-US" sz="2800" i="1" dirty="0"/>
            </a:br>
            <a:r>
              <a:rPr lang="en-US" sz="2800" i="1" dirty="0"/>
              <a:t>when all who have passed through the world's deep sorrow will be raised from the waters,</a:t>
            </a:r>
            <a:br>
              <a:rPr lang="en-US" sz="2800" i="1" dirty="0"/>
            </a:br>
            <a:r>
              <a:rPr lang="en-US" sz="2800" i="1" dirty="0"/>
              <a:t>robed in righteousness, and gathered into the joyous fulfilment of God's desire.</a:t>
            </a:r>
            <a:endParaRPr lang="en-US" sz="2800" dirty="0"/>
          </a:p>
          <a:p>
            <a:r>
              <a:rPr lang="en-US" sz="2800" i="1" dirty="0"/>
              <a:t> </a:t>
            </a:r>
            <a:endParaRPr lang="en-US" sz="2800" dirty="0"/>
          </a:p>
          <a:p>
            <a:r>
              <a:rPr lang="en-US" sz="2800" i="1" dirty="0"/>
              <a:t>For the coming of that day on this day,</a:t>
            </a:r>
            <a:br>
              <a:rPr lang="en-US" sz="2800" i="1" dirty="0"/>
            </a:br>
            <a:r>
              <a:rPr lang="en-US" sz="2800" i="1" dirty="0"/>
              <a:t>we work and pray: Come, Lord Jesus, Come!</a:t>
            </a:r>
            <a:endParaRPr lang="en-US" sz="2800" dirty="0"/>
          </a:p>
          <a:p>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14191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1815882"/>
          </a:xfrm>
          <a:prstGeom prst="rect">
            <a:avLst/>
          </a:prstGeom>
        </p:spPr>
        <p:txBody>
          <a:bodyPr wrap="square">
            <a:spAutoFit/>
          </a:bodyPr>
          <a:lstStyle/>
          <a:p>
            <a:pPr marL="457200" lvl="0" indent="-457200">
              <a:buFont typeface="Arial" panose="020B0604020202020204" pitchFamily="34" charset="0"/>
              <a:buChar char="•"/>
            </a:pPr>
            <a:r>
              <a:rPr lang="en-US" sz="2800" i="1" dirty="0"/>
              <a:t>The afternoon </a:t>
            </a:r>
            <a:r>
              <a:rPr lang="en-US" sz="2800" b="1" i="1" dirty="0">
                <a:solidFill>
                  <a:srgbClr val="FFFF00"/>
                </a:solidFill>
              </a:rPr>
              <a:t>Bible Study Group</a:t>
            </a:r>
            <a:r>
              <a:rPr lang="en-US" sz="2800" i="1" dirty="0">
                <a:solidFill>
                  <a:srgbClr val="FFFF00"/>
                </a:solidFill>
              </a:rPr>
              <a:t> </a:t>
            </a:r>
            <a:r>
              <a:rPr lang="en-US" sz="2800" i="1" dirty="0"/>
              <a:t>WILL be meeting after service downstairs in the basement at 12:30pm.  We will be using the </a:t>
            </a:r>
            <a:r>
              <a:rPr lang="en-US" sz="2800" b="1" i="1" dirty="0">
                <a:solidFill>
                  <a:srgbClr val="FFFF00"/>
                </a:solidFill>
              </a:rPr>
              <a:t>Advent Devotional </a:t>
            </a:r>
            <a:r>
              <a:rPr lang="en-US" sz="2800" i="1" dirty="0"/>
              <a:t>for our study. </a:t>
            </a:r>
          </a:p>
        </p:txBody>
      </p:sp>
    </p:spTree>
    <p:extLst>
      <p:ext uri="{BB962C8B-B14F-4D97-AF65-F5344CB8AC3E}">
        <p14:creationId xmlns:p14="http://schemas.microsoft.com/office/powerpoint/2010/main" val="55201123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457200" y="2438400"/>
            <a:ext cx="7924800" cy="2677656"/>
          </a:xfrm>
          <a:prstGeom prst="rect">
            <a:avLst/>
          </a:prstGeom>
        </p:spPr>
        <p:txBody>
          <a:bodyPr wrap="square">
            <a:spAutoFit/>
          </a:bodyPr>
          <a:lstStyle/>
          <a:p>
            <a:pPr marL="457200" lvl="0" indent="-457200">
              <a:buFont typeface="Arial" panose="020B0604020202020204" pitchFamily="34" charset="0"/>
              <a:buChar char="•"/>
            </a:pPr>
            <a:r>
              <a:rPr lang="en-US" sz="2800" i="1" dirty="0"/>
              <a:t>The </a:t>
            </a:r>
            <a:r>
              <a:rPr lang="en-US" sz="2800" b="1" i="1" dirty="0">
                <a:solidFill>
                  <a:srgbClr val="FFFF00"/>
                </a:solidFill>
              </a:rPr>
              <a:t>Women's Group</a:t>
            </a:r>
            <a:r>
              <a:rPr lang="en-US" sz="2800" i="1" dirty="0">
                <a:solidFill>
                  <a:srgbClr val="FFFF00"/>
                </a:solidFill>
              </a:rPr>
              <a:t> </a:t>
            </a:r>
            <a:r>
              <a:rPr lang="en-US" sz="2800" i="1" dirty="0"/>
              <a:t>will resume meeting on every </a:t>
            </a:r>
            <a:r>
              <a:rPr lang="en-US" sz="2800" b="1" i="1" dirty="0">
                <a:solidFill>
                  <a:srgbClr val="FFFF00"/>
                </a:solidFill>
              </a:rPr>
              <a:t>Wednesdays at 7:30pm</a:t>
            </a:r>
            <a:r>
              <a:rPr lang="en-US" sz="2800" i="1" dirty="0">
                <a:solidFill>
                  <a:srgbClr val="FFFF00"/>
                </a:solidFill>
              </a:rPr>
              <a:t> </a:t>
            </a:r>
            <a:r>
              <a:rPr lang="en-US" sz="2800" i="1" dirty="0"/>
              <a:t>over at the Manse (2048 E 14</a:t>
            </a:r>
            <a:r>
              <a:rPr lang="en-US" sz="2800" i="1" baseline="30000" dirty="0"/>
              <a:t>th</a:t>
            </a:r>
            <a:r>
              <a:rPr lang="en-US" sz="2800" i="1" dirty="0"/>
              <a:t> Street).  They are currently studying the Gospel of Luke.  For more information, please see Margaret and Cara.</a:t>
            </a:r>
          </a:p>
        </p:txBody>
      </p:sp>
    </p:spTree>
    <p:extLst>
      <p:ext uri="{BB962C8B-B14F-4D97-AF65-F5344CB8AC3E}">
        <p14:creationId xmlns:p14="http://schemas.microsoft.com/office/powerpoint/2010/main" val="226352102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035463" y="2887682"/>
            <a:ext cx="4033381" cy="3970318"/>
          </a:xfrm>
          <a:prstGeom prst="rect">
            <a:avLst/>
          </a:prstGeom>
        </p:spPr>
        <p:txBody>
          <a:bodyPr wrap="square">
            <a:spAutoFit/>
          </a:bodyPr>
          <a:lstStyle/>
          <a:p>
            <a:r>
              <a:rPr lang="en-US" sz="3200" i="1" dirty="0">
                <a:effectLst>
                  <a:outerShdw blurRad="38100" dist="38100" dir="2700000" algn="tl">
                    <a:srgbClr val="000000">
                      <a:alpha val="43137"/>
                    </a:srgbClr>
                  </a:outerShdw>
                </a:effectLst>
              </a:rPr>
              <a:t>We will also be running </a:t>
            </a:r>
            <a:r>
              <a:rPr lang="en-US" sz="3200" b="1" i="1" dirty="0">
                <a:solidFill>
                  <a:srgbClr val="FFFF00"/>
                </a:solidFill>
                <a:effectLst>
                  <a:outerShdw blurRad="38100" dist="38100" dir="2700000" algn="tl">
                    <a:srgbClr val="000000">
                      <a:alpha val="43137"/>
                    </a:srgbClr>
                  </a:outerShdw>
                </a:effectLst>
              </a:rPr>
              <a:t>Coat Drive </a:t>
            </a:r>
          </a:p>
          <a:p>
            <a:r>
              <a:rPr lang="en-US" sz="3200" i="1" dirty="0">
                <a:effectLst>
                  <a:outerShdw blurRad="38100" dist="38100" dir="2700000" algn="tl">
                    <a:srgbClr val="000000">
                      <a:alpha val="43137"/>
                    </a:srgbClr>
                  </a:outerShdw>
                </a:effectLst>
              </a:rPr>
              <a:t>if you wish to donate any gently used winter coats. Please drop off the coats no later than </a:t>
            </a:r>
            <a:r>
              <a:rPr lang="en-US" sz="3200" b="1" i="1" dirty="0">
                <a:solidFill>
                  <a:srgbClr val="FFFF00"/>
                </a:solidFill>
                <a:effectLst>
                  <a:outerShdw blurRad="38100" dist="38100" dir="2700000" algn="tl">
                    <a:srgbClr val="000000">
                      <a:alpha val="43137"/>
                    </a:srgbClr>
                  </a:outerShdw>
                </a:effectLst>
              </a:rPr>
              <a:t>12/17</a:t>
            </a:r>
            <a:r>
              <a:rPr lang="en-US" sz="3200" b="1" i="1" dirty="0"/>
              <a:t>.</a:t>
            </a:r>
            <a:r>
              <a:rPr lang="en-US" sz="3200" i="1" dirty="0"/>
              <a:t> </a:t>
            </a:r>
            <a:endParaRPr lang="en-US" sz="3200" dirty="0"/>
          </a:p>
          <a:p>
            <a:pPr lvl="0"/>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1B4AF182-ABDF-4EB9-822A-290E604D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6994"/>
            <a:ext cx="4951522" cy="3792866"/>
          </a:xfrm>
          <a:prstGeom prst="rect">
            <a:avLst/>
          </a:prstGeom>
        </p:spPr>
      </p:pic>
    </p:spTree>
    <p:extLst>
      <p:ext uri="{BB962C8B-B14F-4D97-AF65-F5344CB8AC3E}">
        <p14:creationId xmlns:p14="http://schemas.microsoft.com/office/powerpoint/2010/main" val="321109923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958F18-544F-4101-99C5-05FDF20EE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59" y="2286001"/>
            <a:ext cx="4895599" cy="2737085"/>
          </a:xfrm>
          <a:prstGeom prst="rect">
            <a:avLst/>
          </a:prstGeom>
        </p:spPr>
      </p:pic>
      <p:pic>
        <p:nvPicPr>
          <p:cNvPr id="5" name="Picture 4">
            <a:extLst>
              <a:ext uri="{FF2B5EF4-FFF2-40B4-BE49-F238E27FC236}">
                <a16:creationId xmlns:a16="http://schemas.microsoft.com/office/drawing/2014/main" id="{BF7501DC-4C01-48F8-ADB8-384588BF8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286000"/>
            <a:ext cx="4895599" cy="2737085"/>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288109" y="4800600"/>
            <a:ext cx="8915400" cy="1938992"/>
          </a:xfrm>
          <a:prstGeom prst="rect">
            <a:avLst/>
          </a:prstGeom>
        </p:spPr>
        <p:txBody>
          <a:bodyPr wrap="square">
            <a:spAutoFit/>
          </a:bodyPr>
          <a:lstStyle/>
          <a:p>
            <a:pPr marR="0" lvl="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i="1" kern="100" dirty="0">
                <a:latin typeface="Arial" panose="020B0604020202020204" pitchFamily="34" charset="0"/>
                <a:ea typeface="Times New Roman" panose="02020603050405020304" pitchFamily="18" charset="0"/>
              </a:rPr>
              <a:t>Our </a:t>
            </a:r>
            <a:r>
              <a:rPr lang="en-US" sz="2400" b="1" i="1" kern="100" dirty="0">
                <a:solidFill>
                  <a:srgbClr val="FFFF00"/>
                </a:solidFill>
                <a:latin typeface="Arial" panose="020B0604020202020204" pitchFamily="34" charset="0"/>
                <a:ea typeface="Times New Roman" panose="02020603050405020304" pitchFamily="18" charset="0"/>
              </a:rPr>
              <a:t>Christmas Card</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is ready to be picked up.  Please take one per household unless you are sharing this to invite your friends and relatives to join us for our </a:t>
            </a:r>
            <a:r>
              <a:rPr lang="en-US" sz="2400" b="1" i="1" kern="100" dirty="0">
                <a:solidFill>
                  <a:srgbClr val="FFFF00"/>
                </a:solidFill>
                <a:latin typeface="Arial" panose="020B0604020202020204" pitchFamily="34" charset="0"/>
                <a:ea typeface="Times New Roman" panose="02020603050405020304" pitchFamily="18" charset="0"/>
              </a:rPr>
              <a:t>Christmas Eve Lesson and Carols Service</a:t>
            </a:r>
            <a:r>
              <a:rPr lang="en-US" sz="2400" i="1" kern="100" dirty="0">
                <a:solidFill>
                  <a:srgbClr val="FFFF00"/>
                </a:solidFill>
                <a:latin typeface="Arial" panose="020B0604020202020204" pitchFamily="34" charset="0"/>
                <a:ea typeface="Times New Roman" panose="02020603050405020304" pitchFamily="18" charset="0"/>
              </a:rPr>
              <a:t> on </a:t>
            </a:r>
            <a:r>
              <a:rPr lang="en-US" sz="2400" b="1" i="1" kern="100" dirty="0">
                <a:solidFill>
                  <a:srgbClr val="FFFF00"/>
                </a:solidFill>
                <a:latin typeface="Arial" panose="020B0604020202020204" pitchFamily="34" charset="0"/>
                <a:ea typeface="Times New Roman" panose="02020603050405020304" pitchFamily="18" charset="0"/>
              </a:rPr>
              <a:t>12/24</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at </a:t>
            </a:r>
            <a:r>
              <a:rPr lang="en-US" sz="2400" b="1" i="1" kern="100" dirty="0">
                <a:solidFill>
                  <a:srgbClr val="FFFF00"/>
                </a:solidFill>
                <a:latin typeface="Arial" panose="020B0604020202020204" pitchFamily="34" charset="0"/>
                <a:ea typeface="Times New Roman" panose="02020603050405020304" pitchFamily="18" charset="0"/>
              </a:rPr>
              <a:t>8pm</a:t>
            </a:r>
            <a:r>
              <a:rPr lang="en-US" sz="2400" i="1" kern="100" dirty="0">
                <a:solidFill>
                  <a:srgbClr val="FFFF00"/>
                </a:solidFill>
                <a:latin typeface="Arial" panose="020B0604020202020204" pitchFamily="34" charset="0"/>
                <a:ea typeface="Times New Roman" panose="02020603050405020304" pitchFamily="18" charset="0"/>
              </a:rPr>
              <a:t>.   </a:t>
            </a:r>
            <a:r>
              <a:rPr lang="en-US" sz="2400" i="1" kern="100" dirty="0">
                <a:latin typeface="Arial" panose="020B0604020202020204" pitchFamily="34" charset="0"/>
                <a:ea typeface="Times New Roman" panose="02020603050405020304" pitchFamily="18" charset="0"/>
              </a:rPr>
              <a:t>We will be having reception and caroling immediately after the service as well. </a:t>
            </a:r>
            <a:endParaRPr lang="en-US" sz="2400" i="1"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5446110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8D6229-4CEF-4F22-AEC7-535A9662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993076"/>
            <a:ext cx="9274627" cy="2862322"/>
          </a:xfrm>
          <a:prstGeom prst="rect">
            <a:avLst/>
          </a:prstGeom>
        </p:spPr>
        <p:txBody>
          <a:bodyPr wrap="square">
            <a:spAutoFit/>
          </a:bodyPr>
          <a:lstStyle/>
          <a:p>
            <a:pPr algn="ctr"/>
            <a:r>
              <a:rPr lang="en-US" sz="3600" b="1" i="1" dirty="0">
                <a:solidFill>
                  <a:srgbClr val="800000"/>
                </a:solidFill>
              </a:rPr>
              <a:t>On Jordan’s bank the Baptist’s cry</a:t>
            </a:r>
            <a:br>
              <a:rPr lang="en-US" sz="3600" b="1" i="1" dirty="0">
                <a:solidFill>
                  <a:srgbClr val="800000"/>
                </a:solidFill>
              </a:rPr>
            </a:br>
            <a:r>
              <a:rPr lang="en-US" sz="3600" b="1" i="1" dirty="0">
                <a:solidFill>
                  <a:srgbClr val="800000"/>
                </a:solidFill>
              </a:rPr>
              <a:t>announces that the Lord is nigh;</a:t>
            </a:r>
            <a:br>
              <a:rPr lang="en-US" sz="3600" b="1" i="1" dirty="0">
                <a:solidFill>
                  <a:srgbClr val="800000"/>
                </a:solidFill>
              </a:rPr>
            </a:br>
            <a:r>
              <a:rPr lang="en-US" sz="3600" b="1" i="1" dirty="0">
                <a:solidFill>
                  <a:srgbClr val="800000"/>
                </a:solidFill>
              </a:rPr>
              <a:t>awake and hearken, for he brings </a:t>
            </a:r>
            <a:br>
              <a:rPr lang="en-US" sz="3600" b="1" i="1" dirty="0">
                <a:solidFill>
                  <a:srgbClr val="800000"/>
                </a:solidFill>
              </a:rPr>
            </a:br>
            <a:r>
              <a:rPr lang="en-US" sz="3600" b="1" i="1" dirty="0">
                <a:solidFill>
                  <a:srgbClr val="800000"/>
                </a:solidFill>
              </a:rPr>
              <a:t>glad tidings of the King of kings!</a:t>
            </a:r>
            <a:br>
              <a:rPr lang="en-US" sz="3600" b="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47259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7030A0"/>
                </a:solidFill>
                <a:effectLst/>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0000"/>
                </a:solidFill>
                <a:effectLst/>
                <a:cs typeface="Times New Roman" pitchFamily="18" charset="0"/>
              </a:rPr>
              <a:t>#96 </a:t>
            </a:r>
            <a:r>
              <a:rPr lang="en-US" altLang="en-US" sz="2500" b="0" i="1" kern="0" dirty="0">
                <a:solidFill>
                  <a:srgbClr val="FF0000"/>
                </a:solidFill>
                <a:effectLst/>
              </a:rPr>
              <a:t>“On Jordan’s Bank the Baptist’s Cry”</a:t>
            </a:r>
          </a:p>
        </p:txBody>
      </p:sp>
    </p:spTree>
    <p:extLst>
      <p:ext uri="{BB962C8B-B14F-4D97-AF65-F5344CB8AC3E}">
        <p14:creationId xmlns:p14="http://schemas.microsoft.com/office/powerpoint/2010/main" val="375752307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8D6229-4CEF-4F22-AEC7-535A9662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993076"/>
            <a:ext cx="9274627" cy="2862322"/>
          </a:xfrm>
          <a:prstGeom prst="rect">
            <a:avLst/>
          </a:prstGeom>
        </p:spPr>
        <p:txBody>
          <a:bodyPr wrap="square">
            <a:spAutoFit/>
          </a:bodyPr>
          <a:lstStyle/>
          <a:p>
            <a:pPr algn="ctr"/>
            <a:r>
              <a:rPr lang="en-US" sz="3600" b="1" i="1" dirty="0">
                <a:solidFill>
                  <a:srgbClr val="800000"/>
                </a:solidFill>
              </a:rPr>
              <a:t>Then cleansed be every life from sin;</a:t>
            </a:r>
            <a:br>
              <a:rPr lang="en-US" sz="3600" b="1" i="1" dirty="0">
                <a:solidFill>
                  <a:srgbClr val="800000"/>
                </a:solidFill>
              </a:rPr>
            </a:br>
            <a:r>
              <a:rPr lang="en-US" sz="3600" b="1" i="1" dirty="0">
                <a:solidFill>
                  <a:srgbClr val="800000"/>
                </a:solidFill>
              </a:rPr>
              <a:t>make straight the way for God within,</a:t>
            </a:r>
            <a:br>
              <a:rPr lang="en-US" sz="3600" b="1" i="1" dirty="0">
                <a:solidFill>
                  <a:srgbClr val="800000"/>
                </a:solidFill>
              </a:rPr>
            </a:br>
            <a:r>
              <a:rPr lang="en-US" sz="3600" b="1" i="1" dirty="0">
                <a:solidFill>
                  <a:srgbClr val="800000"/>
                </a:solidFill>
              </a:rPr>
              <a:t>and let us all our hearts prepare</a:t>
            </a:r>
            <a:br>
              <a:rPr lang="en-US" sz="3600" b="1" i="1" dirty="0">
                <a:solidFill>
                  <a:srgbClr val="800000"/>
                </a:solidFill>
              </a:rPr>
            </a:br>
            <a:r>
              <a:rPr lang="en-US" sz="3600" b="1" i="1" dirty="0">
                <a:solidFill>
                  <a:srgbClr val="800000"/>
                </a:solidFill>
              </a:rPr>
              <a:t>for Christ to come and enter there.</a:t>
            </a:r>
            <a:br>
              <a:rPr lang="en-US" sz="3600" b="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47259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7030A0"/>
                </a:solidFill>
                <a:effectLst/>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0000"/>
                </a:solidFill>
                <a:effectLst/>
                <a:cs typeface="Times New Roman" pitchFamily="18" charset="0"/>
              </a:rPr>
              <a:t>#96 </a:t>
            </a:r>
            <a:r>
              <a:rPr lang="en-US" altLang="en-US" sz="2500" b="0" i="1" kern="0" dirty="0">
                <a:solidFill>
                  <a:srgbClr val="FF0000"/>
                </a:solidFill>
                <a:effectLst/>
              </a:rPr>
              <a:t>“On Jordan’s Bank the Baptist’s Cry”</a:t>
            </a:r>
          </a:p>
        </p:txBody>
      </p:sp>
    </p:spTree>
    <p:extLst>
      <p:ext uri="{BB962C8B-B14F-4D97-AF65-F5344CB8AC3E}">
        <p14:creationId xmlns:p14="http://schemas.microsoft.com/office/powerpoint/2010/main" val="364617035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5D489-3641-45AF-A669-62C7D3398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623 “I’ve Got Peace Like a River”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7985" y="2298680"/>
            <a:ext cx="868741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I’ve got joy like a fountain;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joy like a fountain;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joy like a fountain, in my soul.</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joy like a fountain;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joy like a fountain;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joy like a fountain, in my soul.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algn="ct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8203052"/>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8D6229-4CEF-4F22-AEC7-535A9662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993076"/>
            <a:ext cx="9274627" cy="2862322"/>
          </a:xfrm>
          <a:prstGeom prst="rect">
            <a:avLst/>
          </a:prstGeom>
        </p:spPr>
        <p:txBody>
          <a:bodyPr wrap="square">
            <a:spAutoFit/>
          </a:bodyPr>
          <a:lstStyle/>
          <a:p>
            <a:pPr algn="ctr"/>
            <a:r>
              <a:rPr lang="en-US" sz="3600" b="1" i="1" dirty="0">
                <a:solidFill>
                  <a:srgbClr val="800000"/>
                </a:solidFill>
              </a:rPr>
              <a:t>We hail you as our Savior, Lord,</a:t>
            </a:r>
            <a:br>
              <a:rPr lang="en-US" sz="3600" b="1" i="1" dirty="0">
                <a:solidFill>
                  <a:srgbClr val="800000"/>
                </a:solidFill>
              </a:rPr>
            </a:br>
            <a:r>
              <a:rPr lang="en-US" sz="3600" b="1" i="1" dirty="0">
                <a:solidFill>
                  <a:srgbClr val="800000"/>
                </a:solidFill>
              </a:rPr>
              <a:t>our refuge and our great reward;</a:t>
            </a:r>
            <a:br>
              <a:rPr lang="en-US" sz="3600" b="1" i="1" dirty="0">
                <a:solidFill>
                  <a:srgbClr val="800000"/>
                </a:solidFill>
              </a:rPr>
            </a:br>
            <a:r>
              <a:rPr lang="en-US" sz="3600" b="1" i="1" dirty="0">
                <a:solidFill>
                  <a:srgbClr val="800000"/>
                </a:solidFill>
              </a:rPr>
              <a:t>without your grace we waste away</a:t>
            </a:r>
            <a:br>
              <a:rPr lang="en-US" sz="3600" b="1" i="1" dirty="0">
                <a:solidFill>
                  <a:srgbClr val="800000"/>
                </a:solidFill>
              </a:rPr>
            </a:br>
            <a:r>
              <a:rPr lang="en-US" sz="3600" b="1" i="1" dirty="0">
                <a:solidFill>
                  <a:srgbClr val="800000"/>
                </a:solidFill>
              </a:rPr>
              <a:t>like flowers that wither and decay.</a:t>
            </a:r>
            <a:br>
              <a:rPr lang="en-US" sz="3600" b="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47259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7030A0"/>
                </a:solidFill>
                <a:effectLst/>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0000"/>
                </a:solidFill>
                <a:effectLst/>
                <a:cs typeface="Times New Roman" pitchFamily="18" charset="0"/>
              </a:rPr>
              <a:t>#96 </a:t>
            </a:r>
            <a:r>
              <a:rPr lang="en-US" altLang="en-US" sz="2500" b="0" i="1" kern="0" dirty="0">
                <a:solidFill>
                  <a:srgbClr val="FF0000"/>
                </a:solidFill>
                <a:effectLst/>
              </a:rPr>
              <a:t>“On Jordan’s Bank the Baptist’s Cry”</a:t>
            </a:r>
          </a:p>
        </p:txBody>
      </p:sp>
    </p:spTree>
    <p:extLst>
      <p:ext uri="{BB962C8B-B14F-4D97-AF65-F5344CB8AC3E}">
        <p14:creationId xmlns:p14="http://schemas.microsoft.com/office/powerpoint/2010/main" val="81774904"/>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8D6229-4CEF-4F22-AEC7-535A9662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993076"/>
            <a:ext cx="9671277" cy="2862322"/>
          </a:xfrm>
          <a:prstGeom prst="rect">
            <a:avLst/>
          </a:prstGeom>
        </p:spPr>
        <p:txBody>
          <a:bodyPr wrap="square">
            <a:spAutoFit/>
          </a:bodyPr>
          <a:lstStyle/>
          <a:p>
            <a:pPr algn="ctr"/>
            <a:r>
              <a:rPr lang="en-US" sz="3600" b="1" i="1" dirty="0">
                <a:solidFill>
                  <a:srgbClr val="800000"/>
                </a:solidFill>
              </a:rPr>
              <a:t>Stretch forth your hand; our health restore,</a:t>
            </a:r>
            <a:br>
              <a:rPr lang="en-US" sz="3600" b="1" i="1" dirty="0">
                <a:solidFill>
                  <a:srgbClr val="800000"/>
                </a:solidFill>
              </a:rPr>
            </a:br>
            <a:r>
              <a:rPr lang="en-US" sz="3600" b="1" i="1" dirty="0">
                <a:solidFill>
                  <a:srgbClr val="800000"/>
                </a:solidFill>
              </a:rPr>
              <a:t>and make us rise to fall no more.</a:t>
            </a:r>
            <a:br>
              <a:rPr lang="en-US" sz="3600" b="1" i="1" dirty="0">
                <a:solidFill>
                  <a:srgbClr val="800000"/>
                </a:solidFill>
              </a:rPr>
            </a:br>
            <a:r>
              <a:rPr lang="en-US" sz="3600" b="1" i="1" dirty="0">
                <a:solidFill>
                  <a:srgbClr val="800000"/>
                </a:solidFill>
              </a:rPr>
              <a:t>O let your face upon us shine</a:t>
            </a:r>
            <a:br>
              <a:rPr lang="en-US" sz="3600" b="1" i="1" dirty="0">
                <a:solidFill>
                  <a:srgbClr val="800000"/>
                </a:solidFill>
              </a:rPr>
            </a:br>
            <a:r>
              <a:rPr lang="en-US" sz="3600" b="1" i="1" dirty="0">
                <a:solidFill>
                  <a:srgbClr val="800000"/>
                </a:solidFill>
              </a:rPr>
              <a:t>and fill the world with love divine.</a:t>
            </a:r>
            <a:br>
              <a:rPr lang="en-US" sz="3600" b="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061808" y="723823"/>
            <a:ext cx="7472592"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7030A0"/>
                </a:solidFill>
                <a:effectLst/>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0000"/>
                </a:solidFill>
                <a:effectLst/>
                <a:cs typeface="Times New Roman" pitchFamily="18" charset="0"/>
              </a:rPr>
              <a:t>#96 </a:t>
            </a:r>
            <a:r>
              <a:rPr lang="en-US" altLang="en-US" sz="2500" b="0" i="1" kern="0" dirty="0">
                <a:solidFill>
                  <a:srgbClr val="FF0000"/>
                </a:solidFill>
                <a:effectLst/>
              </a:rPr>
              <a:t>“On Jordan’s Bank the Baptist’s Cry”</a:t>
            </a:r>
          </a:p>
        </p:txBody>
      </p:sp>
    </p:spTree>
    <p:extLst>
      <p:ext uri="{BB962C8B-B14F-4D97-AF65-F5344CB8AC3E}">
        <p14:creationId xmlns:p14="http://schemas.microsoft.com/office/powerpoint/2010/main" val="351299286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39080" y="2219525"/>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4)</a:t>
            </a:r>
          </a:p>
          <a:p>
            <a:pPr algn="ctr"/>
            <a:r>
              <a:rPr lang="en-US" b="1" i="1" dirty="0">
                <a:effectLst/>
              </a:rPr>
              <a:t>God be with you till we meet again; </a:t>
            </a:r>
          </a:p>
          <a:p>
            <a:pPr algn="ctr"/>
            <a:r>
              <a:rPr lang="en-US" b="1" i="1" dirty="0">
                <a:effectLst/>
              </a:rPr>
              <a:t>keep love's banner floating o'er you;</a:t>
            </a:r>
            <a:br>
              <a:rPr lang="en-US" b="1" i="1" dirty="0">
                <a:effectLst/>
              </a:rPr>
            </a:br>
            <a:r>
              <a:rPr lang="en-US" b="1" i="1" dirty="0">
                <a:effectLst/>
              </a:rPr>
              <a:t>smite death's threatening wave before you: God be with you till we meet again</a:t>
            </a:r>
            <a:r>
              <a:rPr lang="en-US" dirty="0">
                <a:effectLst/>
              </a:rPr>
              <a:t>.</a:t>
            </a: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5A84D-3177-4C90-B3DA-D2B539DBA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89880" y="-81722"/>
            <a:ext cx="11734196" cy="9154440"/>
          </a:xfrm>
          <a:prstGeom prst="rect">
            <a:avLst/>
          </a:prstGeom>
        </p:spPr>
      </p:pic>
      <p:sp>
        <p:nvSpPr>
          <p:cNvPr id="4098" name="Rectangle 2"/>
          <p:cNvSpPr>
            <a:spLocks noGrp="1" noChangeArrowheads="1"/>
          </p:cNvSpPr>
          <p:nvPr>
            <p:ph type="ctrTitle"/>
          </p:nvPr>
        </p:nvSpPr>
        <p:spPr>
          <a:xfrm>
            <a:off x="685800" y="1143000"/>
            <a:ext cx="7696200" cy="679511"/>
          </a:xfrm>
          <a:noFill/>
        </p:spPr>
        <p:txBody>
          <a:bodyPr/>
          <a:lstStyle/>
          <a:p>
            <a:pPr algn="r"/>
            <a:r>
              <a:rPr lang="en-US" altLang="en-US" sz="3600" i="1" dirty="0" err="1">
                <a:solidFill>
                  <a:srgbClr val="4AE8E8"/>
                </a:solidFill>
                <a:latin typeface="+mn-lt"/>
              </a:rPr>
              <a:t>Homecrest</a:t>
            </a:r>
            <a:r>
              <a:rPr lang="en-US" altLang="en-US" sz="3600" i="1" dirty="0">
                <a:solidFill>
                  <a:srgbClr val="4AE8E8"/>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2800" i="1" dirty="0">
                <a:latin typeface="Arial" charset="0"/>
              </a:rPr>
              <a:t>December 10th, 2017</a:t>
            </a:r>
            <a:br>
              <a:rPr lang="en-US" altLang="en-US" sz="2800" i="1" dirty="0">
                <a:latin typeface="Arial" charset="0"/>
              </a:rPr>
            </a:br>
            <a:r>
              <a:rPr lang="en-US" altLang="en-US" sz="2800" i="1" dirty="0">
                <a:latin typeface="Arial" charset="0"/>
              </a:rPr>
              <a:t>2nd Sunday of Advent  </a:t>
            </a:r>
            <a:br>
              <a:rPr lang="en-US" altLang="en-US" sz="2800" i="1" dirty="0">
                <a:latin typeface="Arial" charset="0"/>
              </a:rPr>
            </a:br>
            <a:endParaRPr lang="en-US" altLang="en-US" sz="28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433" y="4818266"/>
            <a:ext cx="1752600" cy="1755861"/>
          </a:xfrm>
          <a:prstGeom prst="rect">
            <a:avLst/>
          </a:prstGeom>
        </p:spPr>
      </p:pic>
      <p:pic>
        <p:nvPicPr>
          <p:cNvPr id="6" name="Picture 5" descr="https://tse1.mm.bing.net/th?&amp;id=OIP.M2ca6ae0e0dd692124fc988daf1a3856fo0&amp;w=166&amp;h=182&amp;c=0&amp;pid=1.9&amp;rs=0&amp;p=0&amp;r=0">
            <a:hlinkClick r:id="rId5" tooltip="&quot;View image details&quot;"/>
            <a:extLst>
              <a:ext uri="{FF2B5EF4-FFF2-40B4-BE49-F238E27FC236}">
                <a16:creationId xmlns:a16="http://schemas.microsoft.com/office/drawing/2014/main" id="{D5D60A24-0F0C-4529-B466-4B44382EEB2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38200" y="4038600"/>
            <a:ext cx="2209800" cy="2338803"/>
          </a:xfrm>
          <a:prstGeom prst="rect">
            <a:avLst/>
          </a:prstGeom>
          <a:noFill/>
          <a:ln>
            <a:noFill/>
          </a:ln>
        </p:spPr>
      </p:pic>
    </p:spTree>
    <p:extLst>
      <p:ext uri="{BB962C8B-B14F-4D97-AF65-F5344CB8AC3E}">
        <p14:creationId xmlns:p14="http://schemas.microsoft.com/office/powerpoint/2010/main" val="6028421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5D489-3641-45AF-A669-62C7D3398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12462933" cy="7010400"/>
          </a:xfrm>
          <a:prstGeom prst="rect">
            <a:avLst/>
          </a:prstGeom>
        </p:spPr>
      </p:pic>
      <p:sp>
        <p:nvSpPr>
          <p:cNvPr id="111618" name="Rectangle 2"/>
          <p:cNvSpPr>
            <a:spLocks noGrp="1" noChangeArrowheads="1"/>
          </p:cNvSpPr>
          <p:nvPr>
            <p:ph type="ctrTitle"/>
          </p:nvPr>
        </p:nvSpPr>
        <p:spPr>
          <a:xfrm>
            <a:off x="624990" y="552728"/>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623 “I’ve Got Peace Like a River”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7985" y="2298680"/>
            <a:ext cx="868741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I’ve got love like an ocean;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love like an ocean;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love like an ocean, in my soul.</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love like an ocean;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love like an ocean;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I’ve got love like an ocean, in my soul.</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algn="ct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2440334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000" b="0" i="1" dirty="0"/>
              <a:t>(Based on 2 Peter 3:9)</a:t>
            </a:r>
            <a:br>
              <a:rPr lang="en-US" altLang="en-US" sz="3200" b="0" i="1" dirty="0"/>
            </a:br>
            <a:r>
              <a:rPr lang="en-US" sz="2000" i="1" dirty="0">
                <a:effectLst>
                  <a:outerShdw blurRad="38100" dist="38100" dir="2700000" algn="tl">
                    <a:srgbClr val="000000">
                      <a:alpha val="43137"/>
                    </a:srgbClr>
                  </a:outerShdw>
                </a:effectLst>
                <a:latin typeface="+mn-lt"/>
              </a:rPr>
              <a:t>Our God does not want anyone to perish but to come to repentance and to have eternal life. God sent his only begotten Son to us so that we may come to acknowledge and repent of our sins.  Let us, therefore, come before God through the sincerity of our hearts and our contrite spirit. </a:t>
            </a:r>
            <a:br>
              <a:rPr lang="en-US" sz="2000"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371600"/>
            <a:ext cx="6477000" cy="5493812"/>
          </a:xfrm>
          <a:prstGeom prst="rect">
            <a:avLst/>
          </a:prstGeom>
        </p:spPr>
        <p:txBody>
          <a:bodyPr wrap="square">
            <a:spAutoFit/>
          </a:bodyPr>
          <a:lstStyle/>
          <a:p>
            <a:r>
              <a:rPr lang="en-US" sz="3200" b="1" i="1" dirty="0">
                <a:solidFill>
                  <a:srgbClr val="000000"/>
                </a:solidFill>
              </a:rPr>
              <a:t>Refiner God, you have sent us prophets and we have not listened.  We have not always determined what is best or made way for your reign in our lives, our church, and our society.  Forgive us, we pray, and renew your covenant within us, for the sake of our Lord Jesus the Christ, Amen.</a:t>
            </a:r>
            <a:endParaRPr lang="en-US" sz="3200" b="1" dirty="0">
              <a:solidFill>
                <a:srgbClr val="000000"/>
              </a:solidFill>
            </a:endParaRPr>
          </a:p>
          <a:p>
            <a:endParaRPr lang="en-US" sz="31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r>
              <a:rPr lang="en-US" altLang="en-US" sz="2000" i="1" dirty="0">
                <a:latin typeface="+mn-lt"/>
              </a:rPr>
              <a:t>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82044" y="1295400"/>
            <a:ext cx="7266140" cy="4955203"/>
          </a:xfrm>
          <a:prstGeom prst="rect">
            <a:avLst/>
          </a:prstGeom>
        </p:spPr>
        <p:txBody>
          <a:bodyPr wrap="square">
            <a:spAutoFit/>
          </a:bodyPr>
          <a:lstStyle/>
          <a:p>
            <a:r>
              <a:rPr lang="en-US" sz="3200" b="1" i="1" dirty="0">
                <a:solidFill>
                  <a:srgbClr val="000000"/>
                </a:solidFill>
              </a:rPr>
              <a:t>Friends this is the good news, </a:t>
            </a:r>
          </a:p>
          <a:p>
            <a:r>
              <a:rPr lang="en-US" sz="3200" b="1" i="1" dirty="0">
                <a:solidFill>
                  <a:srgbClr val="000000"/>
                </a:solidFill>
              </a:rPr>
              <a:t>that if we repent of our sins, </a:t>
            </a:r>
          </a:p>
          <a:p>
            <a:r>
              <a:rPr lang="en-US" sz="3200" b="1" i="1" dirty="0">
                <a:solidFill>
                  <a:srgbClr val="000000"/>
                </a:solidFill>
              </a:rPr>
              <a:t>God will surely forgive us.  </a:t>
            </a:r>
            <a:endParaRPr lang="en-US" sz="3200" b="1" dirty="0">
              <a:solidFill>
                <a:srgbClr val="000000"/>
              </a:solidFill>
            </a:endParaRPr>
          </a:p>
          <a:p>
            <a:r>
              <a:rPr lang="en-US" sz="3200" b="1" i="1" dirty="0">
                <a:solidFill>
                  <a:srgbClr val="000000"/>
                </a:solidFill>
              </a:rPr>
              <a:t>The One who began a good work in us will bring it to completion.  Grateful for the promise of joy and of peace that the expected Savior brings us.  We are a forgiven people.</a:t>
            </a:r>
            <a:endParaRPr lang="en-US" sz="3200" b="1" dirty="0">
              <a:solidFill>
                <a:srgbClr val="000000"/>
              </a:solidFill>
            </a:endParaRPr>
          </a:p>
          <a:p>
            <a:r>
              <a:rPr lang="en-US" sz="3200" b="1" i="1" dirty="0">
                <a:solidFill>
                  <a:srgbClr val="FF0000"/>
                </a:solidFill>
                <a:effectLst>
                  <a:outerShdw blurRad="38100" dist="38100" dir="2700000" algn="tl">
                    <a:srgbClr val="000000">
                      <a:alpha val="43137"/>
                    </a:srgbClr>
                  </a:outerShdw>
                </a:effectLst>
              </a:rPr>
              <a:t>Thanks be to God, Amen.   </a:t>
            </a:r>
            <a:endParaRPr lang="en-US" sz="3200" dirty="0">
              <a:solidFill>
                <a:srgbClr val="FF0000"/>
              </a:solidFill>
              <a:effectLst>
                <a:outerShdw blurRad="38100" dist="38100" dir="2700000" algn="tl">
                  <a:srgbClr val="000000">
                    <a:alpha val="43137"/>
                  </a:srgbClr>
                </a:outerShdw>
              </a:effectLst>
            </a:endParaRPr>
          </a:p>
          <a:p>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381396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40241</TotalTime>
  <Words>644</Words>
  <Application>Microsoft Office PowerPoint</Application>
  <PresentationFormat>On-screen Show (4:3)</PresentationFormat>
  <Paragraphs>163</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Calibri</vt:lpstr>
      <vt:lpstr>Helvetica</vt:lpstr>
      <vt:lpstr>SourceSansPro</vt:lpstr>
      <vt:lpstr>Times New Roman</vt:lpstr>
      <vt:lpstr>Wingdings</vt:lpstr>
      <vt:lpstr>Glass Layers</vt:lpstr>
      <vt:lpstr>Homecrest Presbyterian Church Worship of the Lord’s Day December 10th, 2017 2nd Sunday of Advent   </vt:lpstr>
      <vt:lpstr>Gathering Around the WORD Lighting of the Advent Candle/ Call to Worship – Steven Kreger </vt:lpstr>
      <vt:lpstr>Gathering Around the WORD Gathering Hymn   # 623 “I’ve Got Peace Like a River”</vt:lpstr>
      <vt:lpstr>Gathering Around the WORD Gathering Hymn   # 623 “I’ve Got Peace Like a River”</vt:lpstr>
      <vt:lpstr>Gathering Around the WORD Gathering Hymn   # 623 “I’ve Got Peace Like a River”</vt:lpstr>
      <vt:lpstr>Gathering Around the WORD Call to Confession (Based on 2 Peter 3:9) Our God does not want anyone to perish but to come to repentance and to have eternal life. God sent his only begotten Son to us so that we may come to acknowledge and repent of our sins.  Let us, therefore, come before God through the sincerity of our hearts and our contrite spirit.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Responsive Reading (Isaiah 40:1-11)</vt:lpstr>
      <vt:lpstr>Proclaiming the WORD  Responsive Reading (Isaiah 40:1-11)</vt:lpstr>
      <vt:lpstr>Proclaiming the WORD  Responsive Reading (Isaiah 40:1-11)</vt:lpstr>
      <vt:lpstr>Proclaiming the WORD  Responsive Reading (Isaiah 40:1-11)</vt:lpstr>
      <vt:lpstr>Proclaiming the WORD  Responsive Reading (Isaiah 40:1-11)</vt:lpstr>
      <vt:lpstr>Proclaiming the WORD  Responsive Reading (Isaiah 40:1-11)</vt:lpstr>
      <vt:lpstr>Proclaiming the WORD  Scripture Reading (2 Peter 3:8-15a)</vt:lpstr>
      <vt:lpstr>Proclaiming the WORD  Scripture Reading (2 Peter 3:8-15a)</vt:lpstr>
      <vt:lpstr>Proclaiming the WORD  Scripture Reading (2 Peter 3:8-15a)</vt:lpstr>
      <vt:lpstr>PowerPoint Presentation</vt:lpstr>
      <vt:lpstr>PowerPoint Presentation</vt:lpstr>
      <vt:lpstr>PowerPoint Presentation</vt:lpstr>
      <vt:lpstr>PowerPoint Presentation</vt:lpstr>
      <vt:lpstr>Responding Hymn # 87 “Comfort, Comfort Now My People”</vt:lpstr>
      <vt:lpstr>Responding Hymn # 87 “Comfort, Comfort Now My People”</vt:lpstr>
      <vt:lpstr>Responding Hymn # 87 “Comfort, Comfort Now My People”</vt:lpstr>
      <vt:lpstr>Bearing and Following  the WORD into the World An Advent ffirmation of Faith – Nathan Nettleton </vt:lpstr>
      <vt:lpstr>Bearing and Following  the WORD into the World An Advent ffirmation of Faith – Nathan Nettleton </vt:lpstr>
      <vt:lpstr>Bearing and Following  the WORD into the World An Advent ffirmation of Faith – Nathan Nettleton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December 10th, 2017 2nd Sunday of Advent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1064</cp:revision>
  <cp:lastPrinted>2016-01-30T20:52:10Z</cp:lastPrinted>
  <dcterms:created xsi:type="dcterms:W3CDTF">1601-01-01T00:00:00Z</dcterms:created>
  <dcterms:modified xsi:type="dcterms:W3CDTF">2017-12-09T19:55:11Z</dcterms:modified>
</cp:coreProperties>
</file>