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6.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5"/>
  </p:notesMasterIdLst>
  <p:handoutMasterIdLst>
    <p:handoutMasterId r:id="rId56"/>
  </p:handoutMasterIdLst>
  <p:sldIdLst>
    <p:sldId id="1097" r:id="rId2"/>
    <p:sldId id="1588" r:id="rId3"/>
    <p:sldId id="1299" r:id="rId4"/>
    <p:sldId id="1694" r:id="rId5"/>
    <p:sldId id="1695" r:id="rId6"/>
    <p:sldId id="1696" r:id="rId7"/>
    <p:sldId id="805" r:id="rId8"/>
    <p:sldId id="1039" r:id="rId9"/>
    <p:sldId id="1697" r:id="rId10"/>
    <p:sldId id="696" r:id="rId11"/>
    <p:sldId id="806" r:id="rId12"/>
    <p:sldId id="1059" r:id="rId13"/>
    <p:sldId id="1595" r:id="rId14"/>
    <p:sldId id="1698" r:id="rId15"/>
    <p:sldId id="1701" r:id="rId16"/>
    <p:sldId id="1700" r:id="rId17"/>
    <p:sldId id="1693" r:id="rId18"/>
    <p:sldId id="905" r:id="rId19"/>
    <p:sldId id="1702" r:id="rId20"/>
    <p:sldId id="1703" r:id="rId21"/>
    <p:sldId id="1540" r:id="rId22"/>
    <p:sldId id="1704" r:id="rId23"/>
    <p:sldId id="1705" r:id="rId24"/>
    <p:sldId id="1687" r:id="rId25"/>
    <p:sldId id="1706" r:id="rId26"/>
    <p:sldId id="1688" r:id="rId27"/>
    <p:sldId id="1669" r:id="rId28"/>
    <p:sldId id="1734" r:id="rId29"/>
    <p:sldId id="975" r:id="rId30"/>
    <p:sldId id="818" r:id="rId31"/>
    <p:sldId id="819" r:id="rId32"/>
    <p:sldId id="1712" r:id="rId33"/>
    <p:sldId id="1725" r:id="rId34"/>
    <p:sldId id="1726" r:id="rId35"/>
    <p:sldId id="1715" r:id="rId36"/>
    <p:sldId id="1727" r:id="rId37"/>
    <p:sldId id="1717" r:id="rId38"/>
    <p:sldId id="1718" r:id="rId39"/>
    <p:sldId id="1719" r:id="rId40"/>
    <p:sldId id="1728" r:id="rId41"/>
    <p:sldId id="1730" r:id="rId42"/>
    <p:sldId id="1731" r:id="rId43"/>
    <p:sldId id="1732" r:id="rId44"/>
    <p:sldId id="1720" r:id="rId45"/>
    <p:sldId id="1721" r:id="rId46"/>
    <p:sldId id="1722" r:id="rId47"/>
    <p:sldId id="1733" r:id="rId48"/>
    <p:sldId id="1724" r:id="rId49"/>
    <p:sldId id="1709" r:id="rId50"/>
    <p:sldId id="1710" r:id="rId51"/>
    <p:sldId id="284" r:id="rId52"/>
    <p:sldId id="1067" r:id="rId53"/>
    <p:sldId id="1711" r:id="rId5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CC0099"/>
    <a:srgbClr val="4AE8E8"/>
    <a:srgbClr val="FF3399"/>
    <a:srgbClr val="FF0000"/>
    <a:srgbClr val="0664BA"/>
    <a:srgbClr val="00FFFF"/>
    <a:srgbClr val="80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9002" autoAdjust="0"/>
  </p:normalViewPr>
  <p:slideViewPr>
    <p:cSldViewPr>
      <p:cViewPr varScale="1">
        <p:scale>
          <a:sx n="77" d="100"/>
          <a:sy n="77" d="100"/>
        </p:scale>
        <p:origin x="492"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53</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82985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143000"/>
            <a:ext cx="7696200" cy="679511"/>
          </a:xfrm>
          <a:noFill/>
        </p:spPr>
        <p:txBody>
          <a:bodyPr/>
          <a:lstStyle/>
          <a:p>
            <a:pPr algn="r"/>
            <a:r>
              <a:rPr lang="en-US" altLang="en-US" sz="3600" i="1" dirty="0" err="1">
                <a:solidFill>
                  <a:srgbClr val="4AE8E8"/>
                </a:solidFill>
                <a:latin typeface="+mn-lt"/>
              </a:rPr>
              <a:t>Homecrest</a:t>
            </a:r>
            <a:r>
              <a:rPr lang="en-US" altLang="en-US" sz="3600" i="1" dirty="0">
                <a:solidFill>
                  <a:srgbClr val="4AE8E8"/>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2800" i="1" dirty="0">
                <a:latin typeface="Arial" charset="0"/>
              </a:rPr>
              <a:t>December 3</a:t>
            </a:r>
            <a:r>
              <a:rPr lang="en-US" altLang="en-US" sz="2800" i="1" baseline="30000" dirty="0">
                <a:latin typeface="Arial" charset="0"/>
              </a:rPr>
              <a:t>rd</a:t>
            </a:r>
            <a:r>
              <a:rPr lang="en-US" altLang="en-US" sz="2800" i="1" dirty="0">
                <a:latin typeface="Arial" charset="0"/>
              </a:rPr>
              <a:t>, 2017</a:t>
            </a:r>
            <a:br>
              <a:rPr lang="en-US" altLang="en-US" sz="2800" i="1" dirty="0">
                <a:latin typeface="Arial" charset="0"/>
              </a:rPr>
            </a:br>
            <a:r>
              <a:rPr lang="en-US" altLang="en-US" sz="2800" i="1" dirty="0">
                <a:latin typeface="Arial" charset="0"/>
              </a:rPr>
              <a:t>1</a:t>
            </a:r>
            <a:r>
              <a:rPr lang="en-US" altLang="en-US" sz="2800" i="1" baseline="30000" dirty="0">
                <a:latin typeface="Arial" charset="0"/>
              </a:rPr>
              <a:t>st</a:t>
            </a:r>
            <a:r>
              <a:rPr lang="en-US" altLang="en-US" sz="2800" i="1" dirty="0">
                <a:latin typeface="Arial" charset="0"/>
              </a:rPr>
              <a:t> Sunday of Advent  </a:t>
            </a:r>
            <a:br>
              <a:rPr lang="en-US" altLang="en-US" sz="2800" i="1" dirty="0">
                <a:latin typeface="Arial" charset="0"/>
              </a:rPr>
            </a:br>
            <a:endParaRPr lang="en-US" altLang="en-US" sz="2800" i="1" dirty="0">
              <a:solidFill>
                <a:srgbClr val="00FFFF"/>
              </a:solidFill>
              <a:effectLst>
                <a:outerShdw blurRad="38100" dist="38100" dir="2700000" algn="tl">
                  <a:srgbClr val="000000">
                    <a:alpha val="43137"/>
                  </a:srgbClr>
                </a:outerShdw>
              </a:effectLst>
              <a:latin typeface="Arial" charset="0"/>
            </a:endParaRPr>
          </a:p>
        </p:txBody>
      </p:sp>
      <p:pic>
        <p:nvPicPr>
          <p:cNvPr id="8" name="Picture 7">
            <a:extLst>
              <a:ext uri="{FF2B5EF4-FFF2-40B4-BE49-F238E27FC236}">
                <a16:creationId xmlns:a16="http://schemas.microsoft.com/office/drawing/2014/main" id="{A57B7EF4-269C-42A5-B961-3352EBCC7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142" y="4191000"/>
            <a:ext cx="2334460" cy="2338803"/>
          </a:xfrm>
          <a:prstGeom prst="rect">
            <a:avLst/>
          </a:prstGeom>
        </p:spPr>
      </p:pic>
      <p:pic>
        <p:nvPicPr>
          <p:cNvPr id="5" name="Picture 4" descr="Image result for Advent Candles Clip Art">
            <a:extLst>
              <a:ext uri="{FF2B5EF4-FFF2-40B4-BE49-F238E27FC236}">
                <a16:creationId xmlns:a16="http://schemas.microsoft.com/office/drawing/2014/main" id="{1C333239-B5B1-4B72-933C-7A9AE9445F3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1140" y="4140923"/>
            <a:ext cx="2504230" cy="2495550"/>
          </a:xfrm>
          <a:prstGeom prst="rect">
            <a:avLst/>
          </a:prstGeom>
          <a:noFill/>
          <a:ln>
            <a:noFill/>
          </a:ln>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1D0CC-DB13-4061-98A5-CDA79B90C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536853" cy="5029200"/>
          </a:xfrm>
          <a:prstGeom prst="rect">
            <a:avLst/>
          </a:prstGeom>
        </p:spPr>
      </p:pic>
      <p:sp>
        <p:nvSpPr>
          <p:cNvPr id="755714" name="Rectangle 2"/>
          <p:cNvSpPr>
            <a:spLocks noGrp="1" noChangeArrowheads="1"/>
          </p:cNvSpPr>
          <p:nvPr>
            <p:ph type="ctrTitle"/>
          </p:nvPr>
        </p:nvSpPr>
        <p:spPr>
          <a:xfrm>
            <a:off x="381000" y="900113"/>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450BA5-9B6F-4FDE-BD8E-716B4333E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4" name="Rectangle 2"/>
          <p:cNvSpPr>
            <a:spLocks noGrp="1" noChangeArrowheads="1"/>
          </p:cNvSpPr>
          <p:nvPr>
            <p:ph type="ctrTitle"/>
          </p:nvPr>
        </p:nvSpPr>
        <p:spPr>
          <a:xfrm>
            <a:off x="2209800" y="12954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23A795-D573-4315-B52A-384FF126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90530" name="Rectangle 2"/>
          <p:cNvSpPr>
            <a:spLocks noGrp="1" noChangeArrowheads="1"/>
          </p:cNvSpPr>
          <p:nvPr>
            <p:ph type="ctrTitle"/>
          </p:nvPr>
        </p:nvSpPr>
        <p:spPr>
          <a:xfrm>
            <a:off x="371930" y="473502"/>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(Mark 13:24-37)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347259" y="1509725"/>
            <a:ext cx="8585886" cy="5339923"/>
          </a:xfrm>
          <a:prstGeom prst="rect">
            <a:avLst/>
          </a:prstGeom>
        </p:spPr>
        <p:txBody>
          <a:bodyPr wrap="square">
            <a:spAutoFit/>
          </a:bodyPr>
          <a:lstStyle/>
          <a:p>
            <a:r>
              <a:rPr lang="en-US" sz="3100" b="1" i="1" baseline="30000" dirty="0">
                <a:effectLst>
                  <a:outerShdw blurRad="38100" dist="38100" dir="2700000" algn="tl">
                    <a:srgbClr val="000000">
                      <a:alpha val="43137"/>
                    </a:srgbClr>
                  </a:outerShdw>
                </a:effectLst>
              </a:rPr>
              <a:t>24</a:t>
            </a:r>
            <a:r>
              <a:rPr lang="en-US" sz="3100" b="1" i="1" dirty="0">
                <a:effectLst>
                  <a:outerShdw blurRad="38100" dist="38100" dir="2700000" algn="tl">
                    <a:srgbClr val="000000">
                      <a:alpha val="43137"/>
                    </a:srgbClr>
                  </a:outerShdw>
                </a:effectLst>
              </a:rPr>
              <a:t>“But in those days, after that suffering, </a:t>
            </a:r>
            <a:br>
              <a:rPr lang="en-US" sz="3100" b="1" i="1" dirty="0">
                <a:effectLst>
                  <a:outerShdw blurRad="38100" dist="38100" dir="2700000" algn="tl">
                    <a:srgbClr val="000000">
                      <a:alpha val="43137"/>
                    </a:srgbClr>
                  </a:outerShdw>
                </a:effectLst>
              </a:rPr>
            </a:br>
            <a:r>
              <a:rPr lang="en-US" sz="3100" b="1" i="1" dirty="0">
                <a:effectLst>
                  <a:outerShdw blurRad="38100" dist="38100" dir="2700000" algn="tl">
                    <a:srgbClr val="000000">
                      <a:alpha val="43137"/>
                    </a:srgbClr>
                  </a:outerShdw>
                </a:effectLst>
              </a:rPr>
              <a:t>     the sun will be darkened, </a:t>
            </a:r>
            <a:br>
              <a:rPr lang="en-US" sz="3100" b="1" i="1" dirty="0">
                <a:effectLst>
                  <a:outerShdw blurRad="38100" dist="38100" dir="2700000" algn="tl">
                    <a:srgbClr val="000000">
                      <a:alpha val="43137"/>
                    </a:srgbClr>
                  </a:outerShdw>
                </a:effectLst>
              </a:rPr>
            </a:br>
            <a:r>
              <a:rPr lang="en-US" sz="3100" b="1" i="1" dirty="0">
                <a:effectLst>
                  <a:outerShdw blurRad="38100" dist="38100" dir="2700000" algn="tl">
                    <a:srgbClr val="000000">
                      <a:alpha val="43137"/>
                    </a:srgbClr>
                  </a:outerShdw>
                </a:effectLst>
              </a:rPr>
              <a:t>          and the moon will not give its light, </a:t>
            </a:r>
            <a:br>
              <a:rPr lang="en-US" sz="3100" b="1" i="1" dirty="0">
                <a:effectLst>
                  <a:outerShdw blurRad="38100" dist="38100" dir="2700000" algn="tl">
                    <a:srgbClr val="000000">
                      <a:alpha val="43137"/>
                    </a:srgbClr>
                  </a:outerShdw>
                </a:effectLst>
              </a:rPr>
            </a:br>
            <a:r>
              <a:rPr lang="en-US" sz="3100" b="1" i="1" baseline="30000" dirty="0">
                <a:effectLst>
                  <a:outerShdw blurRad="38100" dist="38100" dir="2700000" algn="tl">
                    <a:srgbClr val="000000">
                      <a:alpha val="43137"/>
                    </a:srgbClr>
                  </a:outerShdw>
                </a:effectLst>
              </a:rPr>
              <a:t>25</a:t>
            </a:r>
            <a:r>
              <a:rPr lang="en-US" sz="3100" b="1" i="1" dirty="0">
                <a:effectLst>
                  <a:outerShdw blurRad="38100" dist="38100" dir="2700000" algn="tl">
                    <a:srgbClr val="000000">
                      <a:alpha val="43137"/>
                    </a:srgbClr>
                  </a:outerShdw>
                </a:effectLst>
              </a:rPr>
              <a:t>  and the stars will be falling from heaven, </a:t>
            </a:r>
            <a:br>
              <a:rPr lang="en-US" sz="3100" b="1" i="1" dirty="0">
                <a:effectLst>
                  <a:outerShdw blurRad="38100" dist="38100" dir="2700000" algn="tl">
                    <a:srgbClr val="000000">
                      <a:alpha val="43137"/>
                    </a:srgbClr>
                  </a:outerShdw>
                </a:effectLst>
              </a:rPr>
            </a:br>
            <a:r>
              <a:rPr lang="en-US" sz="3100" b="1" i="1" dirty="0">
                <a:effectLst>
                  <a:outerShdw blurRad="38100" dist="38100" dir="2700000" algn="tl">
                    <a:srgbClr val="000000">
                      <a:alpha val="43137"/>
                    </a:srgbClr>
                  </a:outerShdw>
                </a:effectLst>
              </a:rPr>
              <a:t>          and the powers in the heavens will be 		shaken. </a:t>
            </a:r>
            <a:br>
              <a:rPr lang="en-US" sz="3100" b="1" i="1" dirty="0">
                <a:effectLst>
                  <a:outerShdw blurRad="38100" dist="38100" dir="2700000" algn="tl">
                    <a:srgbClr val="000000">
                      <a:alpha val="43137"/>
                    </a:srgbClr>
                  </a:outerShdw>
                </a:effectLst>
              </a:rPr>
            </a:br>
            <a:r>
              <a:rPr lang="en-US" sz="3100" b="1" i="1" baseline="30000" dirty="0">
                <a:effectLst>
                  <a:outerShdw blurRad="38100" dist="38100" dir="2700000" algn="tl">
                    <a:srgbClr val="000000">
                      <a:alpha val="43137"/>
                    </a:srgbClr>
                  </a:outerShdw>
                </a:effectLst>
              </a:rPr>
              <a:t>26</a:t>
            </a:r>
            <a:r>
              <a:rPr lang="en-US" sz="3100" b="1" i="1" dirty="0">
                <a:effectLst>
                  <a:outerShdw blurRad="38100" dist="38100" dir="2700000" algn="tl">
                    <a:srgbClr val="000000">
                      <a:alpha val="43137"/>
                    </a:srgbClr>
                  </a:outerShdw>
                </a:effectLst>
              </a:rPr>
              <a:t>Then they will see ‘the Son of Man coming in clouds’ with great power and glory. </a:t>
            </a:r>
            <a:r>
              <a:rPr lang="en-US" sz="3100" b="1" i="1" baseline="30000" dirty="0">
                <a:effectLst>
                  <a:outerShdw blurRad="38100" dist="38100" dir="2700000" algn="tl">
                    <a:srgbClr val="000000">
                      <a:alpha val="43137"/>
                    </a:srgbClr>
                  </a:outerShdw>
                </a:effectLst>
              </a:rPr>
              <a:t>27</a:t>
            </a:r>
            <a:r>
              <a:rPr lang="en-US" sz="3100" b="1" i="1" dirty="0">
                <a:effectLst>
                  <a:outerShdw blurRad="38100" dist="38100" dir="2700000" algn="tl">
                    <a:srgbClr val="000000">
                      <a:alpha val="43137"/>
                    </a:srgbClr>
                  </a:outerShdw>
                </a:effectLst>
              </a:rPr>
              <a:t>Then he will send out the angels, and gather his elect from the four winds, from the ends of the earth to the ends of heaven.</a:t>
            </a:r>
            <a:endParaRPr lang="en-US" sz="31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6719457"/>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23A795-D573-4315-B52A-384FF126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480884" y="1600200"/>
            <a:ext cx="8052486" cy="5016758"/>
          </a:xfrm>
          <a:prstGeom prst="rect">
            <a:avLst/>
          </a:prstGeom>
        </p:spPr>
        <p:txBody>
          <a:bodyPr wrap="square">
            <a:spAutoFit/>
          </a:bodyPr>
          <a:lstStyle/>
          <a:p>
            <a:r>
              <a:rPr lang="en-US" sz="3200" b="1" i="1" baseline="30000" dirty="0">
                <a:effectLst>
                  <a:outerShdw blurRad="38100" dist="38100" dir="2700000" algn="tl">
                    <a:srgbClr val="000000">
                      <a:alpha val="43137"/>
                    </a:srgbClr>
                  </a:outerShdw>
                </a:effectLst>
              </a:rPr>
              <a:t>	28</a:t>
            </a:r>
            <a:r>
              <a:rPr lang="en-US" sz="3200" b="1" i="1" dirty="0">
                <a:effectLst>
                  <a:outerShdw blurRad="38100" dist="38100" dir="2700000" algn="tl">
                    <a:srgbClr val="000000">
                      <a:alpha val="43137"/>
                    </a:srgbClr>
                  </a:outerShdw>
                </a:effectLst>
              </a:rPr>
              <a:t>“From the fig tree learn its lesson: as soon as its branch becomes tender and puts forth its leaves, you know that summer is near. </a:t>
            </a:r>
            <a:r>
              <a:rPr lang="en-US" sz="3200" b="1" i="1" baseline="30000" dirty="0">
                <a:effectLst>
                  <a:outerShdw blurRad="38100" dist="38100" dir="2700000" algn="tl">
                    <a:srgbClr val="000000">
                      <a:alpha val="43137"/>
                    </a:srgbClr>
                  </a:outerShdw>
                </a:effectLst>
              </a:rPr>
              <a:t>29</a:t>
            </a:r>
            <a:r>
              <a:rPr lang="en-US" sz="3200" b="1" i="1" dirty="0">
                <a:effectLst>
                  <a:outerShdw blurRad="38100" dist="38100" dir="2700000" algn="tl">
                    <a:srgbClr val="000000">
                      <a:alpha val="43137"/>
                    </a:srgbClr>
                  </a:outerShdw>
                </a:effectLst>
              </a:rPr>
              <a:t>So also, when you see these things taking place, you know that he is near, at the very gates. </a:t>
            </a:r>
            <a:r>
              <a:rPr lang="en-US" sz="3200" b="1" i="1" baseline="30000" dirty="0">
                <a:effectLst>
                  <a:outerShdw blurRad="38100" dist="38100" dir="2700000" algn="tl">
                    <a:srgbClr val="000000">
                      <a:alpha val="43137"/>
                    </a:srgbClr>
                  </a:outerShdw>
                </a:effectLst>
              </a:rPr>
              <a:t>30</a:t>
            </a:r>
            <a:r>
              <a:rPr lang="en-US" sz="3200" b="1" i="1" dirty="0">
                <a:effectLst>
                  <a:outerShdw blurRad="38100" dist="38100" dir="2700000" algn="tl">
                    <a:srgbClr val="000000">
                      <a:alpha val="43137"/>
                    </a:srgbClr>
                  </a:outerShdw>
                </a:effectLst>
              </a:rPr>
              <a:t>Truly I tell you, this generation will not pass away until all these things have taken place. </a:t>
            </a:r>
            <a:r>
              <a:rPr lang="en-US" sz="3200" b="1" i="1" baseline="30000" dirty="0">
                <a:effectLst>
                  <a:outerShdw blurRad="38100" dist="38100" dir="2700000" algn="tl">
                    <a:srgbClr val="000000">
                      <a:alpha val="43137"/>
                    </a:srgbClr>
                  </a:outerShdw>
                </a:effectLst>
              </a:rPr>
              <a:t>31</a:t>
            </a:r>
            <a:r>
              <a:rPr lang="en-US" sz="3200" b="1" i="1" dirty="0">
                <a:effectLst>
                  <a:outerShdw blurRad="38100" dist="38100" dir="2700000" algn="tl">
                    <a:srgbClr val="000000">
                      <a:alpha val="43137"/>
                    </a:srgbClr>
                  </a:outerShdw>
                </a:effectLst>
              </a:rPr>
              <a:t>Heaven and earth will pass away, but my words will not pass away.</a:t>
            </a:r>
            <a:endParaRPr lang="en-US" sz="2800" dirty="0">
              <a:solidFill>
                <a:srgbClr val="FFFF00"/>
              </a:solidFill>
              <a:effectLst>
                <a:outerShdw blurRad="38100" dist="38100" dir="2700000" algn="tl">
                  <a:srgbClr val="000000">
                    <a:alpha val="43137"/>
                  </a:srgbClr>
                </a:outerShdw>
              </a:effectLst>
            </a:endParaRPr>
          </a:p>
        </p:txBody>
      </p:sp>
      <p:sp>
        <p:nvSpPr>
          <p:cNvPr id="10" name="Rectangle 2">
            <a:extLst>
              <a:ext uri="{FF2B5EF4-FFF2-40B4-BE49-F238E27FC236}">
                <a16:creationId xmlns:a16="http://schemas.microsoft.com/office/drawing/2014/main" id="{C351D365-F6B7-45CF-8D2D-5ACFC222A69F}"/>
              </a:ext>
            </a:extLst>
          </p:cNvPr>
          <p:cNvSpPr txBox="1">
            <a:spLocks noChangeArrowheads="1"/>
          </p:cNvSpPr>
          <p:nvPr/>
        </p:nvSpPr>
        <p:spPr bwMode="auto">
          <a:xfrm>
            <a:off x="371930" y="473502"/>
            <a:ext cx="929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a:solidFill>
                  <a:srgbClr val="FFFF00"/>
                </a:solidFill>
                <a:cs typeface="Times New Roman" pitchFamily="18" charset="0"/>
              </a:rPr>
              <a:t>Proclaiming the WORD</a:t>
            </a:r>
            <a:br>
              <a:rPr lang="en-US" altLang="en-US" sz="3600" b="0" i="1" u="sng" kern="0">
                <a:solidFill>
                  <a:srgbClr val="FFFF00"/>
                </a:solidFill>
                <a:cs typeface="Times New Roman" pitchFamily="18" charset="0"/>
              </a:rPr>
            </a:br>
            <a:r>
              <a:rPr lang="en-US" altLang="en-US" sz="2800" i="1" kern="0">
                <a:solidFill>
                  <a:srgbClr val="FFFF00"/>
                </a:solidFill>
                <a:effectLst>
                  <a:outerShdw blurRad="38100" dist="38100" dir="2700000" algn="tl">
                    <a:srgbClr val="000000">
                      <a:alpha val="43137"/>
                    </a:srgbClr>
                  </a:outerShdw>
                </a:effectLst>
                <a:latin typeface="+mn-lt"/>
              </a:rPr>
              <a:t> Scripture Reading </a:t>
            </a:r>
            <a:r>
              <a:rPr lang="en-US" altLang="en-US" sz="2400" b="0" i="1" kern="0">
                <a:solidFill>
                  <a:srgbClr val="00FFFF"/>
                </a:solidFill>
                <a:effectLst>
                  <a:outerShdw blurRad="38100" dist="38100" dir="2700000" algn="tl">
                    <a:srgbClr val="000000">
                      <a:alpha val="43137"/>
                    </a:srgbClr>
                  </a:outerShdw>
                </a:effectLst>
              </a:rPr>
              <a:t>(Mark 13:24-37)</a:t>
            </a:r>
            <a:endParaRPr lang="en-US" altLang="en-US" sz="2000" b="0" i="1" kern="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2982001"/>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23A795-D573-4315-B52A-384FF126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381000" y="2012352"/>
            <a:ext cx="8153400" cy="4524315"/>
          </a:xfrm>
          <a:prstGeom prst="rect">
            <a:avLst/>
          </a:prstGeom>
        </p:spPr>
        <p:txBody>
          <a:bodyPr wrap="square">
            <a:spAutoFit/>
          </a:bodyPr>
          <a:lstStyle/>
          <a:p>
            <a:r>
              <a:rPr lang="en-US" sz="3200" b="1" i="1" baseline="30000" dirty="0">
                <a:effectLst>
                  <a:outerShdw blurRad="38100" dist="38100" dir="2700000" algn="tl">
                    <a:srgbClr val="000000">
                      <a:alpha val="43137"/>
                    </a:srgbClr>
                  </a:outerShdw>
                </a:effectLst>
              </a:rPr>
              <a:t>	32</a:t>
            </a:r>
            <a:r>
              <a:rPr lang="en-US" sz="3200" b="1" i="1" dirty="0">
                <a:effectLst>
                  <a:outerShdw blurRad="38100" dist="38100" dir="2700000" algn="tl">
                    <a:srgbClr val="000000">
                      <a:alpha val="43137"/>
                    </a:srgbClr>
                  </a:outerShdw>
                </a:effectLst>
              </a:rPr>
              <a:t>“But about that day or hour no one knows, neither the angels in heaven, nor the Son, but only the Father. </a:t>
            </a:r>
            <a:r>
              <a:rPr lang="en-US" sz="3200" b="1" i="1" baseline="30000" dirty="0">
                <a:effectLst>
                  <a:outerShdw blurRad="38100" dist="38100" dir="2700000" algn="tl">
                    <a:srgbClr val="000000">
                      <a:alpha val="43137"/>
                    </a:srgbClr>
                  </a:outerShdw>
                </a:effectLst>
              </a:rPr>
              <a:t>33</a:t>
            </a:r>
            <a:r>
              <a:rPr lang="en-US" sz="3200" b="1" i="1" dirty="0">
                <a:effectLst>
                  <a:outerShdw blurRad="38100" dist="38100" dir="2700000" algn="tl">
                    <a:srgbClr val="000000">
                      <a:alpha val="43137"/>
                    </a:srgbClr>
                  </a:outerShdw>
                </a:effectLst>
              </a:rPr>
              <a:t>Beware, keep alert; for you do not know when the time will come. </a:t>
            </a:r>
            <a:r>
              <a:rPr lang="en-US" sz="3200" b="1" i="1" baseline="30000" dirty="0">
                <a:effectLst>
                  <a:outerShdw blurRad="38100" dist="38100" dir="2700000" algn="tl">
                    <a:srgbClr val="000000">
                      <a:alpha val="43137"/>
                    </a:srgbClr>
                  </a:outerShdw>
                </a:effectLst>
              </a:rPr>
              <a:t>34</a:t>
            </a:r>
            <a:r>
              <a:rPr lang="en-US" sz="3200" b="1" i="1" dirty="0">
                <a:effectLst>
                  <a:outerShdw blurRad="38100" dist="38100" dir="2700000" algn="tl">
                    <a:srgbClr val="000000">
                      <a:alpha val="43137"/>
                    </a:srgbClr>
                  </a:outerShdw>
                </a:effectLst>
              </a:rPr>
              <a:t>It is like a man going on a journey, when he leaves home and puts his slaves in charge, each with his work, and commands the doorkeeper to be on the watch. </a:t>
            </a:r>
            <a:endParaRPr lang="en-US" sz="2800" dirty="0">
              <a:solidFill>
                <a:srgbClr val="FFFF00"/>
              </a:solidFill>
              <a:effectLst>
                <a:outerShdw blurRad="38100" dist="38100" dir="2700000" algn="tl">
                  <a:srgbClr val="000000">
                    <a:alpha val="43137"/>
                  </a:srgbClr>
                </a:outerShdw>
              </a:effectLst>
            </a:endParaRPr>
          </a:p>
        </p:txBody>
      </p:sp>
      <p:sp>
        <p:nvSpPr>
          <p:cNvPr id="10" name="Rectangle 2">
            <a:extLst>
              <a:ext uri="{FF2B5EF4-FFF2-40B4-BE49-F238E27FC236}">
                <a16:creationId xmlns:a16="http://schemas.microsoft.com/office/drawing/2014/main" id="{4264E26B-AB2E-484B-ABAD-2AD07E5EFEAF}"/>
              </a:ext>
            </a:extLst>
          </p:cNvPr>
          <p:cNvSpPr txBox="1">
            <a:spLocks noChangeArrowheads="1"/>
          </p:cNvSpPr>
          <p:nvPr/>
        </p:nvSpPr>
        <p:spPr bwMode="auto">
          <a:xfrm>
            <a:off x="371930" y="473502"/>
            <a:ext cx="929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a:solidFill>
                  <a:srgbClr val="FFFF00"/>
                </a:solidFill>
                <a:cs typeface="Times New Roman" pitchFamily="18" charset="0"/>
              </a:rPr>
              <a:t>Proclaiming the WORD</a:t>
            </a:r>
            <a:br>
              <a:rPr lang="en-US" altLang="en-US" sz="3600" b="0" i="1" u="sng" kern="0">
                <a:solidFill>
                  <a:srgbClr val="FFFF00"/>
                </a:solidFill>
                <a:cs typeface="Times New Roman" pitchFamily="18" charset="0"/>
              </a:rPr>
            </a:br>
            <a:r>
              <a:rPr lang="en-US" altLang="en-US" sz="2800" i="1" kern="0">
                <a:solidFill>
                  <a:srgbClr val="FFFF00"/>
                </a:solidFill>
                <a:effectLst>
                  <a:outerShdw blurRad="38100" dist="38100" dir="2700000" algn="tl">
                    <a:srgbClr val="000000">
                      <a:alpha val="43137"/>
                    </a:srgbClr>
                  </a:outerShdw>
                </a:effectLst>
                <a:latin typeface="+mn-lt"/>
              </a:rPr>
              <a:t> Scripture Reading </a:t>
            </a:r>
            <a:r>
              <a:rPr lang="en-US" altLang="en-US" sz="2400" b="0" i="1" kern="0">
                <a:solidFill>
                  <a:srgbClr val="00FFFF"/>
                </a:solidFill>
                <a:effectLst>
                  <a:outerShdw blurRad="38100" dist="38100" dir="2700000" algn="tl">
                    <a:srgbClr val="000000">
                      <a:alpha val="43137"/>
                    </a:srgbClr>
                  </a:outerShdw>
                </a:effectLst>
              </a:rPr>
              <a:t>(Mark 13:24-37)</a:t>
            </a:r>
            <a:endParaRPr lang="en-US" altLang="en-US" sz="2000" b="0" i="1" kern="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8327175"/>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23A795-D573-4315-B52A-384FF126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497416" y="2628377"/>
            <a:ext cx="8281086" cy="3539430"/>
          </a:xfrm>
          <a:prstGeom prst="rect">
            <a:avLst/>
          </a:prstGeom>
        </p:spPr>
        <p:txBody>
          <a:bodyPr wrap="square">
            <a:spAutoFit/>
          </a:bodyPr>
          <a:lstStyle/>
          <a:p>
            <a:r>
              <a:rPr lang="en-US" sz="3200" b="1" i="1" baseline="30000" dirty="0">
                <a:effectLst>
                  <a:outerShdw blurRad="38100" dist="38100" dir="2700000" algn="tl">
                    <a:srgbClr val="000000">
                      <a:alpha val="43137"/>
                    </a:srgbClr>
                  </a:outerShdw>
                </a:effectLst>
              </a:rPr>
              <a:t>35</a:t>
            </a:r>
            <a:r>
              <a:rPr lang="en-US" sz="3200" b="1" i="1" dirty="0">
                <a:effectLst>
                  <a:outerShdw blurRad="38100" dist="38100" dir="2700000" algn="tl">
                    <a:srgbClr val="000000">
                      <a:alpha val="43137"/>
                    </a:srgbClr>
                  </a:outerShdw>
                </a:effectLst>
              </a:rPr>
              <a:t>Therefore, keep awake — for you do not know when the master of the house will come, in the evening, or at midnight, or at cockcrow, or at dawn, </a:t>
            </a:r>
            <a:r>
              <a:rPr lang="en-US" sz="3200" b="1" i="1" baseline="30000" dirty="0">
                <a:effectLst>
                  <a:outerShdw blurRad="38100" dist="38100" dir="2700000" algn="tl">
                    <a:srgbClr val="000000">
                      <a:alpha val="43137"/>
                    </a:srgbClr>
                  </a:outerShdw>
                </a:effectLst>
              </a:rPr>
              <a:t>36</a:t>
            </a:r>
            <a:r>
              <a:rPr lang="en-US" sz="3200" b="1" i="1" dirty="0">
                <a:effectLst>
                  <a:outerShdw blurRad="38100" dist="38100" dir="2700000" algn="tl">
                    <a:srgbClr val="000000">
                      <a:alpha val="43137"/>
                    </a:srgbClr>
                  </a:outerShdw>
                </a:effectLst>
              </a:rPr>
              <a:t>or else he may find you asleep when he comes suddenly. </a:t>
            </a:r>
            <a:r>
              <a:rPr lang="en-US" sz="3200" b="1" i="1" baseline="30000" dirty="0">
                <a:effectLst>
                  <a:outerShdw blurRad="38100" dist="38100" dir="2700000" algn="tl">
                    <a:srgbClr val="000000">
                      <a:alpha val="43137"/>
                    </a:srgbClr>
                  </a:outerShdw>
                </a:effectLst>
              </a:rPr>
              <a:t>37</a:t>
            </a:r>
            <a:r>
              <a:rPr lang="en-US" sz="3200" b="1" i="1" dirty="0">
                <a:effectLst>
                  <a:outerShdw blurRad="38100" dist="38100" dir="2700000" algn="tl">
                    <a:srgbClr val="000000">
                      <a:alpha val="43137"/>
                    </a:srgbClr>
                  </a:outerShdw>
                </a:effectLst>
              </a:rPr>
              <a:t>And what I say to you I say to all: </a:t>
            </a:r>
          </a:p>
          <a:p>
            <a:r>
              <a:rPr lang="en-US" sz="3200" b="1" i="1" dirty="0">
                <a:effectLst>
                  <a:outerShdw blurRad="38100" dist="38100" dir="2700000" algn="tl">
                    <a:srgbClr val="000000">
                      <a:alpha val="43137"/>
                    </a:srgbClr>
                  </a:outerShdw>
                </a:effectLst>
              </a:rPr>
              <a:t>Keep awake.”</a:t>
            </a:r>
            <a:endParaRPr lang="en-US" sz="2800" dirty="0">
              <a:solidFill>
                <a:srgbClr val="FFFF00"/>
              </a:solidFill>
              <a:effectLst>
                <a:outerShdw blurRad="38100" dist="38100" dir="2700000" algn="tl">
                  <a:srgbClr val="000000">
                    <a:alpha val="43137"/>
                  </a:srgbClr>
                </a:outerShdw>
              </a:effectLst>
            </a:endParaRPr>
          </a:p>
        </p:txBody>
      </p:sp>
      <p:sp>
        <p:nvSpPr>
          <p:cNvPr id="5" name="Title 4">
            <a:extLst>
              <a:ext uri="{FF2B5EF4-FFF2-40B4-BE49-F238E27FC236}">
                <a16:creationId xmlns:a16="http://schemas.microsoft.com/office/drawing/2014/main" id="{322F51AE-70B6-47F1-9642-E965E4C1721D}"/>
              </a:ext>
            </a:extLst>
          </p:cNvPr>
          <p:cNvSpPr>
            <a:spLocks noGrp="1"/>
          </p:cNvSpPr>
          <p:nvPr>
            <p:ph type="ctrTitle" sz="quarter"/>
          </p:nvPr>
        </p:nvSpPr>
        <p:spPr/>
        <p:txBody>
          <a:bodyPr/>
          <a:lstStyle/>
          <a:p>
            <a:endParaRPr lang="en-US"/>
          </a:p>
        </p:txBody>
      </p:sp>
      <p:sp>
        <p:nvSpPr>
          <p:cNvPr id="10" name="Rectangle 2">
            <a:extLst>
              <a:ext uri="{FF2B5EF4-FFF2-40B4-BE49-F238E27FC236}">
                <a16:creationId xmlns:a16="http://schemas.microsoft.com/office/drawing/2014/main" id="{EEDAA1D8-7C38-4876-92BE-D607922FC70A}"/>
              </a:ext>
            </a:extLst>
          </p:cNvPr>
          <p:cNvSpPr txBox="1">
            <a:spLocks noChangeArrowheads="1"/>
          </p:cNvSpPr>
          <p:nvPr/>
        </p:nvSpPr>
        <p:spPr bwMode="auto">
          <a:xfrm>
            <a:off x="371930" y="473502"/>
            <a:ext cx="929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a:solidFill>
                  <a:srgbClr val="FFFF00"/>
                </a:solidFill>
                <a:cs typeface="Times New Roman" pitchFamily="18" charset="0"/>
              </a:rPr>
              <a:t>Proclaiming the WORD</a:t>
            </a:r>
            <a:br>
              <a:rPr lang="en-US" altLang="en-US" sz="3600" b="0" i="1" u="sng" kern="0">
                <a:solidFill>
                  <a:srgbClr val="FFFF00"/>
                </a:solidFill>
                <a:cs typeface="Times New Roman" pitchFamily="18" charset="0"/>
              </a:rPr>
            </a:br>
            <a:r>
              <a:rPr lang="en-US" altLang="en-US" sz="2800" i="1" kern="0">
                <a:solidFill>
                  <a:srgbClr val="FFFF00"/>
                </a:solidFill>
                <a:effectLst>
                  <a:outerShdw blurRad="38100" dist="38100" dir="2700000" algn="tl">
                    <a:srgbClr val="000000">
                      <a:alpha val="43137"/>
                    </a:srgbClr>
                  </a:outerShdw>
                </a:effectLst>
                <a:latin typeface="+mn-lt"/>
              </a:rPr>
              <a:t> Scripture Reading </a:t>
            </a:r>
            <a:r>
              <a:rPr lang="en-US" altLang="en-US" sz="2400" b="0" i="1" kern="0">
                <a:solidFill>
                  <a:srgbClr val="00FFFF"/>
                </a:solidFill>
                <a:effectLst>
                  <a:outerShdw blurRad="38100" dist="38100" dir="2700000" algn="tl">
                    <a:srgbClr val="000000">
                      <a:alpha val="43137"/>
                    </a:srgbClr>
                  </a:outerShdw>
                </a:effectLst>
              </a:rPr>
              <a:t>(Mark 13:24-37)</a:t>
            </a:r>
            <a:endParaRPr lang="en-US" altLang="en-US" sz="2000" b="0" i="1" kern="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8133460"/>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CD606D-DBB9-47B6-8E28-14E9A1DEB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47" y="0"/>
            <a:ext cx="10562896" cy="6858000"/>
          </a:xfrm>
          <a:prstGeom prst="rect">
            <a:avLst/>
          </a:prstGeom>
        </p:spPr>
      </p:pic>
      <p:sp>
        <p:nvSpPr>
          <p:cNvPr id="801794" name="Rectangle 2"/>
          <p:cNvSpPr>
            <a:spLocks noChangeArrowheads="1"/>
          </p:cNvSpPr>
          <p:nvPr/>
        </p:nvSpPr>
        <p:spPr bwMode="auto">
          <a:xfrm>
            <a:off x="990600" y="762000"/>
            <a:ext cx="581501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(Mark 13:24-37)</a:t>
            </a:r>
          </a:p>
          <a:p>
            <a:r>
              <a:rPr lang="en-US" sz="2800" i="1" dirty="0">
                <a:solidFill>
                  <a:srgbClr val="FFFF00"/>
                </a:solidFill>
                <a:effectLst>
                  <a:outerShdw blurRad="38100" dist="38100" dir="2700000" algn="tl">
                    <a:srgbClr val="000000">
                      <a:alpha val="43137"/>
                    </a:srgbClr>
                  </a:outerShdw>
                </a:effectLst>
              </a:rPr>
              <a:t>Keep Awake, It’s Coming</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390294272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B056A-3685-4F84-B32B-62F21AA16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0"/>
            <a:ext cx="9145044" cy="10515600"/>
          </a:xfrm>
          <a:prstGeom prst="rect">
            <a:avLst/>
          </a:prstGeom>
        </p:spPr>
      </p:pic>
      <p:sp>
        <p:nvSpPr>
          <p:cNvPr id="32770" name="Rectangle 2"/>
          <p:cNvSpPr>
            <a:spLocks noGrp="1" noChangeArrowheads="1"/>
          </p:cNvSpPr>
          <p:nvPr>
            <p:ph type="ctrTitle"/>
          </p:nvPr>
        </p:nvSpPr>
        <p:spPr>
          <a:xfrm>
            <a:off x="820716" y="1447800"/>
            <a:ext cx="8534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663 “Awake My Soul and with the Sun”</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19100" y="2531116"/>
            <a:ext cx="8305800"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Awake, my soul, and with the sun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 daily stage of duty run;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shake off dull sloth, and joyful rise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pay your morning sacrifice.</a:t>
            </a: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B056A-3685-4F84-B32B-62F21AA16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0"/>
            <a:ext cx="9145044" cy="10515600"/>
          </a:xfrm>
          <a:prstGeom prst="rect">
            <a:avLst/>
          </a:prstGeom>
        </p:spPr>
      </p:pic>
      <p:sp>
        <p:nvSpPr>
          <p:cNvPr id="32770" name="Rectangle 2"/>
          <p:cNvSpPr>
            <a:spLocks noGrp="1" noChangeArrowheads="1"/>
          </p:cNvSpPr>
          <p:nvPr>
            <p:ph type="ctrTitle"/>
          </p:nvPr>
        </p:nvSpPr>
        <p:spPr>
          <a:xfrm>
            <a:off x="962156" y="1219200"/>
            <a:ext cx="8534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663 “Awake My Soul and with the Sun”</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7307" y="2362200"/>
            <a:ext cx="9410700" cy="2862322"/>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Lord, I my vows to you renew.</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Disperse my sins as morning dew;</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guard my first springs </a:t>
            </a:r>
          </a:p>
          <a:p>
            <a:pPr algn="ctr"/>
            <a:r>
              <a:rPr lang="en-US" sz="3600" b="1" i="1" dirty="0">
                <a:effectLst>
                  <a:outerShdw blurRad="38100" dist="38100" dir="2700000" algn="tl">
                    <a:srgbClr val="000000">
                      <a:alpha val="43137"/>
                    </a:srgbClr>
                  </a:outerShdw>
                </a:effectLst>
              </a:rPr>
              <a:t>of thought and will,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with yourself my spirit fill.</a:t>
            </a: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8525793"/>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CF5C86-329B-4908-947B-298A56B85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15" y="0"/>
            <a:ext cx="9893856" cy="6857999"/>
          </a:xfrm>
          <a:prstGeom prst="rect">
            <a:avLst/>
          </a:prstGeom>
        </p:spPr>
      </p:pic>
      <p:sp>
        <p:nvSpPr>
          <p:cNvPr id="111618" name="Rectangle 2"/>
          <p:cNvSpPr>
            <a:spLocks noGrp="1" noChangeArrowheads="1"/>
          </p:cNvSpPr>
          <p:nvPr>
            <p:ph type="ctrTitle"/>
          </p:nvPr>
        </p:nvSpPr>
        <p:spPr>
          <a:xfrm>
            <a:off x="228600" y="892175"/>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Lighting of the Advent Candle/</a:t>
            </a:r>
            <a:br>
              <a:rPr lang="en-US" altLang="en-US" sz="3200" b="0" i="1" dirty="0">
                <a:solidFill>
                  <a:srgbClr val="4AE8E8"/>
                </a:solidFill>
                <a:effectLst>
                  <a:outerShdw blurRad="38100" dist="38100" dir="2700000" algn="tl">
                    <a:srgbClr val="000000">
                      <a:alpha val="43137"/>
                    </a:srgbClr>
                  </a:outerShdw>
                </a:effectLst>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 </a:t>
            </a:r>
            <a:r>
              <a:rPr lang="en-US" altLang="en-US" sz="2800" b="0" i="1" dirty="0">
                <a:solidFill>
                  <a:srgbClr val="FFFF00"/>
                </a:solidFill>
                <a:effectLst>
                  <a:outerShdw blurRad="38100" dist="38100" dir="2700000" algn="tl">
                    <a:srgbClr val="000000">
                      <a:alpha val="43137"/>
                    </a:srgbClr>
                  </a:outerShdw>
                </a:effectLst>
                <a:cs typeface="Times New Roman" pitchFamily="18" charset="0"/>
              </a:rPr>
              <a:t>Andrew </a:t>
            </a:r>
            <a:r>
              <a:rPr lang="en-US" altLang="en-US" sz="2800" b="0" i="1" dirty="0" err="1">
                <a:solidFill>
                  <a:srgbClr val="FFFF00"/>
                </a:solidFill>
                <a:effectLst>
                  <a:outerShdw blurRad="38100" dist="38100" dir="2700000" algn="tl">
                    <a:srgbClr val="000000">
                      <a:alpha val="43137"/>
                    </a:srgbClr>
                  </a:outerShdw>
                </a:effectLst>
                <a:cs typeface="Times New Roman" pitchFamily="18" charset="0"/>
              </a:rPr>
              <a:t>Shemme</a:t>
            </a:r>
            <a:r>
              <a:rPr lang="en-US" altLang="en-US" sz="2800" b="0" i="1" dirty="0">
                <a:solidFill>
                  <a:srgbClr val="FFFF00"/>
                </a:solidFill>
                <a:effectLst>
                  <a:outerShdw blurRad="38100" dist="38100" dir="2700000" algn="tl">
                    <a:srgbClr val="000000">
                      <a:alpha val="43137"/>
                    </a:srgbClr>
                  </a:outerShdw>
                </a:effectLst>
                <a:cs typeface="Times New Roman" pitchFamily="18" charset="0"/>
              </a:rPr>
              <a:t> </a:t>
            </a:r>
            <a:endParaRPr lang="en-US" altLang="en-US" sz="2800" i="1" dirty="0">
              <a:solidFill>
                <a:srgbClr val="FFFF00"/>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B056A-3685-4F84-B32B-62F21AA16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0"/>
            <a:ext cx="9145044" cy="10515600"/>
          </a:xfrm>
          <a:prstGeom prst="rect">
            <a:avLst/>
          </a:prstGeom>
        </p:spPr>
      </p:pic>
      <p:sp>
        <p:nvSpPr>
          <p:cNvPr id="32770" name="Rectangle 2"/>
          <p:cNvSpPr>
            <a:spLocks noGrp="1" noChangeArrowheads="1"/>
          </p:cNvSpPr>
          <p:nvPr>
            <p:ph type="ctrTitle"/>
          </p:nvPr>
        </p:nvSpPr>
        <p:spPr>
          <a:xfrm>
            <a:off x="838200" y="1674953"/>
            <a:ext cx="76962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663 “Awake My Soul and with the Sun”</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23850" y="2851759"/>
            <a:ext cx="8724900"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Direct, control, suggest, this day,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I design or do or say,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all my powers, with all their might,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your sole glory may unite.</a:t>
            </a: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9049306"/>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An Advent </a:t>
            </a:r>
            <a:r>
              <a:rPr lang="en-US" altLang="en-US" sz="2400" b="0" i="1" dirty="0" err="1">
                <a:solidFill>
                  <a:schemeClr val="tx1"/>
                </a:solidFill>
                <a:effectLst>
                  <a:outerShdw blurRad="38100" dist="38100" dir="2700000" algn="tl">
                    <a:srgbClr val="000000">
                      <a:alpha val="43137"/>
                    </a:srgbClr>
                  </a:outerShdw>
                </a:effectLst>
                <a:cs typeface="Times New Roman" pitchFamily="18" charset="0"/>
              </a:rPr>
              <a:t>ffirmation</a:t>
            </a:r>
            <a:r>
              <a:rPr lang="en-US" altLang="en-US" sz="2400" b="0" i="1" dirty="0">
                <a:solidFill>
                  <a:schemeClr val="tx1"/>
                </a:solidFill>
                <a:effectLst>
                  <a:outerShdw blurRad="38100" dist="38100" dir="2700000" algn="tl">
                    <a:srgbClr val="000000">
                      <a:alpha val="43137"/>
                    </a:srgbClr>
                  </a:outerShdw>
                </a:effectLst>
                <a:cs typeface="Times New Roman" pitchFamily="18" charset="0"/>
              </a:rPr>
              <a:t> of Faith – </a:t>
            </a:r>
            <a:r>
              <a:rPr lang="en-US" altLang="en-US" sz="2000" b="0" i="1" dirty="0">
                <a:solidFill>
                  <a:srgbClr val="FFFF00"/>
                </a:solidFill>
                <a:effectLst>
                  <a:outerShdw blurRad="38100" dist="38100" dir="2700000" algn="tl">
                    <a:srgbClr val="000000">
                      <a:alpha val="43137"/>
                    </a:srgbClr>
                  </a:outerShdw>
                </a:effectLst>
                <a:cs typeface="Times New Roman" pitchFamily="18" charset="0"/>
              </a:rPr>
              <a:t>Nathan Nettleton </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838200" y="1913133"/>
            <a:ext cx="8305800" cy="4401205"/>
          </a:xfrm>
          <a:prstGeom prst="rect">
            <a:avLst/>
          </a:prstGeom>
        </p:spPr>
        <p:txBody>
          <a:bodyPr wrap="square">
            <a:spAutoFit/>
          </a:bodyPr>
          <a:lstStyle/>
          <a:p>
            <a:r>
              <a:rPr lang="en-US" sz="2800" i="1" dirty="0"/>
              <a:t>We believe in God, creator and lover of the earth,</a:t>
            </a:r>
            <a:br>
              <a:rPr lang="en-US" sz="2800" i="1" dirty="0"/>
            </a:br>
            <a:r>
              <a:rPr lang="en-US" sz="2800" i="1" dirty="0"/>
              <a:t>origin and destiny of us all.</a:t>
            </a:r>
            <a:endParaRPr lang="en-US" sz="2800" dirty="0"/>
          </a:p>
          <a:p>
            <a:r>
              <a:rPr lang="en-US" sz="2800" i="1" dirty="0"/>
              <a:t> </a:t>
            </a:r>
            <a:endParaRPr lang="en-US" sz="2800" dirty="0"/>
          </a:p>
          <a:p>
            <a:r>
              <a:rPr lang="en-US" sz="2800" i="1" dirty="0"/>
              <a:t>We believe in Jesus the Christ—</a:t>
            </a:r>
            <a:endParaRPr lang="en-US" sz="2800" dirty="0"/>
          </a:p>
          <a:p>
            <a:r>
              <a:rPr lang="en-US" sz="2800" i="1" dirty="0"/>
              <a:t>God coming to us in the fragile promise</a:t>
            </a:r>
            <a:br>
              <a:rPr lang="en-US" sz="2800" i="1" dirty="0"/>
            </a:br>
            <a:r>
              <a:rPr lang="en-US" sz="2800" i="1" dirty="0"/>
              <a:t>of a baby yet unborn— who emerges as the herald of hope, God's laughter in the face of despair.</a:t>
            </a:r>
            <a:br>
              <a:rPr lang="en-US" sz="2800" i="1" dirty="0"/>
            </a:br>
            <a:r>
              <a:rPr lang="en-US" sz="2800" i="1" dirty="0"/>
              <a:t>Plunged into death and hell, he broke free the captives, and is leading the way to the land of promise where justice and peace will flourish.</a:t>
            </a: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683279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An Advent </a:t>
            </a:r>
            <a:r>
              <a:rPr lang="en-US" altLang="en-US" sz="2400" b="0" i="1" dirty="0" err="1">
                <a:solidFill>
                  <a:schemeClr val="tx1"/>
                </a:solidFill>
                <a:effectLst>
                  <a:outerShdw blurRad="38100" dist="38100" dir="2700000" algn="tl">
                    <a:srgbClr val="000000">
                      <a:alpha val="43137"/>
                    </a:srgbClr>
                  </a:outerShdw>
                </a:effectLst>
                <a:cs typeface="Times New Roman" pitchFamily="18" charset="0"/>
              </a:rPr>
              <a:t>ffirmation</a:t>
            </a:r>
            <a:r>
              <a:rPr lang="en-US" altLang="en-US" sz="2400" b="0" i="1" dirty="0">
                <a:solidFill>
                  <a:schemeClr val="tx1"/>
                </a:solidFill>
                <a:effectLst>
                  <a:outerShdw blurRad="38100" dist="38100" dir="2700000" algn="tl">
                    <a:srgbClr val="000000">
                      <a:alpha val="43137"/>
                    </a:srgbClr>
                  </a:outerShdw>
                </a:effectLst>
                <a:cs typeface="Times New Roman" pitchFamily="18" charset="0"/>
              </a:rPr>
              <a:t> of Faith – </a:t>
            </a:r>
            <a:r>
              <a:rPr lang="en-US" altLang="en-US" sz="2000" b="0" i="1" dirty="0">
                <a:solidFill>
                  <a:srgbClr val="FFFF00"/>
                </a:solidFill>
                <a:effectLst>
                  <a:outerShdw blurRad="38100" dist="38100" dir="2700000" algn="tl">
                    <a:srgbClr val="000000">
                      <a:alpha val="43137"/>
                    </a:srgbClr>
                  </a:outerShdw>
                </a:effectLst>
                <a:cs typeface="Times New Roman" pitchFamily="18" charset="0"/>
              </a:rPr>
              <a:t>Nathan Nettleton </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838200" y="1913133"/>
            <a:ext cx="8001000" cy="2677656"/>
          </a:xfrm>
          <a:prstGeom prst="rect">
            <a:avLst/>
          </a:prstGeom>
        </p:spPr>
        <p:txBody>
          <a:bodyPr wrap="square">
            <a:spAutoFit/>
          </a:bodyPr>
          <a:lstStyle/>
          <a:p>
            <a:r>
              <a:rPr lang="en-US" sz="2800" i="1" dirty="0"/>
              <a:t>We believe in the Holy Spirit,</a:t>
            </a:r>
            <a:br>
              <a:rPr lang="en-US" sz="2800" i="1" dirty="0"/>
            </a:br>
            <a:r>
              <a:rPr lang="en-US" sz="2800" i="1" dirty="0"/>
              <a:t>who implants the seed of truth,</a:t>
            </a:r>
            <a:br>
              <a:rPr lang="en-US" sz="2800" i="1" dirty="0"/>
            </a:br>
            <a:r>
              <a:rPr lang="en-US" sz="2800" i="1" dirty="0"/>
              <a:t>brings us to birth as the body of Christ,</a:t>
            </a:r>
            <a:br>
              <a:rPr lang="en-US" sz="2800" i="1" dirty="0"/>
            </a:br>
            <a:r>
              <a:rPr lang="en-US" sz="2800" i="1" dirty="0"/>
              <a:t>and empowers us to confront and transform</a:t>
            </a:r>
            <a:br>
              <a:rPr lang="en-US" sz="2800" i="1" dirty="0"/>
            </a:br>
            <a:r>
              <a:rPr lang="en-US" sz="2800" i="1" dirty="0"/>
              <a:t>all that is corrupt, degrading and deceitful.</a:t>
            </a:r>
            <a:endParaRPr lang="en-US" sz="2800" dirty="0"/>
          </a:p>
          <a:p>
            <a:r>
              <a:rPr lang="en-US" sz="2800" i="1" dirty="0"/>
              <a:t> </a:t>
            </a: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0714847"/>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An Advent </a:t>
            </a:r>
            <a:r>
              <a:rPr lang="en-US" altLang="en-US" sz="2400" b="0" i="1" dirty="0" err="1">
                <a:solidFill>
                  <a:schemeClr val="tx1"/>
                </a:solidFill>
                <a:effectLst>
                  <a:outerShdw blurRad="38100" dist="38100" dir="2700000" algn="tl">
                    <a:srgbClr val="000000">
                      <a:alpha val="43137"/>
                    </a:srgbClr>
                  </a:outerShdw>
                </a:effectLst>
                <a:cs typeface="Times New Roman" pitchFamily="18" charset="0"/>
              </a:rPr>
              <a:t>ffirmation</a:t>
            </a:r>
            <a:r>
              <a:rPr lang="en-US" altLang="en-US" sz="2400" b="0" i="1" dirty="0">
                <a:solidFill>
                  <a:schemeClr val="tx1"/>
                </a:solidFill>
                <a:effectLst>
                  <a:outerShdw blurRad="38100" dist="38100" dir="2700000" algn="tl">
                    <a:srgbClr val="000000">
                      <a:alpha val="43137"/>
                    </a:srgbClr>
                  </a:outerShdw>
                </a:effectLst>
                <a:cs typeface="Times New Roman" pitchFamily="18" charset="0"/>
              </a:rPr>
              <a:t> of Faith – </a:t>
            </a:r>
            <a:r>
              <a:rPr lang="en-US" altLang="en-US" sz="2000" b="0" i="1" dirty="0">
                <a:solidFill>
                  <a:srgbClr val="FFFF00"/>
                </a:solidFill>
                <a:effectLst>
                  <a:outerShdw blurRad="38100" dist="38100" dir="2700000" algn="tl">
                    <a:srgbClr val="000000">
                      <a:alpha val="43137"/>
                    </a:srgbClr>
                  </a:outerShdw>
                </a:effectLst>
                <a:cs typeface="Times New Roman" pitchFamily="18" charset="0"/>
              </a:rPr>
              <a:t>Nathan Nettleton </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838200" y="1913133"/>
            <a:ext cx="8001000" cy="5262979"/>
          </a:xfrm>
          <a:prstGeom prst="rect">
            <a:avLst/>
          </a:prstGeom>
        </p:spPr>
        <p:txBody>
          <a:bodyPr wrap="square">
            <a:spAutoFit/>
          </a:bodyPr>
          <a:lstStyle/>
          <a:p>
            <a:r>
              <a:rPr lang="en-US" sz="2800" i="1" dirty="0"/>
              <a:t>We believe in the coming reign of God.</a:t>
            </a:r>
            <a:br>
              <a:rPr lang="en-US" sz="2800" i="1" dirty="0"/>
            </a:br>
            <a:r>
              <a:rPr lang="en-US" sz="2800" i="1" dirty="0"/>
              <a:t>Announced by the Baptist, it has drawn near to us in Jesus, and will be consummated</a:t>
            </a:r>
            <a:br>
              <a:rPr lang="en-US" sz="2800" i="1" dirty="0"/>
            </a:br>
            <a:r>
              <a:rPr lang="en-US" sz="2800" i="1" dirty="0"/>
              <a:t>in the glorious marriage of earth and heaven,</a:t>
            </a:r>
            <a:br>
              <a:rPr lang="en-US" sz="2800" i="1" dirty="0"/>
            </a:br>
            <a:r>
              <a:rPr lang="en-US" sz="2800" i="1" dirty="0"/>
              <a:t>when all who have passed through the world's deep sorrow will be raised from the waters,</a:t>
            </a:r>
            <a:br>
              <a:rPr lang="en-US" sz="2800" i="1" dirty="0"/>
            </a:br>
            <a:r>
              <a:rPr lang="en-US" sz="2800" i="1" dirty="0"/>
              <a:t>robed in righteousness, and gathered into the joyous fulfilment of God's desire.</a:t>
            </a:r>
            <a:endParaRPr lang="en-US" sz="2800" dirty="0"/>
          </a:p>
          <a:p>
            <a:r>
              <a:rPr lang="en-US" sz="2800" i="1" dirty="0"/>
              <a:t> </a:t>
            </a:r>
            <a:endParaRPr lang="en-US" sz="2800" dirty="0"/>
          </a:p>
          <a:p>
            <a:r>
              <a:rPr lang="en-US" sz="2800" i="1" dirty="0"/>
              <a:t>For the coming of that day on this day,</a:t>
            </a:r>
            <a:br>
              <a:rPr lang="en-US" sz="2800" i="1" dirty="0"/>
            </a:br>
            <a:r>
              <a:rPr lang="en-US" sz="2800" i="1" dirty="0"/>
              <a:t>we work and pray: Come, Lord Jesus, Come!</a:t>
            </a:r>
            <a:endParaRPr lang="en-US" sz="2800" dirty="0"/>
          </a:p>
          <a:p>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1141911"/>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457200" y="2438400"/>
            <a:ext cx="7924800" cy="4401205"/>
          </a:xfrm>
          <a:prstGeom prst="rect">
            <a:avLst/>
          </a:prstGeom>
        </p:spPr>
        <p:txBody>
          <a:bodyPr wrap="square">
            <a:spAutoFit/>
          </a:bodyPr>
          <a:lstStyle/>
          <a:p>
            <a:pPr marL="457200" lvl="0" indent="-457200">
              <a:buFont typeface="Arial" panose="020B0604020202020204" pitchFamily="34" charset="0"/>
              <a:buChar char="•"/>
            </a:pPr>
            <a:r>
              <a:rPr lang="en-US" sz="2800" i="1" dirty="0"/>
              <a:t>The afternoon </a:t>
            </a:r>
            <a:r>
              <a:rPr lang="en-US" sz="2800" b="1" i="1" dirty="0">
                <a:solidFill>
                  <a:srgbClr val="FFFF00"/>
                </a:solidFill>
              </a:rPr>
              <a:t>Bible Study Group</a:t>
            </a:r>
            <a:r>
              <a:rPr lang="en-US" sz="2800" i="1" dirty="0">
                <a:solidFill>
                  <a:srgbClr val="FFFF00"/>
                </a:solidFill>
              </a:rPr>
              <a:t> </a:t>
            </a:r>
            <a:r>
              <a:rPr lang="en-US" sz="2800" i="1" dirty="0"/>
              <a:t>WILL be meeting after service downstairs in the basement at 12:30pm.  We will be using the </a:t>
            </a:r>
            <a:r>
              <a:rPr lang="en-US" sz="2800" b="1" i="1" dirty="0">
                <a:solidFill>
                  <a:srgbClr val="FFFF00"/>
                </a:solidFill>
              </a:rPr>
              <a:t>Advent Devotional </a:t>
            </a:r>
            <a:r>
              <a:rPr lang="en-US" sz="2800" i="1" dirty="0"/>
              <a:t>for our study.</a:t>
            </a:r>
          </a:p>
          <a:p>
            <a:r>
              <a:rPr lang="en-US" sz="2800" i="1" dirty="0"/>
              <a:t> </a:t>
            </a:r>
          </a:p>
          <a:p>
            <a:pPr marL="457200" lvl="0" indent="-457200">
              <a:buFont typeface="Arial" panose="020B0604020202020204" pitchFamily="34" charset="0"/>
              <a:buChar char="•"/>
            </a:pPr>
            <a:r>
              <a:rPr lang="en-US" sz="2800" i="1" dirty="0"/>
              <a:t>There are a few copies of the Presbyterian Church (USA)’s </a:t>
            </a:r>
            <a:r>
              <a:rPr lang="en-US" sz="2800" b="1" i="1" dirty="0">
                <a:solidFill>
                  <a:srgbClr val="FFFF00"/>
                </a:solidFill>
              </a:rPr>
              <a:t>Advent Devotional</a:t>
            </a:r>
            <a:r>
              <a:rPr lang="en-US" sz="2800" i="1" dirty="0">
                <a:solidFill>
                  <a:srgbClr val="FFFF00"/>
                </a:solidFill>
              </a:rPr>
              <a:t> </a:t>
            </a:r>
            <a:r>
              <a:rPr lang="en-US" sz="2800" i="1" dirty="0"/>
              <a:t>available left at </a:t>
            </a:r>
            <a:r>
              <a:rPr lang="en-US" sz="2800" b="1" i="1" dirty="0">
                <a:solidFill>
                  <a:srgbClr val="FFFF00"/>
                </a:solidFill>
              </a:rPr>
              <a:t>$1.50</a:t>
            </a:r>
            <a:r>
              <a:rPr lang="en-US" sz="2800" i="1" dirty="0">
                <a:solidFill>
                  <a:srgbClr val="FFFF00"/>
                </a:solidFill>
              </a:rPr>
              <a:t> </a:t>
            </a:r>
            <a:r>
              <a:rPr lang="en-US" sz="2800" i="1" dirty="0"/>
              <a:t>each. Please use this daily devotional as we prepare our hearts for the season anticipating Christ’s coming.</a:t>
            </a:r>
          </a:p>
        </p:txBody>
      </p:sp>
    </p:spTree>
    <p:extLst>
      <p:ext uri="{BB962C8B-B14F-4D97-AF65-F5344CB8AC3E}">
        <p14:creationId xmlns:p14="http://schemas.microsoft.com/office/powerpoint/2010/main" val="552011239"/>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457200" y="2438400"/>
            <a:ext cx="7924800" cy="3970318"/>
          </a:xfrm>
          <a:prstGeom prst="rect">
            <a:avLst/>
          </a:prstGeom>
        </p:spPr>
        <p:txBody>
          <a:bodyPr wrap="square">
            <a:spAutoFit/>
          </a:bodyPr>
          <a:lstStyle/>
          <a:p>
            <a:pPr marL="457200" lvl="0" indent="-457200">
              <a:buFont typeface="Arial" panose="020B0604020202020204" pitchFamily="34" charset="0"/>
              <a:buChar char="•"/>
            </a:pPr>
            <a:r>
              <a:rPr lang="en-US" sz="2800" i="1" dirty="0"/>
              <a:t>The </a:t>
            </a:r>
            <a:r>
              <a:rPr lang="en-US" sz="2800" b="1" i="1" dirty="0">
                <a:solidFill>
                  <a:srgbClr val="FFFF00"/>
                </a:solidFill>
              </a:rPr>
              <a:t>Session</a:t>
            </a:r>
            <a:r>
              <a:rPr lang="en-US" sz="2800" b="1" i="1" dirty="0"/>
              <a:t> </a:t>
            </a:r>
            <a:r>
              <a:rPr lang="en-US" sz="2800" i="1" dirty="0"/>
              <a:t>will be meeting </a:t>
            </a:r>
            <a:r>
              <a:rPr lang="en-US" sz="2800" b="1" i="1" dirty="0">
                <a:solidFill>
                  <a:srgbClr val="FFFF00"/>
                </a:solidFill>
              </a:rPr>
              <a:t>Tomorrow</a:t>
            </a:r>
            <a:r>
              <a:rPr lang="en-US" sz="2800" b="1" i="1" dirty="0"/>
              <a:t> at </a:t>
            </a:r>
            <a:r>
              <a:rPr lang="en-US" sz="2800" b="1" i="1" dirty="0">
                <a:solidFill>
                  <a:srgbClr val="FFFF00"/>
                </a:solidFill>
              </a:rPr>
              <a:t>7pm</a:t>
            </a:r>
            <a:r>
              <a:rPr lang="en-US" sz="2800" i="1" dirty="0"/>
              <a:t>.  All active elders please attend.</a:t>
            </a:r>
          </a:p>
          <a:p>
            <a:r>
              <a:rPr lang="en-US" sz="2800" i="1" dirty="0"/>
              <a:t> </a:t>
            </a:r>
          </a:p>
          <a:p>
            <a:pPr marL="457200" lvl="0" indent="-457200">
              <a:buFont typeface="Arial" panose="020B0604020202020204" pitchFamily="34" charset="0"/>
              <a:buChar char="•"/>
            </a:pPr>
            <a:r>
              <a:rPr lang="en-US" sz="2800" i="1" dirty="0"/>
              <a:t>The </a:t>
            </a:r>
            <a:r>
              <a:rPr lang="en-US" sz="2800" b="1" i="1" dirty="0">
                <a:solidFill>
                  <a:srgbClr val="FFFF00"/>
                </a:solidFill>
              </a:rPr>
              <a:t>Women's Group</a:t>
            </a:r>
            <a:r>
              <a:rPr lang="en-US" sz="2800" i="1" dirty="0">
                <a:solidFill>
                  <a:srgbClr val="FFFF00"/>
                </a:solidFill>
              </a:rPr>
              <a:t> </a:t>
            </a:r>
            <a:r>
              <a:rPr lang="en-US" sz="2800" i="1" dirty="0"/>
              <a:t>will resume meeting on every </a:t>
            </a:r>
            <a:r>
              <a:rPr lang="en-US" sz="2800" b="1" i="1" dirty="0">
                <a:solidFill>
                  <a:srgbClr val="FFFF00"/>
                </a:solidFill>
              </a:rPr>
              <a:t>Wednesdays at 7:30pm</a:t>
            </a:r>
            <a:r>
              <a:rPr lang="en-US" sz="2800" i="1" dirty="0">
                <a:solidFill>
                  <a:srgbClr val="FFFF00"/>
                </a:solidFill>
              </a:rPr>
              <a:t> </a:t>
            </a:r>
            <a:r>
              <a:rPr lang="en-US" sz="2800" i="1" dirty="0"/>
              <a:t>over at the Manse (2048 E 14</a:t>
            </a:r>
            <a:r>
              <a:rPr lang="en-US" sz="2800" i="1" baseline="30000" dirty="0"/>
              <a:t>th</a:t>
            </a:r>
            <a:r>
              <a:rPr lang="en-US" sz="2800" i="1" dirty="0"/>
              <a:t> Street).  They are currently studying the Gospel of Luke.  For more information, please see Margaret and Cara.</a:t>
            </a:r>
          </a:p>
        </p:txBody>
      </p:sp>
    </p:spTree>
    <p:extLst>
      <p:ext uri="{BB962C8B-B14F-4D97-AF65-F5344CB8AC3E}">
        <p14:creationId xmlns:p14="http://schemas.microsoft.com/office/powerpoint/2010/main" val="2263521028"/>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FF65A0-FFD6-4548-8AF3-5135833A31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877264" y="2548468"/>
            <a:ext cx="5418665" cy="32004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533399" y="2514600"/>
            <a:ext cx="5267193" cy="2246769"/>
          </a:xfrm>
          <a:prstGeom prst="rect">
            <a:avLst/>
          </a:prstGeom>
        </p:spPr>
        <p:txBody>
          <a:bodyPr wrap="square">
            <a:spAutoFit/>
          </a:bodyPr>
          <a:lstStyle/>
          <a:p>
            <a:pPr marL="342900" lvl="0" indent="-342900">
              <a:buFont typeface="Arial" panose="020B0604020202020204" pitchFamily="34" charset="0"/>
              <a:buChar char="•"/>
            </a:pPr>
            <a:r>
              <a:rPr lang="en-US" sz="2800" i="1" dirty="0"/>
              <a:t>We will be putting up the </a:t>
            </a:r>
            <a:r>
              <a:rPr lang="en-US" sz="2800" b="1" i="1" dirty="0">
                <a:solidFill>
                  <a:srgbClr val="FFFF00"/>
                </a:solidFill>
              </a:rPr>
              <a:t>Christmas trees</a:t>
            </a:r>
            <a:r>
              <a:rPr lang="en-US" sz="2800" i="1" dirty="0">
                <a:solidFill>
                  <a:srgbClr val="FFFF00"/>
                </a:solidFill>
              </a:rPr>
              <a:t> </a:t>
            </a:r>
            <a:r>
              <a:rPr lang="en-US" sz="2800" i="1" dirty="0"/>
              <a:t>and decorating the sanctuary on </a:t>
            </a:r>
            <a:r>
              <a:rPr lang="en-US" sz="2800" b="1" i="1" dirty="0">
                <a:solidFill>
                  <a:srgbClr val="FFFF00"/>
                </a:solidFill>
              </a:rPr>
              <a:t>Friday, 12/8 </a:t>
            </a:r>
            <a:r>
              <a:rPr lang="en-US" sz="2800" i="1" dirty="0"/>
              <a:t>at </a:t>
            </a:r>
            <a:r>
              <a:rPr lang="en-US" sz="2800" b="1" i="1" dirty="0">
                <a:solidFill>
                  <a:srgbClr val="FFFF00"/>
                </a:solidFill>
              </a:rPr>
              <a:t>6pm</a:t>
            </a:r>
            <a:r>
              <a:rPr lang="en-US" sz="2800" i="1" dirty="0">
                <a:solidFill>
                  <a:srgbClr val="FFFF00"/>
                </a:solidFill>
              </a:rPr>
              <a:t>.  </a:t>
            </a:r>
            <a:r>
              <a:rPr lang="en-US" sz="2800" i="1" dirty="0"/>
              <a:t>Please come and help out if you can.</a:t>
            </a:r>
            <a:endParaRPr lang="en-US" sz="28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93106029"/>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FE07FA-01DD-44D9-9F82-A5FB22AF35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2419" y="2644350"/>
            <a:ext cx="4871581" cy="3522022"/>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310019" y="2590800"/>
            <a:ext cx="4033381" cy="3539430"/>
          </a:xfrm>
          <a:prstGeom prst="rect">
            <a:avLst/>
          </a:prstGeom>
        </p:spPr>
        <p:txBody>
          <a:bodyPr wrap="square">
            <a:spAutoFit/>
          </a:bodyPr>
          <a:lstStyle/>
          <a:p>
            <a:pPr lvl="0"/>
            <a:r>
              <a:rPr lang="en-US" sz="2800" i="1" dirty="0">
                <a:effectLst>
                  <a:outerShdw blurRad="38100" dist="38100" dir="2700000" algn="tl">
                    <a:srgbClr val="000000">
                      <a:alpha val="43137"/>
                    </a:srgbClr>
                  </a:outerShdw>
                </a:effectLst>
              </a:rPr>
              <a:t>We will be conducting a non-perishable </a:t>
            </a:r>
            <a:r>
              <a:rPr lang="en-US" sz="2800" b="1" i="1" dirty="0">
                <a:solidFill>
                  <a:srgbClr val="FFFF00"/>
                </a:solidFill>
                <a:effectLst>
                  <a:outerShdw blurRad="38100" dist="38100" dir="2700000" algn="tl">
                    <a:srgbClr val="000000">
                      <a:alpha val="43137"/>
                    </a:srgbClr>
                  </a:outerShdw>
                </a:effectLst>
              </a:rPr>
              <a:t>Food Drive</a:t>
            </a:r>
            <a:r>
              <a:rPr lang="en-US" sz="2800" i="1" dirty="0">
                <a:effectLst>
                  <a:outerShdw blurRad="38100" dist="38100" dir="2700000" algn="tl">
                    <a:srgbClr val="000000">
                      <a:alpha val="43137"/>
                    </a:srgbClr>
                  </a:outerShdw>
                </a:effectLst>
              </a:rPr>
              <a:t>.  All food items to be donated to the food pantry at </a:t>
            </a:r>
            <a:r>
              <a:rPr lang="en-US" sz="2800" b="1" i="1" dirty="0" err="1">
                <a:solidFill>
                  <a:srgbClr val="FFFF00"/>
                </a:solidFill>
                <a:effectLst>
                  <a:outerShdw blurRad="38100" dist="38100" dir="2700000" algn="tl">
                    <a:srgbClr val="000000">
                      <a:alpha val="43137"/>
                    </a:srgbClr>
                  </a:outerShdw>
                </a:effectLst>
              </a:rPr>
              <a:t>Kingslawn</a:t>
            </a:r>
            <a:r>
              <a:rPr lang="en-US" sz="2800" b="1" i="1" dirty="0">
                <a:solidFill>
                  <a:srgbClr val="FFFF00"/>
                </a:solidFill>
                <a:effectLst>
                  <a:outerShdw blurRad="38100" dist="38100" dir="2700000" algn="tl">
                    <a:srgbClr val="000000">
                      <a:alpha val="43137"/>
                    </a:srgbClr>
                  </a:outerShdw>
                </a:effectLst>
              </a:rPr>
              <a:t> Presbyterian Church</a:t>
            </a:r>
            <a:r>
              <a:rPr lang="en-US" sz="2800" i="1" dirty="0">
                <a:effectLst>
                  <a:outerShdw blurRad="38100" dist="38100" dir="2700000" algn="tl">
                    <a:srgbClr val="000000">
                      <a:alpha val="43137"/>
                    </a:srgbClr>
                  </a:outerShdw>
                </a:effectLst>
              </a:rPr>
              <a:t>. Please donate if you </a:t>
            </a:r>
            <a:r>
              <a:rPr lang="en-US" sz="2800" b="1" i="1" dirty="0">
                <a:solidFill>
                  <a:srgbClr val="FFFF00"/>
                </a:solidFill>
                <a:effectLst>
                  <a:outerShdw blurRad="38100" dist="38100" dir="2700000" algn="tl">
                    <a:srgbClr val="000000">
                      <a:alpha val="43137"/>
                    </a:srgbClr>
                  </a:outerShdw>
                </a:effectLst>
              </a:rPr>
              <a:t>CAN</a:t>
            </a:r>
            <a:r>
              <a:rPr lang="en-US" sz="2800" i="1" dirty="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64684023"/>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5035463" y="2887682"/>
            <a:ext cx="4033381" cy="3970318"/>
          </a:xfrm>
          <a:prstGeom prst="rect">
            <a:avLst/>
          </a:prstGeom>
        </p:spPr>
        <p:txBody>
          <a:bodyPr wrap="square">
            <a:spAutoFit/>
          </a:bodyPr>
          <a:lstStyle/>
          <a:p>
            <a:r>
              <a:rPr lang="en-US" sz="3200" i="1" dirty="0">
                <a:effectLst>
                  <a:outerShdw blurRad="38100" dist="38100" dir="2700000" algn="tl">
                    <a:srgbClr val="000000">
                      <a:alpha val="43137"/>
                    </a:srgbClr>
                  </a:outerShdw>
                </a:effectLst>
              </a:rPr>
              <a:t>We will also be running </a:t>
            </a:r>
            <a:r>
              <a:rPr lang="en-US" sz="3200" b="1" i="1" dirty="0">
                <a:solidFill>
                  <a:srgbClr val="FFFF00"/>
                </a:solidFill>
                <a:effectLst>
                  <a:outerShdw blurRad="38100" dist="38100" dir="2700000" algn="tl">
                    <a:srgbClr val="000000">
                      <a:alpha val="43137"/>
                    </a:srgbClr>
                  </a:outerShdw>
                </a:effectLst>
              </a:rPr>
              <a:t>Coat Drive </a:t>
            </a:r>
          </a:p>
          <a:p>
            <a:r>
              <a:rPr lang="en-US" sz="3200" i="1" dirty="0">
                <a:effectLst>
                  <a:outerShdw blurRad="38100" dist="38100" dir="2700000" algn="tl">
                    <a:srgbClr val="000000">
                      <a:alpha val="43137"/>
                    </a:srgbClr>
                  </a:outerShdw>
                </a:effectLst>
              </a:rPr>
              <a:t>if you wish to donate any gently used winter coats. Please drop off the coats no later than </a:t>
            </a:r>
            <a:r>
              <a:rPr lang="en-US" sz="3200" b="1" i="1" dirty="0">
                <a:solidFill>
                  <a:srgbClr val="FFFF00"/>
                </a:solidFill>
                <a:effectLst>
                  <a:outerShdw blurRad="38100" dist="38100" dir="2700000" algn="tl">
                    <a:srgbClr val="000000">
                      <a:alpha val="43137"/>
                    </a:srgbClr>
                  </a:outerShdw>
                </a:effectLst>
              </a:rPr>
              <a:t>12/17</a:t>
            </a:r>
            <a:r>
              <a:rPr lang="en-US" sz="3200" b="1" i="1" dirty="0"/>
              <a:t>.</a:t>
            </a:r>
            <a:r>
              <a:rPr lang="en-US" sz="3200" i="1" dirty="0"/>
              <a:t> </a:t>
            </a:r>
            <a:endParaRPr lang="en-US" sz="3200" dirty="0"/>
          </a:p>
          <a:p>
            <a:pPr lvl="0"/>
            <a:endParaRPr lang="en-US" sz="28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pic>
        <p:nvPicPr>
          <p:cNvPr id="7" name="Picture 6">
            <a:extLst>
              <a:ext uri="{FF2B5EF4-FFF2-40B4-BE49-F238E27FC236}">
                <a16:creationId xmlns:a16="http://schemas.microsoft.com/office/drawing/2014/main" id="{1B4AF182-ABDF-4EB9-822A-290E604DA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6994"/>
            <a:ext cx="4951522" cy="3792866"/>
          </a:xfrm>
          <a:prstGeom prst="rect">
            <a:avLst/>
          </a:prstGeom>
        </p:spPr>
      </p:pic>
    </p:spTree>
    <p:extLst>
      <p:ext uri="{BB962C8B-B14F-4D97-AF65-F5344CB8AC3E}">
        <p14:creationId xmlns:p14="http://schemas.microsoft.com/office/powerpoint/2010/main" val="3211099230"/>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24990" y="552728"/>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88 “O Come, O Come Emmanuel”</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81503" y="2298680"/>
            <a:ext cx="9383205" cy="341632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 come, O come, Emmanuel,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ransom captive Israel,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mourns in lonely exile here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until the Son of God appear.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Rejoice! Rejoice! Emmanuel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shall come to thee, O Israel.</a:t>
            </a: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132"/>
            <a:ext cx="9144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r>
              <a:rPr lang="en-US" altLang="en-US" sz="2400" b="0" i="1" dirty="0">
                <a:solidFill>
                  <a:srgbClr val="FFFF00"/>
                </a:solidFill>
              </a:rPr>
              <a:t># 504 “We Come as Guests Invited”</a:t>
            </a:r>
          </a:p>
        </p:txBody>
      </p:sp>
      <p:sp>
        <p:nvSpPr>
          <p:cNvPr id="5" name="Rectangle 3"/>
          <p:cNvSpPr txBox="1">
            <a:spLocks noChangeArrowheads="1"/>
          </p:cNvSpPr>
          <p:nvPr/>
        </p:nvSpPr>
        <p:spPr bwMode="auto">
          <a:xfrm>
            <a:off x="0" y="1905000"/>
            <a:ext cx="885825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b="1" i="1" dirty="0"/>
              <a:t>We come as guests invited</a:t>
            </a:r>
            <a:br>
              <a:rPr lang="en-US" b="1" i="1" dirty="0"/>
            </a:br>
            <a:r>
              <a:rPr lang="en-US" b="1" i="1" dirty="0"/>
              <a:t>when Jesus bids us dine,</a:t>
            </a:r>
            <a:br>
              <a:rPr lang="en-US" b="1" i="1" dirty="0"/>
            </a:br>
            <a:r>
              <a:rPr lang="en-US" b="1" i="1" dirty="0"/>
              <a:t>his friends on earth united</a:t>
            </a:r>
            <a:br>
              <a:rPr lang="en-US" b="1" i="1" dirty="0"/>
            </a:br>
            <a:r>
              <a:rPr lang="en-US" b="1" i="1" dirty="0"/>
              <a:t>to share the bread and wine;</a:t>
            </a:r>
            <a:br>
              <a:rPr lang="en-US" b="1" i="1" dirty="0"/>
            </a:br>
            <a:r>
              <a:rPr lang="en-US" b="1" i="1" dirty="0"/>
              <a:t>the bread of life is broken;</a:t>
            </a:r>
            <a:br>
              <a:rPr lang="en-US" b="1" i="1" dirty="0"/>
            </a:br>
            <a:r>
              <a:rPr lang="en-US" b="1" i="1" dirty="0"/>
              <a:t>the wine is freely poured</a:t>
            </a:r>
            <a:br>
              <a:rPr lang="en-US" b="1" i="1" dirty="0"/>
            </a:br>
            <a:r>
              <a:rPr lang="en-US" b="1" i="1" dirty="0"/>
              <a:t>for us, in solemn token</a:t>
            </a:r>
            <a:br>
              <a:rPr lang="en-US" b="1" i="1" dirty="0"/>
            </a:br>
            <a:r>
              <a:rPr lang="en-US" b="1" i="1" dirty="0"/>
              <a:t>of Christ our dying Lord.</a:t>
            </a:r>
            <a:br>
              <a:rPr lang="en-US" b="1" i="1" dirty="0">
                <a:effectLst/>
              </a:rPr>
            </a:br>
            <a:endParaRPr lang="en-US" b="1" i="1" dirty="0">
              <a:effectLst/>
            </a:endParaRPr>
          </a:p>
          <a:p>
            <a:endParaRPr lang="en-US" b="1" i="1" dirty="0">
              <a:solidFill>
                <a:srgbClr val="00FFFF"/>
              </a:solidFill>
              <a:effectLst>
                <a:outerShdw blurRad="38100" dist="38100" dir="2700000" algn="tl">
                  <a:srgbClr val="000000">
                    <a:alpha val="43137"/>
                  </a:srgbClr>
                </a:outerShdw>
              </a:effectLst>
            </a:endParaRPr>
          </a:p>
          <a:p>
            <a:endParaRPr lang="en-US" b="1" i="1" dirty="0">
              <a:solidFill>
                <a:srgbClr val="00FFFF"/>
              </a:solidFill>
              <a:effectLst/>
            </a:endParaRPr>
          </a:p>
          <a:p>
            <a:r>
              <a:rPr lang="en-US" b="1" i="1" dirty="0">
                <a:solidFill>
                  <a:srgbClr val="FFFF00"/>
                </a:solidFill>
                <a:effectLst>
                  <a:outerShdw blurRad="38100" dist="38100" dir="2700000" algn="tl">
                    <a:srgbClr val="000000">
                      <a:alpha val="43137"/>
                    </a:srgbClr>
                  </a:outerShdw>
                </a:effectLst>
              </a:rPr>
              <a:t> </a:t>
            </a:r>
          </a:p>
          <a:p>
            <a:endParaRPr lang="en-US" b="1" i="1" dirty="0">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b="1" i="1" dirty="0">
              <a:effectLst>
                <a:outerShdw blurRad="38100" dist="38100" dir="2700000" algn="tl">
                  <a:srgbClr val="000000">
                    <a:alpha val="43137"/>
                  </a:srgbClr>
                </a:outerShdw>
              </a:effectLst>
            </a:endParaRPr>
          </a:p>
          <a:p>
            <a:endParaRPr lang="en-US" i="1" dirty="0">
              <a:effectLst/>
            </a:endParaRPr>
          </a:p>
          <a:p>
            <a:endParaRPr lang="en-US" b="1" i="1" dirty="0">
              <a:effectLst/>
            </a:endParaRPr>
          </a:p>
          <a:p>
            <a:r>
              <a:rPr lang="en-US"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437079188"/>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132"/>
            <a:ext cx="9144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r>
              <a:rPr lang="en-US" altLang="en-US" sz="2400" b="0" i="1" dirty="0">
                <a:solidFill>
                  <a:srgbClr val="FFFF00"/>
                </a:solidFill>
              </a:rPr>
              <a:t># 504 “We Come as Guests Invited”</a:t>
            </a:r>
          </a:p>
        </p:txBody>
      </p:sp>
      <p:sp>
        <p:nvSpPr>
          <p:cNvPr id="5" name="Rectangle 3"/>
          <p:cNvSpPr txBox="1">
            <a:spLocks noChangeArrowheads="1"/>
          </p:cNvSpPr>
          <p:nvPr/>
        </p:nvSpPr>
        <p:spPr bwMode="auto">
          <a:xfrm>
            <a:off x="0" y="1905000"/>
            <a:ext cx="885825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b="1" i="1" dirty="0"/>
              <a:t>We eat and drink, receiving</a:t>
            </a:r>
            <a:br>
              <a:rPr lang="en-US" b="1" i="1" dirty="0"/>
            </a:br>
            <a:r>
              <a:rPr lang="en-US" b="1" i="1" dirty="0"/>
              <a:t>from Christ the grace we need,</a:t>
            </a:r>
            <a:br>
              <a:rPr lang="en-US" b="1" i="1" dirty="0"/>
            </a:br>
            <a:r>
              <a:rPr lang="en-US" b="1" i="1" dirty="0"/>
              <a:t>and in our hearts believing</a:t>
            </a:r>
            <a:br>
              <a:rPr lang="en-US" b="1" i="1" dirty="0"/>
            </a:br>
            <a:r>
              <a:rPr lang="en-US" b="1" i="1" dirty="0"/>
              <a:t>on him by faith we feed;</a:t>
            </a:r>
            <a:br>
              <a:rPr lang="en-US" b="1" i="1" dirty="0"/>
            </a:br>
            <a:r>
              <a:rPr lang="en-US" b="1" i="1" dirty="0"/>
              <a:t>with wonder and thanksgiving</a:t>
            </a:r>
            <a:br>
              <a:rPr lang="en-US" b="1" i="1" dirty="0"/>
            </a:br>
            <a:r>
              <a:rPr lang="en-US" b="1" i="1" dirty="0"/>
              <a:t>for love that knows no end,</a:t>
            </a:r>
            <a:br>
              <a:rPr lang="en-US" b="1" i="1" dirty="0"/>
            </a:br>
            <a:r>
              <a:rPr lang="en-US" b="1" i="1" dirty="0"/>
              <a:t>we find in Jesus living</a:t>
            </a:r>
            <a:br>
              <a:rPr lang="en-US" b="1" i="1" dirty="0"/>
            </a:br>
            <a:r>
              <a:rPr lang="en-US" b="1" i="1" dirty="0"/>
              <a:t>our ever-present friend.</a:t>
            </a:r>
            <a:br>
              <a:rPr lang="en-US" b="1" i="1" dirty="0">
                <a:effectLst/>
              </a:rPr>
            </a:br>
            <a:endParaRPr lang="en-US" b="1" i="1" dirty="0">
              <a:effectLst/>
            </a:endParaRPr>
          </a:p>
          <a:p>
            <a:endParaRPr lang="en-US" b="1" i="1" dirty="0">
              <a:solidFill>
                <a:srgbClr val="00FFFF"/>
              </a:solidFill>
              <a:effectLst>
                <a:outerShdw blurRad="38100" dist="38100" dir="2700000" algn="tl">
                  <a:srgbClr val="000000">
                    <a:alpha val="43137"/>
                  </a:srgbClr>
                </a:outerShdw>
              </a:effectLst>
            </a:endParaRPr>
          </a:p>
          <a:p>
            <a:endParaRPr lang="en-US" b="1" i="1" dirty="0">
              <a:solidFill>
                <a:srgbClr val="00FFFF"/>
              </a:solidFill>
              <a:effectLst/>
            </a:endParaRPr>
          </a:p>
          <a:p>
            <a:r>
              <a:rPr lang="en-US" b="1" i="1" dirty="0">
                <a:solidFill>
                  <a:srgbClr val="FFFF00"/>
                </a:solidFill>
                <a:effectLst>
                  <a:outerShdw blurRad="38100" dist="38100" dir="2700000" algn="tl">
                    <a:srgbClr val="000000">
                      <a:alpha val="43137"/>
                    </a:srgbClr>
                  </a:outerShdw>
                </a:effectLst>
              </a:rPr>
              <a:t> </a:t>
            </a:r>
          </a:p>
          <a:p>
            <a:endParaRPr lang="en-US" b="1" i="1" dirty="0">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b="1" i="1" dirty="0">
              <a:effectLst>
                <a:outerShdw blurRad="38100" dist="38100" dir="2700000" algn="tl">
                  <a:srgbClr val="000000">
                    <a:alpha val="43137"/>
                  </a:srgbClr>
                </a:outerShdw>
              </a:effectLst>
            </a:endParaRPr>
          </a:p>
          <a:p>
            <a:endParaRPr lang="en-US" i="1" dirty="0">
              <a:effectLst/>
            </a:endParaRPr>
          </a:p>
          <a:p>
            <a:endParaRPr lang="en-US" b="1" i="1" dirty="0">
              <a:effectLst/>
            </a:endParaRPr>
          </a:p>
          <a:p>
            <a:r>
              <a:rPr lang="en-US"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074357293"/>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132"/>
            <a:ext cx="9144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r>
              <a:rPr lang="en-US" altLang="en-US" sz="2400" b="0" i="1" dirty="0">
                <a:solidFill>
                  <a:srgbClr val="FFFF00"/>
                </a:solidFill>
              </a:rPr>
              <a:t># 504 “We Come as Guests Invited”</a:t>
            </a:r>
          </a:p>
        </p:txBody>
      </p:sp>
      <p:sp>
        <p:nvSpPr>
          <p:cNvPr id="5" name="Rectangle 3"/>
          <p:cNvSpPr txBox="1">
            <a:spLocks noChangeArrowheads="1"/>
          </p:cNvSpPr>
          <p:nvPr/>
        </p:nvSpPr>
        <p:spPr bwMode="auto">
          <a:xfrm>
            <a:off x="0" y="1905000"/>
            <a:ext cx="885825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b="1" i="1" dirty="0"/>
              <a:t>One bread is ours for sharing,</a:t>
            </a:r>
            <a:br>
              <a:rPr lang="en-US" b="1" i="1" dirty="0"/>
            </a:br>
            <a:r>
              <a:rPr lang="en-US" b="1" i="1" dirty="0"/>
              <a:t>one single fruitful vine,</a:t>
            </a:r>
            <a:br>
              <a:rPr lang="en-US" b="1" i="1" dirty="0"/>
            </a:br>
            <a:r>
              <a:rPr lang="en-US" b="1" i="1" dirty="0"/>
              <a:t>our fellowship declaring</a:t>
            </a:r>
            <a:br>
              <a:rPr lang="en-US" b="1" i="1" dirty="0"/>
            </a:br>
            <a:r>
              <a:rPr lang="en-US" b="1" i="1" dirty="0"/>
              <a:t>renewed in bread and wine:</a:t>
            </a:r>
            <a:br>
              <a:rPr lang="en-US" b="1" i="1" dirty="0"/>
            </a:br>
            <a:r>
              <a:rPr lang="en-US" b="1" i="1" dirty="0"/>
              <a:t>renewed, sustained, and given</a:t>
            </a:r>
            <a:br>
              <a:rPr lang="en-US" b="1" i="1" dirty="0"/>
            </a:br>
            <a:r>
              <a:rPr lang="en-US" b="1" i="1" dirty="0"/>
              <a:t>by token, sign, and word,</a:t>
            </a:r>
            <a:br>
              <a:rPr lang="en-US" b="1" i="1" dirty="0"/>
            </a:br>
            <a:r>
              <a:rPr lang="en-US" b="1" i="1" dirty="0"/>
              <a:t>the pledge and seal of heaven,</a:t>
            </a:r>
            <a:br>
              <a:rPr lang="en-US" b="1" i="1" dirty="0"/>
            </a:br>
            <a:r>
              <a:rPr lang="en-US" b="1" i="1" dirty="0"/>
              <a:t>the love of Christ our Lord.</a:t>
            </a:r>
            <a:br>
              <a:rPr lang="en-US" b="1" i="1" dirty="0">
                <a:effectLst/>
              </a:rPr>
            </a:br>
            <a:endParaRPr lang="en-US" b="1" i="1" dirty="0">
              <a:effectLst/>
            </a:endParaRPr>
          </a:p>
          <a:p>
            <a:endParaRPr lang="en-US" b="1" i="1" dirty="0">
              <a:solidFill>
                <a:srgbClr val="00FFFF"/>
              </a:solidFill>
              <a:effectLst>
                <a:outerShdw blurRad="38100" dist="38100" dir="2700000" algn="tl">
                  <a:srgbClr val="000000">
                    <a:alpha val="43137"/>
                  </a:srgbClr>
                </a:outerShdw>
              </a:effectLst>
            </a:endParaRPr>
          </a:p>
          <a:p>
            <a:endParaRPr lang="en-US" b="1" i="1" dirty="0">
              <a:solidFill>
                <a:srgbClr val="00FFFF"/>
              </a:solidFill>
              <a:effectLst/>
            </a:endParaRPr>
          </a:p>
          <a:p>
            <a:r>
              <a:rPr lang="en-US" b="1" i="1" dirty="0">
                <a:solidFill>
                  <a:srgbClr val="FFFF00"/>
                </a:solidFill>
                <a:effectLst>
                  <a:outerShdw blurRad="38100" dist="38100" dir="2700000" algn="tl">
                    <a:srgbClr val="000000">
                      <a:alpha val="43137"/>
                    </a:srgbClr>
                  </a:outerShdw>
                </a:effectLst>
              </a:rPr>
              <a:t> </a:t>
            </a:r>
          </a:p>
          <a:p>
            <a:endParaRPr lang="en-US" b="1" i="1" dirty="0">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b="1" i="1" dirty="0">
              <a:effectLst>
                <a:outerShdw blurRad="38100" dist="38100" dir="2700000" algn="tl">
                  <a:srgbClr val="000000">
                    <a:alpha val="43137"/>
                  </a:srgbClr>
                </a:outerShdw>
              </a:effectLst>
            </a:endParaRPr>
          </a:p>
          <a:p>
            <a:endParaRPr lang="en-US" i="1" dirty="0">
              <a:effectLst/>
            </a:endParaRPr>
          </a:p>
          <a:p>
            <a:endParaRPr lang="en-US" b="1" i="1" dirty="0">
              <a:effectLst/>
            </a:endParaRPr>
          </a:p>
          <a:p>
            <a:r>
              <a:rPr lang="en-US"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68333903"/>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558290"/>
            <a:ext cx="83058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i="1" dirty="0">
                <a:effectLst/>
              </a:rPr>
              <a:t>Friends, we gather now as one body, joined around this table of GRACE in Jesus’ name, where there are no strangers.  Christ is the host at this Heavenly Feast and we are all invited and accepted through our faith in Him.  </a:t>
            </a:r>
            <a:endParaRPr lang="en-US" b="1" dirty="0">
              <a:effectLst/>
            </a:endParaRPr>
          </a:p>
        </p:txBody>
      </p:sp>
    </p:spTree>
    <p:extLst>
      <p:ext uri="{BB962C8B-B14F-4D97-AF65-F5344CB8AC3E}">
        <p14:creationId xmlns:p14="http://schemas.microsoft.com/office/powerpoint/2010/main" val="403972066"/>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558290"/>
            <a:ext cx="83058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i="1" dirty="0">
                <a:effectLst/>
              </a:rPr>
              <a:t>Together we have come long expected, yearning our Savior to come once again through His promise.  We celebrate God's presence among us, united in Christ's spirit, broken and whole all at once.  We have come through Christ’s invitation to His table.  </a:t>
            </a:r>
            <a:endParaRPr lang="en-US" dirty="0">
              <a:effectLst/>
            </a:endParaRPr>
          </a:p>
          <a:p>
            <a:r>
              <a:rPr lang="en-US" i="1" dirty="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a:p>
            <a:r>
              <a:rPr lang="en-US" b="1" i="1" dirty="0">
                <a:effectLst/>
              </a:rPr>
              <a:t>  </a:t>
            </a:r>
            <a:endParaRPr lang="en-US" b="1" dirty="0">
              <a:effectLst/>
            </a:endParaRPr>
          </a:p>
        </p:txBody>
      </p:sp>
    </p:spTree>
    <p:extLst>
      <p:ext uri="{BB962C8B-B14F-4D97-AF65-F5344CB8AC3E}">
        <p14:creationId xmlns:p14="http://schemas.microsoft.com/office/powerpoint/2010/main" val="2398570732"/>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9100" y="1752600"/>
            <a:ext cx="86487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i="1" dirty="0">
                <a:effectLst/>
              </a:rPr>
              <a:t>The Lord be with you. </a:t>
            </a:r>
            <a:r>
              <a:rPr lang="en-US" sz="3000" b="1" i="1" dirty="0">
                <a:solidFill>
                  <a:srgbClr val="FFFF00"/>
                </a:solidFill>
                <a:effectLst/>
              </a:rPr>
              <a:t>And also with you.</a:t>
            </a:r>
            <a:endParaRPr lang="en-US" sz="3000" i="1" dirty="0">
              <a:solidFill>
                <a:srgbClr val="FFFF00"/>
              </a:solidFill>
              <a:effectLst/>
            </a:endParaRPr>
          </a:p>
          <a:p>
            <a:r>
              <a:rPr lang="en-US" sz="3000" i="1" dirty="0">
                <a:effectLst/>
              </a:rPr>
              <a:t>Lift up your hearts. </a:t>
            </a:r>
            <a:r>
              <a:rPr lang="en-US" sz="3000" b="1" i="1" dirty="0">
                <a:solidFill>
                  <a:srgbClr val="FFFF00"/>
                </a:solidFill>
                <a:effectLst/>
              </a:rPr>
              <a:t>We lift them up to the Lord.</a:t>
            </a:r>
            <a:endParaRPr lang="en-US" sz="3000" i="1" dirty="0">
              <a:solidFill>
                <a:srgbClr val="FFFF00"/>
              </a:solidFill>
              <a:effectLst/>
            </a:endParaRPr>
          </a:p>
          <a:p>
            <a:r>
              <a:rPr lang="en-US" sz="3000" i="1" dirty="0">
                <a:effectLst/>
              </a:rPr>
              <a:t>Let us give thanks to the Lord our God.</a:t>
            </a:r>
          </a:p>
          <a:p>
            <a:r>
              <a:rPr lang="en-US" sz="3000" b="1" i="1" dirty="0">
                <a:solidFill>
                  <a:srgbClr val="FFFF00"/>
                </a:solidFill>
                <a:effectLst/>
              </a:rPr>
              <a:t>It is right to give our thanks and praise.</a:t>
            </a:r>
            <a:endParaRPr lang="en-US" sz="3000" i="1" dirty="0">
              <a:solidFill>
                <a:srgbClr val="FFFF00"/>
              </a:solidFill>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074683329"/>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02624" y="1752600"/>
            <a:ext cx="7903176"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i="1">
                <a:effectLst/>
              </a:rPr>
              <a:t>How can we thank you, O God? For sun and moon and stars, for breath and life and all things good, for your steadfast promise and your faithful love, for the day that is surely coming when all things will be made new.</a:t>
            </a:r>
            <a:endParaRPr lang="en-US" sz="2800">
              <a:effectLst/>
            </a:endParaRPr>
          </a:p>
        </p:txBody>
      </p:sp>
    </p:spTree>
    <p:extLst>
      <p:ext uri="{BB962C8B-B14F-4D97-AF65-F5344CB8AC3E}">
        <p14:creationId xmlns:p14="http://schemas.microsoft.com/office/powerpoint/2010/main" val="1295861284"/>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6010" y="1828800"/>
            <a:ext cx="872799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Holy, Holy, Holy Lord, God of power and might,</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Heaven and earth are full of your glory.</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Hosanna in the highest.</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Blessed is he who comes in the name of the Lord.</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Hosanna in the highest.</a:t>
            </a:r>
            <a:endParaRPr lang="en-US" sz="2800" dirty="0">
              <a:solidFill>
                <a:srgbClr val="FFFF00"/>
              </a:solidFill>
              <a:effectLst>
                <a:outerShdw blurRad="38100" dist="38100" dir="2700000" algn="tl">
                  <a:srgbClr val="000000">
                    <a:alpha val="43137"/>
                  </a:srgbClr>
                </a:outerShdw>
              </a:effectLst>
            </a:endParaRPr>
          </a:p>
          <a:p>
            <a:endParaRPr lang="en-US" sz="2600" dirty="0">
              <a:solidFill>
                <a:srgbClr val="FFFF00"/>
              </a:solidFill>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endParaRPr>
          </a:p>
          <a:p>
            <a:endPar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949057236"/>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24990" y="552728"/>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88 “O Come, O Come Emmanuel”</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81503" y="2298680"/>
            <a:ext cx="9383205" cy="341632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 come, thou Key of David, come,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open wide our heavenly home;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make safe the way that leads on high,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close the path to misery.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Rejoice! Rejoice! Emmanuel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shall come to thee, O Israel.</a:t>
            </a: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43696428"/>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6010" y="1828800"/>
            <a:ext cx="804219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solidFill>
                  <a:srgbClr val="FFFF00"/>
                </a:solidFill>
                <a:effectLst/>
              </a:rPr>
              <a:t>We give you thanks Holy God, for Jesus, who came to be your living Word, to baptize us with Spirit and with fire, </a:t>
            </a:r>
            <a:endParaRPr lang="en-US" sz="2800" dirty="0">
              <a:solidFill>
                <a:srgbClr val="FFFF00"/>
              </a:solidFill>
              <a:effectLst/>
            </a:endParaRPr>
          </a:p>
          <a:p>
            <a:r>
              <a:rPr lang="en-US" b="1" i="1" dirty="0">
                <a:solidFill>
                  <a:srgbClr val="FFFF00"/>
                </a:solidFill>
                <a:effectLst/>
              </a:rPr>
              <a:t>to feed the hungry, to humble the mighty, and to announce the good news of your coming realm.</a:t>
            </a:r>
            <a:endParaRPr lang="en-US" sz="2800" dirty="0">
              <a:solidFill>
                <a:srgbClr val="FFFF00"/>
              </a:solidFill>
              <a:effectLst/>
            </a:endParaRPr>
          </a:p>
          <a:p>
            <a:endParaRPr lang="en-US" sz="2800" dirty="0">
              <a:solidFill>
                <a:srgbClr val="FFFF00"/>
              </a:solidFill>
              <a:effectLst>
                <a:outerShdw blurRad="38100" dist="38100" dir="2700000" algn="tl">
                  <a:srgbClr val="000000">
                    <a:alpha val="43137"/>
                  </a:srgbClr>
                </a:outerShdw>
              </a:effectLst>
            </a:endParaRPr>
          </a:p>
          <a:p>
            <a:endParaRPr lang="en-US" sz="2600" dirty="0">
              <a:solidFill>
                <a:srgbClr val="FFFF00"/>
              </a:solidFill>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endParaRPr>
          </a:p>
          <a:p>
            <a:endPar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19095656"/>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27972" y="833119"/>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65550" y="2548889"/>
            <a:ext cx="8449850" cy="132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i="1" dirty="0">
                <a:effectLst/>
              </a:rPr>
              <a:t>With thanksgiving, we remember how Jesus took bread, and after He had given thanks, He broke it and gave it to His disciples saying, “Take, Eat, this is my body, which is given for you. Do this in remembrance of me.”</a:t>
            </a:r>
            <a:endParaRPr lang="en-US" sz="2800" dirty="0">
              <a:effectLst/>
            </a:endParaRPr>
          </a:p>
          <a:p>
            <a:endParaRPr lang="en-US" sz="2800" dirty="0">
              <a:solidFill>
                <a:srgbClr val="FFFF00"/>
              </a:solidFill>
              <a:effectLst/>
            </a:endParaRPr>
          </a:p>
          <a:p>
            <a:endParaRPr lang="en-US" sz="2800" dirty="0">
              <a:solidFill>
                <a:srgbClr val="FFFF00"/>
              </a:solidFill>
              <a:effectLst>
                <a:outerShdw blurRad="38100" dist="38100" dir="2700000" algn="tl">
                  <a:srgbClr val="000000">
                    <a:alpha val="43137"/>
                  </a:srgbClr>
                </a:outerShdw>
              </a:effectLst>
            </a:endParaRPr>
          </a:p>
          <a:p>
            <a:endParaRPr lang="en-US" sz="2600" dirty="0">
              <a:solidFill>
                <a:srgbClr val="FFFF00"/>
              </a:solidFill>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endParaRPr>
          </a:p>
          <a:p>
            <a:endPar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299532572"/>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57200" y="9144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618352" y="2694140"/>
            <a:ext cx="8364495"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i="1" dirty="0">
                <a:effectLst/>
              </a:rPr>
              <a:t>In the same way, after supper, He took the cup saying, this cup is a new covenant sealed in my blood, for “this is my blood, shed for you.  Do this in remembrance of me.</a:t>
            </a:r>
            <a:endParaRPr lang="en-US" dirty="0">
              <a:effectLst/>
            </a:endParaRPr>
          </a:p>
          <a:p>
            <a:endParaRPr lang="en-US" sz="2800" dirty="0">
              <a:effectLst/>
            </a:endParaRPr>
          </a:p>
          <a:p>
            <a:endParaRPr lang="en-US" sz="2800" dirty="0">
              <a:solidFill>
                <a:srgbClr val="FFFF00"/>
              </a:solidFill>
              <a:effectLst/>
            </a:endParaRPr>
          </a:p>
          <a:p>
            <a:endParaRPr lang="en-US" sz="2800" dirty="0">
              <a:solidFill>
                <a:srgbClr val="FFFF00"/>
              </a:solidFill>
              <a:effectLst>
                <a:outerShdw blurRad="38100" dist="38100" dir="2700000" algn="tl">
                  <a:srgbClr val="000000">
                    <a:alpha val="43137"/>
                  </a:srgbClr>
                </a:outerShdw>
              </a:effectLst>
            </a:endParaRPr>
          </a:p>
          <a:p>
            <a:endParaRPr lang="en-US" sz="2600" dirty="0">
              <a:solidFill>
                <a:srgbClr val="FFFF00"/>
              </a:solidFill>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endParaRPr>
          </a:p>
          <a:p>
            <a:endPar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331609287"/>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6010" y="1828800"/>
            <a:ext cx="804219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solidFill>
                  <a:srgbClr val="FFFF00"/>
                </a:solidFill>
                <a:effectLst>
                  <a:outerShdw blurRad="38100" dist="38100" dir="2700000" algn="tl">
                    <a:srgbClr val="000000">
                      <a:alpha val="43137"/>
                    </a:srgbClr>
                  </a:outerShdw>
                </a:effectLst>
              </a:rPr>
              <a:t>With thanks and praise we offer ourselves to you, O God. Sharing this holy meal, remembering Christ’s dying and rising and His coming once again, and praying: Come Lord Jesus, Come!  Maranatha!</a:t>
            </a:r>
            <a:endParaRPr lang="en-US" dirty="0">
              <a:solidFill>
                <a:srgbClr val="FFFF00"/>
              </a:solidFill>
              <a:effectLst>
                <a:outerShdw blurRad="38100" dist="38100" dir="2700000" algn="tl">
                  <a:srgbClr val="000000">
                    <a:alpha val="43137"/>
                  </a:srgbClr>
                </a:outerShdw>
              </a:effectLst>
            </a:endParaRPr>
          </a:p>
          <a:p>
            <a:endParaRPr lang="en-US" sz="2800" dirty="0">
              <a:effectLst/>
            </a:endParaRPr>
          </a:p>
          <a:p>
            <a:endParaRPr lang="en-US" sz="2800" dirty="0">
              <a:solidFill>
                <a:srgbClr val="FFFF00"/>
              </a:solidFill>
              <a:effectLst/>
            </a:endParaRPr>
          </a:p>
          <a:p>
            <a:endParaRPr lang="en-US" sz="2800" dirty="0">
              <a:solidFill>
                <a:srgbClr val="FFFF00"/>
              </a:solidFill>
              <a:effectLst>
                <a:outerShdw blurRad="38100" dist="38100" dir="2700000" algn="tl">
                  <a:srgbClr val="000000">
                    <a:alpha val="43137"/>
                  </a:srgbClr>
                </a:outerShdw>
              </a:effectLst>
            </a:endParaRPr>
          </a:p>
          <a:p>
            <a:endParaRPr lang="en-US" sz="2600" dirty="0">
              <a:solidFill>
                <a:srgbClr val="FFFF00"/>
              </a:solidFill>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endParaRPr>
          </a:p>
          <a:p>
            <a:endPar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946324682"/>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953000" y="1720387"/>
            <a:ext cx="38862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r"/>
            <a:r>
              <a:rPr lang="en-US" sz="2800" i="1" dirty="0">
                <a:effectLst/>
              </a:rPr>
              <a:t>Jesus said, "</a:t>
            </a:r>
            <a:r>
              <a:rPr lang="en-US" sz="2800" b="1" i="1" dirty="0">
                <a:solidFill>
                  <a:srgbClr val="FFFF00"/>
                </a:solidFill>
                <a:effectLst/>
              </a:rPr>
              <a:t>I am the bread of life. Those who come to me shall never hunger; those who believe in me shall never thirst</a:t>
            </a:r>
            <a:r>
              <a:rPr lang="en-US" sz="2800" i="1" dirty="0">
                <a:effectLst/>
              </a:rPr>
              <a:t>." These are the gift of God for the people of God.</a:t>
            </a:r>
            <a:endParaRPr lang="en-US" sz="2800" dirty="0">
              <a:effectLst/>
            </a:endParaRPr>
          </a:p>
          <a:p>
            <a:endParaRPr lang="en-US" sz="2800" dirty="0">
              <a:effectLst/>
            </a:endParaRPr>
          </a:p>
          <a:p>
            <a:endParaRPr lang="en-US" sz="2400" i="1" dirty="0">
              <a:effectLst>
                <a:outerShdw blurRad="38100" dist="38100" dir="2700000" algn="tl">
                  <a:srgbClr val="000000">
                    <a:alpha val="43137"/>
                  </a:srgbClr>
                </a:outerShdw>
              </a:effectLst>
            </a:endParaRPr>
          </a:p>
          <a:p>
            <a:endParaRPr lang="en-US" sz="2400" i="1" dirty="0">
              <a:effectLst>
                <a:outerShdw blurRad="38100" dist="38100" dir="2700000" algn="tl">
                  <a:srgbClr val="000000">
                    <a:alpha val="43137"/>
                  </a:srgbClr>
                </a:outerShdw>
              </a:effectLst>
            </a:endParaRPr>
          </a:p>
          <a:p>
            <a:r>
              <a:rPr lang="en-US" sz="2400" dirty="0">
                <a:effectLst/>
              </a:rPr>
              <a:t> </a:t>
            </a:r>
          </a:p>
          <a:p>
            <a:endParaRPr lang="en-US" sz="3000" b="1" i="1" dirty="0">
              <a:effectLst>
                <a:outerShdw blurRad="38100" dist="38100" dir="2700000" algn="tl">
                  <a:srgbClr val="000000">
                    <a:alpha val="43137"/>
                  </a:srgbClr>
                </a:outerShdw>
              </a:effectLst>
            </a:endParaRPr>
          </a:p>
          <a:p>
            <a:endParaRPr lang="en-US" sz="3000" dirty="0">
              <a:solidFill>
                <a:srgbClr val="FFFF00"/>
              </a:solidFill>
              <a:effectLst/>
            </a:endParaRPr>
          </a:p>
          <a:p>
            <a:endParaRPr lang="en-US" sz="2800" b="1" i="1" dirty="0">
              <a:solidFill>
                <a:srgbClr val="4AE8E8"/>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pic>
        <p:nvPicPr>
          <p:cNvPr id="3" name="Picture 2">
            <a:extLst>
              <a:ext uri="{FF2B5EF4-FFF2-40B4-BE49-F238E27FC236}">
                <a16:creationId xmlns:a16="http://schemas.microsoft.com/office/drawing/2014/main" id="{627B478E-0427-433D-84D5-EB95AED7F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05" y="1981200"/>
            <a:ext cx="4798122" cy="3124200"/>
          </a:xfrm>
          <a:prstGeom prst="rect">
            <a:avLst/>
          </a:prstGeom>
        </p:spPr>
      </p:pic>
    </p:spTree>
    <p:extLst>
      <p:ext uri="{BB962C8B-B14F-4D97-AF65-F5344CB8AC3E}">
        <p14:creationId xmlns:p14="http://schemas.microsoft.com/office/powerpoint/2010/main" val="2019108279"/>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FD31E7-C401-437E-B676-36A89EDA8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5283"/>
            <a:ext cx="7924800" cy="4826000"/>
          </a:xfrm>
          <a:prstGeom prst="rect">
            <a:avLst/>
          </a:prstGeom>
        </p:spPr>
      </p:pic>
      <p:pic>
        <p:nvPicPr>
          <p:cNvPr id="4" name="Picture 3">
            <a:extLst>
              <a:ext uri="{FF2B5EF4-FFF2-40B4-BE49-F238E27FC236}">
                <a16:creationId xmlns:a16="http://schemas.microsoft.com/office/drawing/2014/main" id="{422F2AA2-BDC6-448E-B4E2-CB42F3C56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347" y="2444578"/>
            <a:ext cx="4365069" cy="438253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71616" y="76800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Tree>
    <p:extLst>
      <p:ext uri="{BB962C8B-B14F-4D97-AF65-F5344CB8AC3E}">
        <p14:creationId xmlns:p14="http://schemas.microsoft.com/office/powerpoint/2010/main" val="685490037"/>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481914" y="74080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595184" y="2493645"/>
            <a:ext cx="8229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rPr>
              <a:t>Make us gentle, joyful, thankful people, O God, serving our neighbors, worshiping you alone. Keep us in the peace of Christ until you gather us at your table in glory.</a:t>
            </a:r>
            <a:endParaRPr lang="en-US" sz="2800" dirty="0">
              <a:solidFill>
                <a:srgbClr val="FFFF00"/>
              </a:solidFill>
              <a:effectLst/>
            </a:endParaRPr>
          </a:p>
          <a:p>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0658109"/>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481914" y="74080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595184" y="2493645"/>
            <a:ext cx="8229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rPr>
              <a:t>Even now, a voice is crying in the wilderness:</a:t>
            </a:r>
            <a:endParaRPr lang="en-US" sz="2800" dirty="0">
              <a:solidFill>
                <a:srgbClr val="FFFF00"/>
              </a:solidFill>
              <a:effectLst/>
            </a:endParaRPr>
          </a:p>
          <a:p>
            <a:r>
              <a:rPr lang="en-US" sz="2800" b="1" i="1" dirty="0">
                <a:solidFill>
                  <a:srgbClr val="FFFF00"/>
                </a:solidFill>
                <a:effectLst/>
              </a:rPr>
              <a:t>Prepare the way of the Lord!</a:t>
            </a:r>
            <a:endParaRPr lang="en-US" sz="2800" dirty="0">
              <a:solidFill>
                <a:srgbClr val="FFFF00"/>
              </a:solidFill>
              <a:effectLst/>
            </a:endParaRPr>
          </a:p>
          <a:p>
            <a:r>
              <a:rPr lang="en-US" sz="2800" b="1" i="1" dirty="0">
                <a:solidFill>
                  <a:srgbClr val="FFFF00"/>
                </a:solidFill>
                <a:effectLst/>
              </a:rPr>
              <a:t>Through Christ, with Christ, in Christ,</a:t>
            </a:r>
            <a:endParaRPr lang="en-US" sz="2800" dirty="0">
              <a:solidFill>
                <a:srgbClr val="FFFF00"/>
              </a:solidFill>
              <a:effectLst/>
            </a:endParaRPr>
          </a:p>
          <a:p>
            <a:r>
              <a:rPr lang="en-US" sz="2800" b="1" i="1" dirty="0">
                <a:solidFill>
                  <a:srgbClr val="FFFF00"/>
                </a:solidFill>
                <a:effectLst/>
              </a:rPr>
              <a:t>in the unity of the Holy Spirit,</a:t>
            </a:r>
            <a:endParaRPr lang="en-US" sz="2800" dirty="0">
              <a:solidFill>
                <a:srgbClr val="FFFF00"/>
              </a:solidFill>
              <a:effectLst/>
            </a:endParaRPr>
          </a:p>
          <a:p>
            <a:r>
              <a:rPr lang="en-US" sz="2800" b="1" i="1" dirty="0">
                <a:solidFill>
                  <a:srgbClr val="FFFF00"/>
                </a:solidFill>
                <a:effectLst/>
              </a:rPr>
              <a:t>all glory and honor are yours, almighty God,</a:t>
            </a:r>
            <a:endParaRPr lang="en-US" sz="2800" dirty="0">
              <a:solidFill>
                <a:srgbClr val="FFFF00"/>
              </a:solidFill>
              <a:effectLst/>
            </a:endParaRPr>
          </a:p>
          <a:p>
            <a:r>
              <a:rPr lang="en-US" sz="2800" b="1" i="1" dirty="0">
                <a:solidFill>
                  <a:srgbClr val="FFFF00"/>
                </a:solidFill>
                <a:effectLst/>
              </a:rPr>
              <a:t>now and forever. Amen.</a:t>
            </a:r>
            <a:endParaRPr lang="en-US" sz="2800" dirty="0">
              <a:solidFill>
                <a:srgbClr val="FFFF00"/>
              </a:solidFill>
              <a:effectLst/>
            </a:endParaRPr>
          </a:p>
          <a:p>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a:t>
            </a:r>
            <a:endParaRPr lang="en-US" sz="2800"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3118063"/>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solidFill>
                  <a:srgbClr val="FF0000"/>
                </a:solidFill>
              </a:rPr>
              <a:t>Deacons’ Benevolence Offering</a:t>
            </a:r>
          </a:p>
          <a:p>
            <a:endParaRPr lang="en-US" altLang="en-US" sz="3200" b="0" i="1" dirty="0"/>
          </a:p>
        </p:txBody>
      </p:sp>
      <p:sp>
        <p:nvSpPr>
          <p:cNvPr id="5" name="Rectangle 3"/>
          <p:cNvSpPr txBox="1">
            <a:spLocks noChangeArrowheads="1"/>
          </p:cNvSpPr>
          <p:nvPr/>
        </p:nvSpPr>
        <p:spPr bwMode="auto">
          <a:xfrm>
            <a:off x="381000" y="1681120"/>
            <a:ext cx="936955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endParaRPr lang="en-US" altLang="en-US" sz="2800" b="1" i="1" kern="0" dirty="0">
              <a:solidFill>
                <a:srgbClr val="00FFFF"/>
              </a:solidFill>
            </a:endParaRPr>
          </a:p>
        </p:txBody>
      </p:sp>
    </p:spTree>
    <p:extLst>
      <p:ext uri="{BB962C8B-B14F-4D97-AF65-F5344CB8AC3E}">
        <p14:creationId xmlns:p14="http://schemas.microsoft.com/office/powerpoint/2010/main" val="2363081561"/>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CAD0D7-14E0-4F1C-A376-82498BAE7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28184"/>
            <a:ext cx="91440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0077" y="1700366"/>
            <a:ext cx="9274627" cy="507831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Come, thou long-expected Jesus,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born to set thy people free;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from our fears and sins release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us find our rest in thee.</a:t>
            </a:r>
            <a:r>
              <a:rPr lang="en-US" sz="3600" dirty="0"/>
              <a:t> </a:t>
            </a:r>
          </a:p>
          <a:p>
            <a:pPr algn="ctr"/>
            <a:r>
              <a:rPr lang="en-US" sz="3600" b="1" i="1" dirty="0">
                <a:effectLst>
                  <a:outerShdw blurRad="38100" dist="38100" dir="2700000" algn="tl">
                    <a:srgbClr val="000000">
                      <a:alpha val="43137"/>
                    </a:srgbClr>
                  </a:outerShdw>
                </a:effectLst>
              </a:rPr>
              <a:t>Israel’s strength and consolation,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hope of all the earth thou art;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dear desire of every nation,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joy of every longing heart.</a:t>
            </a:r>
            <a:br>
              <a:rPr lang="en-US" sz="3600"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061808" y="723823"/>
            <a:ext cx="7266156"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500" b="0" i="1" kern="0" dirty="0">
                <a:solidFill>
                  <a:srgbClr val="FFFF00"/>
                </a:solidFill>
                <a:effectLst>
                  <a:outerShdw blurRad="38100" dist="38100" dir="2700000" algn="tl">
                    <a:srgbClr val="000000">
                      <a:alpha val="43137"/>
                    </a:srgbClr>
                  </a:outerShdw>
                </a:effectLst>
                <a:cs typeface="Times New Roman" pitchFamily="18" charset="0"/>
              </a:rPr>
              <a:t>#82 </a:t>
            </a:r>
            <a:r>
              <a:rPr lang="en-US" altLang="en-US" sz="2500" b="0" i="1" kern="0" dirty="0">
                <a:solidFill>
                  <a:srgbClr val="FFFF00"/>
                </a:solidFill>
                <a:effectLst>
                  <a:outerShdw blurRad="38100" dist="38100" dir="2700000" algn="tl">
                    <a:srgbClr val="000000">
                      <a:alpha val="43137"/>
                    </a:srgbClr>
                  </a:outerShdw>
                </a:effectLst>
              </a:rPr>
              <a:t>“Come Thou, Long Expected Jesus”</a:t>
            </a:r>
          </a:p>
        </p:txBody>
      </p:sp>
    </p:spTree>
    <p:extLst>
      <p:ext uri="{BB962C8B-B14F-4D97-AF65-F5344CB8AC3E}">
        <p14:creationId xmlns:p14="http://schemas.microsoft.com/office/powerpoint/2010/main" val="3757523076"/>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24990" y="552728"/>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88 “O Come, O Come Emmanuel”</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27167" y="2298680"/>
            <a:ext cx="9383205" cy="341632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 come, thou Dayspring, come and cheer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our spirits by thine advent here;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disperse the gloomy clouds of night,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death’s dark shadows put to flight.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Rejoice! Rejoice! Emmanuel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shall come to thee, O Israel.</a:t>
            </a: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294250882"/>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CAD0D7-14E0-4F1C-A376-82498BAE7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28184"/>
            <a:ext cx="91440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0077" y="1700366"/>
            <a:ext cx="9274627" cy="5632311"/>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Born thy people to deliver,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born a child and yet a king,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born to reign in us forever,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now thy gracious kingdom bring.</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By thine own eternal Spirit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rule in all our hearts alone;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by thine all-sufficient merit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raise us to thy glorious throne.</a:t>
            </a:r>
            <a:br>
              <a:rPr lang="en-US" sz="3600"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061808" y="723823"/>
            <a:ext cx="7266156"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500" b="0" i="1" kern="0" dirty="0">
                <a:solidFill>
                  <a:srgbClr val="FFFF00"/>
                </a:solidFill>
                <a:effectLst>
                  <a:outerShdw blurRad="38100" dist="38100" dir="2700000" algn="tl">
                    <a:srgbClr val="000000">
                      <a:alpha val="43137"/>
                    </a:srgbClr>
                  </a:outerShdw>
                </a:effectLst>
                <a:cs typeface="Times New Roman" pitchFamily="18" charset="0"/>
              </a:rPr>
              <a:t>#82 </a:t>
            </a:r>
            <a:r>
              <a:rPr lang="en-US" altLang="en-US" sz="2500" b="0" i="1" kern="0" dirty="0">
                <a:solidFill>
                  <a:srgbClr val="FFFF00"/>
                </a:solidFill>
                <a:effectLst>
                  <a:outerShdw blurRad="38100" dist="38100" dir="2700000" algn="tl">
                    <a:srgbClr val="000000">
                      <a:alpha val="43137"/>
                    </a:srgbClr>
                  </a:outerShdw>
                </a:effectLst>
              </a:rPr>
              <a:t>“Come Thou, Long Expected Jesus”</a:t>
            </a:r>
          </a:p>
        </p:txBody>
      </p:sp>
    </p:spTree>
    <p:extLst>
      <p:ext uri="{BB962C8B-B14F-4D97-AF65-F5344CB8AC3E}">
        <p14:creationId xmlns:p14="http://schemas.microsoft.com/office/powerpoint/2010/main" val="602043040"/>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90498-14B7-41B1-B674-0D651E78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6858000"/>
          </a:xfrm>
          <a:prstGeom prst="rect">
            <a:avLst/>
          </a:prstGeom>
        </p:spPr>
      </p:pic>
      <p:sp>
        <p:nvSpPr>
          <p:cNvPr id="39938" name="Rectangle 2"/>
          <p:cNvSpPr>
            <a:spLocks noGrp="1" noChangeArrowheads="1"/>
          </p:cNvSpPr>
          <p:nvPr>
            <p:ph type="ctrTitle"/>
          </p:nvPr>
        </p:nvSpPr>
        <p:spPr>
          <a:xfrm>
            <a:off x="1146090" y="64105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239080" y="2219525"/>
            <a:ext cx="930257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endParaRPr lang="en-US" altLang="en-US" sz="2800" b="1" i="1" kern="0" dirty="0">
              <a:solidFill>
                <a:srgbClr val="00FFFF"/>
              </a:solidFill>
              <a:effectLst>
                <a:outerShdw blurRad="38100" dist="38100" dir="2700000" algn="tl">
                  <a:srgbClr val="000000">
                    <a:alpha val="43137"/>
                  </a:srgbClr>
                </a:outerShdw>
              </a:effectLst>
            </a:endParaRPr>
          </a:p>
          <a:p>
            <a:pPr algn="ctr">
              <a:lnSpc>
                <a:spcPct val="80000"/>
              </a:lnSpc>
            </a:pPr>
            <a:r>
              <a:rPr lang="en-US" altLang="en-US" sz="2800" b="1" i="1" kern="0" dirty="0">
                <a:solidFill>
                  <a:srgbClr val="00FFFF"/>
                </a:solidFill>
                <a:effectLst>
                  <a:outerShdw blurRad="38100" dist="38100" dir="2700000" algn="tl">
                    <a:srgbClr val="000000">
                      <a:alpha val="43137"/>
                    </a:srgbClr>
                  </a:outerShdw>
                </a:effectLst>
              </a:rPr>
              <a:t># </a:t>
            </a:r>
            <a:r>
              <a:rPr lang="en-US" sz="2800" b="1" i="1" dirty="0">
                <a:solidFill>
                  <a:srgbClr val="00FFFF"/>
                </a:solidFill>
                <a:effectLst>
                  <a:outerShdw blurRad="38100" dist="38100" dir="2700000" algn="tl">
                    <a:srgbClr val="000000">
                      <a:alpha val="43137"/>
                    </a:srgbClr>
                  </a:outerShdw>
                </a:effectLst>
              </a:rPr>
              <a:t>542 “God Be with You Till We Meet Again” </a:t>
            </a:r>
          </a:p>
          <a:p>
            <a:pPr algn="ctr">
              <a:lnSpc>
                <a:spcPct val="80000"/>
              </a:lnSpc>
            </a:pPr>
            <a:r>
              <a:rPr lang="en-US" sz="2400" b="1" i="1" dirty="0">
                <a:solidFill>
                  <a:srgbClr val="00FFFF"/>
                </a:solidFill>
                <a:effectLst>
                  <a:outerShdw blurRad="38100" dist="38100" dir="2700000" algn="tl">
                    <a:srgbClr val="000000">
                      <a:alpha val="43137"/>
                    </a:srgbClr>
                  </a:outerShdw>
                </a:effectLst>
              </a:rPr>
              <a:t>(Stanza 3)</a:t>
            </a:r>
          </a:p>
          <a:p>
            <a:pPr algn="ctr"/>
            <a:r>
              <a:rPr lang="en-US" b="1" i="1" dirty="0">
                <a:effectLst>
                  <a:outerShdw blurRad="38100" dist="38100" dir="2700000" algn="tl">
                    <a:srgbClr val="000000">
                      <a:alpha val="43137"/>
                    </a:srgbClr>
                  </a:outerShdw>
                </a:effectLst>
              </a:rPr>
              <a:t>God be with you till we meet again; </a:t>
            </a:r>
          </a:p>
          <a:p>
            <a:pPr algn="ctr"/>
            <a:r>
              <a:rPr lang="en-US" b="1" i="1" dirty="0">
                <a:effectLst>
                  <a:outerShdw blurRad="38100" dist="38100" dir="2700000" algn="tl">
                    <a:srgbClr val="000000">
                      <a:alpha val="43137"/>
                    </a:srgbClr>
                  </a:outerShdw>
                </a:effectLst>
              </a:rPr>
              <a:t>when life's perils thick confound you,</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put unfailing arms around you: </a:t>
            </a:r>
          </a:p>
          <a:p>
            <a:pPr algn="ctr"/>
            <a:r>
              <a:rPr lang="en-US" b="1" i="1" dirty="0">
                <a:effectLst>
                  <a:outerShdw blurRad="38100" dist="38100" dir="2700000" algn="tl">
                    <a:srgbClr val="000000">
                      <a:alpha val="43137"/>
                    </a:srgbClr>
                  </a:outerShdw>
                </a:effectLst>
              </a:rPr>
              <a:t>God be with you till we meet again.</a:t>
            </a: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143000"/>
            <a:ext cx="7696200" cy="679511"/>
          </a:xfrm>
          <a:noFill/>
        </p:spPr>
        <p:txBody>
          <a:bodyPr/>
          <a:lstStyle/>
          <a:p>
            <a:pPr algn="r"/>
            <a:r>
              <a:rPr lang="en-US" altLang="en-US" sz="3600" i="1" dirty="0" err="1">
                <a:solidFill>
                  <a:srgbClr val="4AE8E8"/>
                </a:solidFill>
                <a:latin typeface="+mn-lt"/>
              </a:rPr>
              <a:t>Homecrest</a:t>
            </a:r>
            <a:r>
              <a:rPr lang="en-US" altLang="en-US" sz="3600" i="1" dirty="0">
                <a:solidFill>
                  <a:srgbClr val="4AE8E8"/>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2800" i="1" dirty="0">
                <a:latin typeface="Arial" charset="0"/>
              </a:rPr>
              <a:t>December 3</a:t>
            </a:r>
            <a:r>
              <a:rPr lang="en-US" altLang="en-US" sz="2800" i="1" baseline="30000" dirty="0">
                <a:latin typeface="Arial" charset="0"/>
              </a:rPr>
              <a:t>rd</a:t>
            </a:r>
            <a:r>
              <a:rPr lang="en-US" altLang="en-US" sz="2800" i="1" dirty="0">
                <a:latin typeface="Arial" charset="0"/>
              </a:rPr>
              <a:t>, 2017</a:t>
            </a:r>
            <a:br>
              <a:rPr lang="en-US" altLang="en-US" sz="2800" i="1" dirty="0">
                <a:latin typeface="Arial" charset="0"/>
              </a:rPr>
            </a:br>
            <a:r>
              <a:rPr lang="en-US" altLang="en-US" sz="2800" i="1" dirty="0">
                <a:latin typeface="Arial" charset="0"/>
              </a:rPr>
              <a:t>1</a:t>
            </a:r>
            <a:r>
              <a:rPr lang="en-US" altLang="en-US" sz="2800" i="1" baseline="30000" dirty="0">
                <a:latin typeface="Arial" charset="0"/>
              </a:rPr>
              <a:t>st</a:t>
            </a:r>
            <a:r>
              <a:rPr lang="en-US" altLang="en-US" sz="2800" i="1" dirty="0">
                <a:latin typeface="Arial" charset="0"/>
              </a:rPr>
              <a:t> Sunday of Advent  </a:t>
            </a:r>
            <a:br>
              <a:rPr lang="en-US" altLang="en-US" sz="2800" i="1" dirty="0">
                <a:latin typeface="Arial" charset="0"/>
              </a:rPr>
            </a:br>
            <a:endParaRPr lang="en-US" altLang="en-US" sz="2800" i="1" dirty="0">
              <a:solidFill>
                <a:srgbClr val="00FFFF"/>
              </a:solidFill>
              <a:effectLst>
                <a:outerShdw blurRad="38100" dist="38100" dir="2700000" algn="tl">
                  <a:srgbClr val="000000">
                    <a:alpha val="43137"/>
                  </a:srgbClr>
                </a:outerShdw>
              </a:effectLst>
              <a:latin typeface="Arial" charset="0"/>
            </a:endParaRPr>
          </a:p>
        </p:txBody>
      </p:sp>
      <p:pic>
        <p:nvPicPr>
          <p:cNvPr id="8" name="Picture 7">
            <a:extLst>
              <a:ext uri="{FF2B5EF4-FFF2-40B4-BE49-F238E27FC236}">
                <a16:creationId xmlns:a16="http://schemas.microsoft.com/office/drawing/2014/main" id="{A57B7EF4-269C-42A5-B961-3352EBCC7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142" y="4191000"/>
            <a:ext cx="2334460" cy="2338803"/>
          </a:xfrm>
          <a:prstGeom prst="rect">
            <a:avLst/>
          </a:prstGeom>
        </p:spPr>
      </p:pic>
      <p:pic>
        <p:nvPicPr>
          <p:cNvPr id="5" name="Picture 4" descr="Image result for Advent Candles Clip Art">
            <a:extLst>
              <a:ext uri="{FF2B5EF4-FFF2-40B4-BE49-F238E27FC236}">
                <a16:creationId xmlns:a16="http://schemas.microsoft.com/office/drawing/2014/main" id="{1C333239-B5B1-4B72-933C-7A9AE9445F3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1140" y="4140923"/>
            <a:ext cx="2504230" cy="2495550"/>
          </a:xfrm>
          <a:prstGeom prst="rect">
            <a:avLst/>
          </a:prstGeom>
          <a:noFill/>
          <a:ln>
            <a:noFill/>
          </a:ln>
        </p:spPr>
      </p:pic>
    </p:spTree>
    <p:extLst>
      <p:ext uri="{BB962C8B-B14F-4D97-AF65-F5344CB8AC3E}">
        <p14:creationId xmlns:p14="http://schemas.microsoft.com/office/powerpoint/2010/main" val="3972344301"/>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24990" y="552728"/>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88 “O Come, O Come Emmanuel”</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81503" y="2298680"/>
            <a:ext cx="9383205" cy="341632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 come, Desire of nations, bind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peoples in one heart and mind;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bid envy, strife, and discord cease;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fill the whole world with heaven’s peace.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Rejoice! Rejoice! Emmanuel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shall come to thee, O Israel.</a:t>
            </a: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12754187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br>
              <a:rPr lang="en-US" altLang="en-US" sz="3200" b="0" i="1" dirty="0"/>
            </a:br>
            <a:r>
              <a:rPr lang="en-US" sz="2400" i="1" dirty="0">
                <a:effectLst>
                  <a:outerShdw blurRad="38100" dist="38100" dir="2700000" algn="tl">
                    <a:srgbClr val="000000">
                      <a:alpha val="43137"/>
                    </a:srgbClr>
                  </a:outerShdw>
                </a:effectLst>
                <a:latin typeface="+mn-lt"/>
              </a:rPr>
              <a:t>Like a faded, dry leaf that the wind blows away, our sins dry us up; faded and brittle, we are carried off by the wrongs we have done.   Yet God loves us still and is able to restore and renew us with the water of life.  In humility and faith, let us confess our sins before God in the presence and witness of our neighbors.</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609600" y="168275"/>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609600" y="1371600"/>
            <a:ext cx="6477000" cy="4524315"/>
          </a:xfrm>
          <a:prstGeom prst="rect">
            <a:avLst/>
          </a:prstGeom>
        </p:spPr>
        <p:txBody>
          <a:bodyPr wrap="square">
            <a:spAutoFit/>
          </a:bodyPr>
          <a:lstStyle/>
          <a:p>
            <a:r>
              <a:rPr lang="en-US" sz="3100" b="1" i="1" dirty="0">
                <a:solidFill>
                  <a:srgbClr val="000000"/>
                </a:solidFill>
              </a:rPr>
              <a:t>Merciful God, we confess that we become distracted, even weary, in our discipleship.  We keep busy schedules; we rush about.  Captivated by technology, seduced by the lure of consumer goods, we do not remain alert to your divine presence in our lives, in the church, and in the world. </a:t>
            </a:r>
            <a:endParaRPr lang="en-US" sz="3100" b="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609600" y="168275"/>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201460" y="1164132"/>
            <a:ext cx="7037540" cy="5339923"/>
          </a:xfrm>
          <a:prstGeom prst="rect">
            <a:avLst/>
          </a:prstGeom>
        </p:spPr>
        <p:txBody>
          <a:bodyPr wrap="square">
            <a:spAutoFit/>
          </a:bodyPr>
          <a:lstStyle/>
          <a:p>
            <a:r>
              <a:rPr lang="en-US" sz="3100" b="1" i="1" dirty="0">
                <a:solidFill>
                  <a:srgbClr val="000000"/>
                </a:solidFill>
              </a:rPr>
              <a:t>Make us better doorkeepers of our lives, watching for you attentively.  Awaken us to your surprising power and glory and peace, so we do not miss how near you are to our very own gates.  Be gracious toward us, we pray, until we are gathered, from the ends of the earth to the ends of heaven, into your embrace.  We pray in the name of Christ who was, and is, and is to come.  Amen.</a:t>
            </a:r>
            <a:endParaRPr lang="en-US" sz="2800" b="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73813968"/>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39778</TotalTime>
  <Words>1297</Words>
  <Application>Microsoft Office PowerPoint</Application>
  <PresentationFormat>On-screen Show (4:3)</PresentationFormat>
  <Paragraphs>421</Paragraphs>
  <Slides>53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Arial Black</vt:lpstr>
      <vt:lpstr>Calibri</vt:lpstr>
      <vt:lpstr>Helvetica</vt:lpstr>
      <vt:lpstr>Times New Roman</vt:lpstr>
      <vt:lpstr>Wingdings</vt:lpstr>
      <vt:lpstr>Glass Layers</vt:lpstr>
      <vt:lpstr>Homecrest Presbyterian Church Worship of the Lord’s Day December 3rd, 2017 1st Sunday of Advent   </vt:lpstr>
      <vt:lpstr>Gathering Around the WORD Lighting of the Advent Candle/ Call to Worship – Andrew Shemme </vt:lpstr>
      <vt:lpstr>Gathering Around the WORD Gathering Hymn   # 88 “O Come, O Come Emmanuel”</vt:lpstr>
      <vt:lpstr>Gathering Around the WORD Gathering Hymn   # 88 “O Come, O Come Emmanuel”</vt:lpstr>
      <vt:lpstr>Gathering Around the WORD Gathering Hymn   # 88 “O Come, O Come Emmanuel”</vt:lpstr>
      <vt:lpstr>Gathering Around the WORD Gathering Hymn   # 88 “O Come, O Come Emmanuel”</vt:lpstr>
      <vt:lpstr>Gathering Around the WORD Call to Confession  Like a faded, dry leaf that the wind blows away, our sins dry us up; faded and brittle, we are carried off by the wrongs we have done.   Yet God loves us still and is able to restore and renew us with the water of life.  In humility and faith, let us confess our sins before God in the presence and witness of our neighbors.</vt:lpstr>
      <vt:lpstr>Gathering Around the WORD Prayer of Confession (in Unison) </vt:lpstr>
      <vt:lpstr>Gathering Around the WORD Prayer of Confession (in Unison) </vt:lpstr>
      <vt:lpstr>Gathering Around the WORD Gloria Patri</vt:lpstr>
      <vt:lpstr>Gathering Around the WORD Passing of the Peace of Christ</vt:lpstr>
      <vt:lpstr>Proclaiming the WORD Message to the Youth/ Prayer of Illumination</vt:lpstr>
      <vt:lpstr>Proclaiming the WORD  Scripture Reading (Mark 13:24-37)</vt:lpstr>
      <vt:lpstr>PowerPoint Presentation</vt:lpstr>
      <vt:lpstr>PowerPoint Presentation</vt:lpstr>
      <vt:lpstr>PowerPoint Presentation</vt:lpstr>
      <vt:lpstr>PowerPoint Presentation</vt:lpstr>
      <vt:lpstr>Responding Hymn # 663 “Awake My Soul and with the Sun”</vt:lpstr>
      <vt:lpstr>Responding Hymn # 663 “Awake My Soul and with the Sun”</vt:lpstr>
      <vt:lpstr>Responding Hymn # 663 “Awake My Soul and with the Sun”</vt:lpstr>
      <vt:lpstr>Bearing and Following  the WORD into the World An Advent ffirmation of Faith – Nathan Nettleton </vt:lpstr>
      <vt:lpstr>Bearing and Following  the WORD into the World An Advent ffirmation of Faith – Nathan Nettleton </vt:lpstr>
      <vt:lpstr>Bearing and Following  the WORD into the World An Advent ffirmation of Faith – Nathan Nettleton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December 3rd, 2017 1st Sunday of Advent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1052</cp:revision>
  <cp:lastPrinted>2016-01-30T20:52:10Z</cp:lastPrinted>
  <dcterms:created xsi:type="dcterms:W3CDTF">1601-01-01T00:00:00Z</dcterms:created>
  <dcterms:modified xsi:type="dcterms:W3CDTF">2017-12-01T16:32:49Z</dcterms:modified>
</cp:coreProperties>
</file>