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7.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097" r:id="rId2"/>
    <p:sldId id="1588" r:id="rId3"/>
    <p:sldId id="1299" r:id="rId4"/>
    <p:sldId id="1674" r:id="rId5"/>
    <p:sldId id="1676" r:id="rId6"/>
    <p:sldId id="1675" r:id="rId7"/>
    <p:sldId id="1677" r:id="rId8"/>
    <p:sldId id="805" r:id="rId9"/>
    <p:sldId id="1039" r:id="rId10"/>
    <p:sldId id="1682" r:id="rId11"/>
    <p:sldId id="696" r:id="rId12"/>
    <p:sldId id="806" r:id="rId13"/>
    <p:sldId id="1059" r:id="rId14"/>
    <p:sldId id="1595" r:id="rId15"/>
    <p:sldId id="1679" r:id="rId16"/>
    <p:sldId id="1680" r:id="rId17"/>
    <p:sldId id="1681" r:id="rId18"/>
    <p:sldId id="1692" r:id="rId19"/>
    <p:sldId id="1693" r:id="rId20"/>
    <p:sldId id="905" r:id="rId21"/>
    <p:sldId id="1683" r:id="rId22"/>
    <p:sldId id="1685" r:id="rId23"/>
    <p:sldId id="1684" r:id="rId24"/>
    <p:sldId id="1540" r:id="rId25"/>
    <p:sldId id="1686" r:id="rId26"/>
    <p:sldId id="1620" r:id="rId27"/>
    <p:sldId id="1669" r:id="rId28"/>
    <p:sldId id="1687" r:id="rId29"/>
    <p:sldId id="1688" r:id="rId30"/>
    <p:sldId id="975" r:id="rId31"/>
    <p:sldId id="818" r:id="rId32"/>
    <p:sldId id="819" r:id="rId33"/>
    <p:sldId id="1502" r:id="rId34"/>
    <p:sldId id="1689" r:id="rId35"/>
    <p:sldId id="1690" r:id="rId36"/>
    <p:sldId id="284" r:id="rId37"/>
    <p:sldId id="1067" r:id="rId38"/>
    <p:sldId id="1691"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FF00"/>
    <a:srgbClr val="000000"/>
    <a:srgbClr val="FF0000"/>
    <a:srgbClr val="0664BA"/>
    <a:srgbClr val="00FFFF"/>
    <a:srgbClr val="800000"/>
    <a:srgbClr val="4AE8E8"/>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121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248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November 26th, 2017</a:t>
            </a:r>
            <a:br>
              <a:rPr lang="en-US" altLang="en-US" sz="2800" i="1" dirty="0">
                <a:latin typeface="Arial" charset="0"/>
              </a:rPr>
            </a:br>
            <a:r>
              <a:rPr lang="en-US" altLang="en-US" sz="2800" i="1" dirty="0">
                <a:latin typeface="Arial" charset="0"/>
              </a:rPr>
              <a:t>Christ the King (Reign of Christ) Sunday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648709"/>
            <a:ext cx="1877601" cy="1881094"/>
          </a:xfrm>
          <a:prstGeom prst="rect">
            <a:avLst/>
          </a:prstGeom>
        </p:spPr>
      </p:pic>
      <p:pic>
        <p:nvPicPr>
          <p:cNvPr id="6" name="Picture 5" descr="See the source image">
            <a:extLst>
              <a:ext uri="{FF2B5EF4-FFF2-40B4-BE49-F238E27FC236}">
                <a16:creationId xmlns:a16="http://schemas.microsoft.com/office/drawing/2014/main" id="{C5ACB469-FC82-4FD7-B685-260AE9B920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77686" y="3541175"/>
            <a:ext cx="2988628" cy="2988628"/>
          </a:xfrm>
          <a:prstGeom prst="rect">
            <a:avLst/>
          </a:prstGeom>
          <a:noFill/>
          <a:ln>
            <a:noFill/>
          </a:ln>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r>
              <a:rPr lang="en-US" altLang="en-US" sz="2000" i="1" dirty="0">
                <a:latin typeface="+mn-lt"/>
              </a:rPr>
              <a:t>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228600" y="1315666"/>
            <a:ext cx="7010400" cy="4955203"/>
          </a:xfrm>
          <a:prstGeom prst="rect">
            <a:avLst/>
          </a:prstGeom>
        </p:spPr>
        <p:txBody>
          <a:bodyPr wrap="square">
            <a:spAutoFit/>
          </a:bodyPr>
          <a:lstStyle/>
          <a:p>
            <a:r>
              <a:rPr lang="en-US" sz="3200" b="1" i="1" dirty="0">
                <a:solidFill>
                  <a:srgbClr val="000000"/>
                </a:solidFill>
              </a:rPr>
              <a:t>	Sisters and brothers, God seeks the lost sheep and feeds them with justice.  However long we wander, however far we stray, God’s steadfast love endures forever.  Sister and brothers, be assured that in Jesus Christ we are forgiven.  </a:t>
            </a:r>
            <a:r>
              <a:rPr lang="en-US" sz="3200" b="1" i="1" dirty="0">
                <a:solidFill>
                  <a:srgbClr val="FFFF00"/>
                </a:solidFill>
                <a:effectLst>
                  <a:outerShdw blurRad="38100" dist="38100" dir="2700000" algn="tl">
                    <a:srgbClr val="000000">
                      <a:alpha val="43137"/>
                    </a:srgbClr>
                  </a:outerShdw>
                </a:effectLst>
              </a:rPr>
              <a:t>Thanks be to God, Amen</a:t>
            </a:r>
            <a:r>
              <a:rPr lang="en-US" sz="3200" b="1" i="1" dirty="0">
                <a:solidFill>
                  <a:srgbClr val="FFFF00"/>
                </a:solidFill>
              </a:rPr>
              <a:t>.</a:t>
            </a:r>
            <a:endParaRPr lang="en-US" sz="3200" b="1" dirty="0">
              <a:solidFill>
                <a:srgbClr val="FFFF00"/>
              </a:solidFill>
            </a:endParaRPr>
          </a:p>
          <a:p>
            <a:endParaRPr lang="en-US" sz="3200" dirty="0">
              <a:solidFill>
                <a:srgbClr val="000000"/>
              </a:solidFill>
              <a:effectLst>
                <a:outerShdw blurRad="38100" dist="38100" dir="2700000" algn="tl">
                  <a:srgbClr val="000000">
                    <a:alpha val="43137"/>
                  </a:srgbClr>
                </a:outerShdw>
              </a:effectLst>
            </a:endParaRPr>
          </a:p>
          <a:p>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7854958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Responsive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(Psalm 72:5-19)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29514" y="1143000"/>
            <a:ext cx="8585886" cy="5693866"/>
          </a:xfrm>
          <a:prstGeom prst="rect">
            <a:avLst/>
          </a:prstGeom>
        </p:spPr>
        <p:txBody>
          <a:bodyPr wrap="square">
            <a:spAutoFit/>
          </a:bodyPr>
          <a:lstStyle/>
          <a:p>
            <a:r>
              <a:rPr lang="en-US" sz="2800" i="1" dirty="0">
                <a:effectLst>
                  <a:outerShdw blurRad="38100" dist="38100" dir="2700000" algn="tl">
                    <a:srgbClr val="000000">
                      <a:alpha val="43137"/>
                    </a:srgbClr>
                  </a:outerShdw>
                </a:effectLst>
              </a:rPr>
              <a:t>May he live while the sun endures, and as long as the moon, throughout all generations.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6 </a:t>
            </a:r>
            <a:r>
              <a:rPr lang="en-US" sz="2800" b="1" i="1" dirty="0">
                <a:solidFill>
                  <a:srgbClr val="FFFF00"/>
                </a:solidFill>
                <a:effectLst>
                  <a:outerShdw blurRad="38100" dist="38100" dir="2700000" algn="tl">
                    <a:srgbClr val="000000">
                      <a:alpha val="43137"/>
                    </a:srgbClr>
                  </a:outerShdw>
                </a:effectLst>
              </a:rPr>
              <a:t>May he be like rain that falls on the mown 	grass, like showers that water the earth.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7 </a:t>
            </a:r>
            <a:r>
              <a:rPr lang="en-US" sz="2800" i="1" dirty="0">
                <a:effectLst>
                  <a:outerShdw blurRad="38100" dist="38100" dir="2700000" algn="tl">
                    <a:srgbClr val="000000">
                      <a:alpha val="43137"/>
                    </a:srgbClr>
                  </a:outerShdw>
                </a:effectLst>
              </a:rPr>
              <a:t>In his days may righteousness flourish and peace abound, until the moon is no more.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8 </a:t>
            </a:r>
            <a:r>
              <a:rPr lang="en-US" sz="2800" b="1" i="1" dirty="0">
                <a:solidFill>
                  <a:srgbClr val="FFFF00"/>
                </a:solidFill>
                <a:effectLst>
                  <a:outerShdw blurRad="38100" dist="38100" dir="2700000" algn="tl">
                    <a:srgbClr val="000000">
                      <a:alpha val="43137"/>
                    </a:srgbClr>
                  </a:outerShdw>
                </a:effectLst>
              </a:rPr>
              <a:t>May he have dominion from sea to sea, 	and from the River to the ends of the 	earth.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9 </a:t>
            </a:r>
            <a:r>
              <a:rPr lang="en-US" sz="2800" i="1" dirty="0">
                <a:effectLst>
                  <a:outerShdw blurRad="38100" dist="38100" dir="2700000" algn="tl">
                    <a:srgbClr val="000000">
                      <a:alpha val="43137"/>
                    </a:srgbClr>
                  </a:outerShdw>
                </a:effectLst>
              </a:rPr>
              <a:t>May his foes bow down before him, and his enemies lick the dust.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10 </a:t>
            </a:r>
            <a:r>
              <a:rPr lang="en-US" sz="2800" b="1" i="1" dirty="0">
                <a:solidFill>
                  <a:srgbClr val="FFFF00"/>
                </a:solidFill>
                <a:effectLst>
                  <a:outerShdw blurRad="38100" dist="38100" dir="2700000" algn="tl">
                    <a:srgbClr val="000000">
                      <a:alpha val="43137"/>
                    </a:srgbClr>
                  </a:outerShdw>
                </a:effectLst>
              </a:rPr>
              <a:t>May the kings of Tarshish and of the 	isles render him tribute, may the kings 	of Sheba and </a:t>
            </a:r>
            <a:r>
              <a:rPr lang="en-US" sz="2800" b="1" i="1" dirty="0" err="1">
                <a:solidFill>
                  <a:srgbClr val="FFFF00"/>
                </a:solidFill>
                <a:effectLst>
                  <a:outerShdw blurRad="38100" dist="38100" dir="2700000" algn="tl">
                    <a:srgbClr val="000000">
                      <a:alpha val="43137"/>
                    </a:srgbClr>
                  </a:outerShdw>
                </a:effectLst>
              </a:rPr>
              <a:t>Seba</a:t>
            </a:r>
            <a:r>
              <a:rPr lang="en-US" sz="2800" b="1" i="1" dirty="0">
                <a:solidFill>
                  <a:srgbClr val="FFFF00"/>
                </a:solidFill>
                <a:effectLst>
                  <a:outerShdw blurRad="38100" dist="38100" dir="2700000" algn="tl">
                    <a:srgbClr val="000000">
                      <a:alpha val="43137"/>
                    </a:srgbClr>
                  </a:outerShdw>
                </a:effectLst>
              </a:rPr>
              <a:t> bring gifts.  </a:t>
            </a:r>
            <a:endParaRPr lang="en-US"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Responsive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(Psalm 72:5-19)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29514" y="1295400"/>
            <a:ext cx="8585886" cy="4832092"/>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11 </a:t>
            </a:r>
            <a:r>
              <a:rPr lang="en-US" sz="2800" i="1" dirty="0">
                <a:effectLst>
                  <a:outerShdw blurRad="38100" dist="38100" dir="2700000" algn="tl">
                    <a:srgbClr val="000000">
                      <a:alpha val="43137"/>
                    </a:srgbClr>
                  </a:outerShdw>
                </a:effectLst>
              </a:rPr>
              <a:t>May all kings fall down before him, all nations give him service.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12 </a:t>
            </a:r>
            <a:r>
              <a:rPr lang="en-US" sz="2800" b="1" i="1" dirty="0">
                <a:solidFill>
                  <a:srgbClr val="FFFF00"/>
                </a:solidFill>
                <a:effectLst>
                  <a:outerShdw blurRad="38100" dist="38100" dir="2700000" algn="tl">
                    <a:srgbClr val="000000">
                      <a:alpha val="43137"/>
                    </a:srgbClr>
                  </a:outerShdw>
                </a:effectLst>
              </a:rPr>
              <a:t>For he delivers the needy when they 	call, the poor and those who have no 	helper.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13 </a:t>
            </a:r>
            <a:r>
              <a:rPr lang="en-US" sz="2800" i="1" dirty="0">
                <a:effectLst>
                  <a:outerShdw blurRad="38100" dist="38100" dir="2700000" algn="tl">
                    <a:srgbClr val="000000">
                      <a:alpha val="43137"/>
                    </a:srgbClr>
                  </a:outerShdw>
                </a:effectLst>
              </a:rPr>
              <a:t>He has pity on the weak and the needy, and saves the lives of the needy.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14 </a:t>
            </a:r>
            <a:r>
              <a:rPr lang="en-US" sz="2800" b="1" i="1" dirty="0">
                <a:solidFill>
                  <a:srgbClr val="FFFF00"/>
                </a:solidFill>
                <a:effectLst>
                  <a:outerShdw blurRad="38100" dist="38100" dir="2700000" algn="tl">
                    <a:srgbClr val="000000">
                      <a:alpha val="43137"/>
                    </a:srgbClr>
                  </a:outerShdw>
                </a:effectLst>
              </a:rPr>
              <a:t>From oppression and violence he 	redeems their life; and precious is their 	blood in his sight.  </a:t>
            </a:r>
          </a:p>
          <a:p>
            <a:r>
              <a:rPr lang="en-US" sz="2800" b="1" i="1" dirty="0">
                <a:solidFill>
                  <a:srgbClr val="FFFF00"/>
                </a:solidFill>
              </a:rPr>
              <a:t>.</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25019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Responsive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(Psalm 72:5-19)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29514" y="1295400"/>
            <a:ext cx="8585886" cy="3539430"/>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15 </a:t>
            </a:r>
            <a:r>
              <a:rPr lang="en-US" sz="2800" i="1" dirty="0">
                <a:effectLst>
                  <a:outerShdw blurRad="38100" dist="38100" dir="2700000" algn="tl">
                    <a:srgbClr val="000000">
                      <a:alpha val="43137"/>
                    </a:srgbClr>
                  </a:outerShdw>
                </a:effectLst>
              </a:rPr>
              <a:t>Long may he live! May gold of Sheba be given to him. May prayer be made for him continually, and blessings invoked for him all day long.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r>
              <a:rPr lang="en-US" sz="2800" b="1" i="1" baseline="30000" dirty="0">
                <a:solidFill>
                  <a:srgbClr val="FFFF00"/>
                </a:solidFill>
                <a:effectLst>
                  <a:outerShdw blurRad="38100" dist="38100" dir="2700000" algn="tl">
                    <a:srgbClr val="000000">
                      <a:alpha val="43137"/>
                    </a:srgbClr>
                  </a:outerShdw>
                </a:effectLst>
              </a:rPr>
              <a:t>	16 </a:t>
            </a:r>
            <a:r>
              <a:rPr lang="en-US" sz="2800" b="1" i="1" dirty="0">
                <a:solidFill>
                  <a:srgbClr val="FFFF00"/>
                </a:solidFill>
                <a:effectLst>
                  <a:outerShdw blurRad="38100" dist="38100" dir="2700000" algn="tl">
                    <a:srgbClr val="000000">
                      <a:alpha val="43137"/>
                    </a:srgbClr>
                  </a:outerShdw>
                </a:effectLst>
              </a:rPr>
              <a:t>May there be abundance of grain in 	the land; may it wave on the tops of the 	mountains; may its fruit be like 	Lebanon; 	and may people blossom in the cities like 	the grass of the field.  </a:t>
            </a:r>
            <a:endParaRPr lang="en-US"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326192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Responsive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(Psalm 72:5-19)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29514" y="1295400"/>
            <a:ext cx="8585886" cy="3539430"/>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17 </a:t>
            </a:r>
            <a:r>
              <a:rPr lang="en-US" sz="2800" i="1" dirty="0">
                <a:effectLst>
                  <a:outerShdw blurRad="38100" dist="38100" dir="2700000" algn="tl">
                    <a:srgbClr val="000000">
                      <a:alpha val="43137"/>
                    </a:srgbClr>
                  </a:outerShdw>
                </a:effectLst>
              </a:rPr>
              <a:t>May his name endure forever, his fame continue as long as the sun. May all nations be blessed in him; may they pronounce him happy.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18 </a:t>
            </a:r>
            <a:r>
              <a:rPr lang="en-US" sz="2800" b="1" i="1" dirty="0">
                <a:solidFill>
                  <a:srgbClr val="FFFF00"/>
                </a:solidFill>
                <a:effectLst>
                  <a:outerShdw blurRad="38100" dist="38100" dir="2700000" algn="tl">
                    <a:srgbClr val="000000">
                      <a:alpha val="43137"/>
                    </a:srgbClr>
                  </a:outerShdw>
                </a:effectLst>
              </a:rPr>
              <a:t>Blessed be the LORD, the God of Israel, 	who alone does wondrous things.</a:t>
            </a:r>
          </a:p>
          <a:p>
            <a:r>
              <a:rPr lang="en-US" sz="2800" b="1" i="1" baseline="30000" dirty="0">
                <a:solidFill>
                  <a:srgbClr val="FFFF00"/>
                </a:solidFill>
                <a:effectLst>
                  <a:outerShdw blurRad="38100" dist="38100" dir="2700000" algn="tl">
                    <a:srgbClr val="000000">
                      <a:alpha val="43137"/>
                    </a:srgbClr>
                  </a:outerShdw>
                </a:effectLst>
              </a:rPr>
              <a:t>	19 </a:t>
            </a:r>
            <a:r>
              <a:rPr lang="en-US" sz="2800" b="1" i="1" dirty="0">
                <a:solidFill>
                  <a:srgbClr val="FFFF00"/>
                </a:solidFill>
                <a:effectLst>
                  <a:outerShdw blurRad="38100" dist="38100" dir="2700000" algn="tl">
                    <a:srgbClr val="000000">
                      <a:alpha val="43137"/>
                    </a:srgbClr>
                  </a:outerShdw>
                </a:effectLst>
              </a:rPr>
              <a:t>Blessed 	be his glorious name forever; 	may his glory fill the whole earth. </a:t>
            </a:r>
          </a:p>
          <a:p>
            <a:r>
              <a:rPr lang="en-US" sz="2800" b="1" i="1" dirty="0">
                <a:solidFill>
                  <a:srgbClr val="FFFF00"/>
                </a:solidFill>
                <a:effectLst>
                  <a:outerShdw blurRad="38100" dist="38100" dir="2700000" algn="tl">
                    <a:srgbClr val="000000">
                      <a:alpha val="43137"/>
                    </a:srgbClr>
                  </a:outerShdw>
                </a:effectLst>
              </a:rPr>
              <a:t>	Amen and Amen.</a:t>
            </a:r>
          </a:p>
        </p:txBody>
      </p:sp>
    </p:spTree>
    <p:extLst>
      <p:ext uri="{BB962C8B-B14F-4D97-AF65-F5344CB8AC3E}">
        <p14:creationId xmlns:p14="http://schemas.microsoft.com/office/powerpoint/2010/main" val="417866208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1B57FC-5F9B-49A6-882C-1FDEEE477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01794" name="Rectangle 2"/>
          <p:cNvSpPr>
            <a:spLocks noChangeArrowheads="1"/>
          </p:cNvSpPr>
          <p:nvPr/>
        </p:nvSpPr>
        <p:spPr bwMode="auto">
          <a:xfrm>
            <a:off x="2514600" y="990600"/>
            <a:ext cx="581501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(Psalm 72:5-19)</a:t>
            </a:r>
          </a:p>
          <a:p>
            <a:pPr algn="r"/>
            <a:r>
              <a:rPr lang="en-US" sz="2800" i="1" dirty="0">
                <a:solidFill>
                  <a:srgbClr val="FFFF00"/>
                </a:solidFill>
                <a:effectLst>
                  <a:outerShdw blurRad="38100" dist="38100" dir="2700000" algn="tl">
                    <a:srgbClr val="000000">
                      <a:alpha val="43137"/>
                    </a:srgbClr>
                  </a:outerShdw>
                </a:effectLst>
              </a:rPr>
              <a:t>Who’s the Boss?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5816297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1B57FC-5F9B-49A6-882C-1FDEEE477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01794" name="Rectangle 2"/>
          <p:cNvSpPr>
            <a:spLocks noChangeArrowheads="1"/>
          </p:cNvSpPr>
          <p:nvPr/>
        </p:nvSpPr>
        <p:spPr bwMode="auto">
          <a:xfrm>
            <a:off x="2514600" y="990600"/>
            <a:ext cx="581501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(Psalm 72:5-19)</a:t>
            </a:r>
          </a:p>
          <a:p>
            <a:pPr algn="r"/>
            <a:r>
              <a:rPr lang="en-US" sz="2800" i="1" dirty="0">
                <a:solidFill>
                  <a:srgbClr val="FFFF00"/>
                </a:solidFill>
                <a:effectLst>
                  <a:outerShdw blurRad="38100" dist="38100" dir="2700000" algn="tl">
                    <a:srgbClr val="000000">
                      <a:alpha val="43137"/>
                    </a:srgbClr>
                  </a:outerShdw>
                </a:effectLst>
              </a:rPr>
              <a:t>Who’s the Boss?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E3FE211E-FBCD-493C-9E50-5DFB70519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2828919"/>
            <a:ext cx="3171827" cy="4229103"/>
          </a:xfrm>
          <a:prstGeom prst="rect">
            <a:avLst/>
          </a:prstGeom>
        </p:spPr>
      </p:pic>
    </p:spTree>
    <p:extLst>
      <p:ext uri="{BB962C8B-B14F-4D97-AF65-F5344CB8AC3E}">
        <p14:creationId xmlns:p14="http://schemas.microsoft.com/office/powerpoint/2010/main" val="39029427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F6A9D-2940-40D7-9370-8A703824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04800" y="954375"/>
            <a:ext cx="8610600" cy="5578450"/>
          </a:xfrm>
          <a:prstGeom prst="rect">
            <a:avLst/>
          </a:prstGeom>
        </p:spPr>
        <p:txBody>
          <a:bodyPr wrap="square">
            <a:spAutoFit/>
          </a:bodyPr>
          <a:lstStyle/>
          <a:p>
            <a:r>
              <a:rPr lang="en-US" b="1" i="1" dirty="0"/>
              <a:t>				</a:t>
            </a:r>
          </a:p>
          <a:p>
            <a:r>
              <a:rPr lang="en-US" sz="2000" b="1" i="1" dirty="0"/>
              <a:t>		</a:t>
            </a:r>
          </a:p>
          <a:p>
            <a:r>
              <a:rPr lang="en-US" sz="2000" b="1" i="1" dirty="0"/>
              <a:t>		(Based on Ezekiel 34:15-16 and Matthew 25:31-46)</a:t>
            </a:r>
          </a:p>
          <a:p>
            <a:endParaRPr lang="en-US" sz="2000" dirty="0"/>
          </a:p>
          <a:p>
            <a:r>
              <a:rPr lang="en-US" sz="3200" i="1" dirty="0">
                <a:effectLst>
                  <a:outerShdw blurRad="38100" dist="38100" dir="2700000" algn="tl">
                    <a:srgbClr val="000000">
                      <a:alpha val="43137"/>
                    </a:srgbClr>
                  </a:outerShdw>
                </a:effectLst>
              </a:rPr>
              <a:t>The Lord God is our shepherd.</a:t>
            </a:r>
            <a:endParaRPr lang="en-US" sz="3200"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We are the people of God’s pasture, </a:t>
            </a:r>
          </a:p>
          <a:p>
            <a:r>
              <a:rPr lang="en-US" sz="3200" b="1" i="1" dirty="0">
                <a:solidFill>
                  <a:srgbClr val="FFFF00"/>
                </a:solidFill>
                <a:effectLst>
                  <a:outerShdw blurRad="38100" dist="38100" dir="2700000" algn="tl">
                    <a:srgbClr val="000000">
                      <a:alpha val="43137"/>
                    </a:srgbClr>
                  </a:outerShdw>
                </a:effectLst>
              </a:rPr>
              <a:t>	the sheep of God’s hand.</a:t>
            </a:r>
            <a:endParaRPr lang="en-US" sz="3200" dirty="0">
              <a:solidFill>
                <a:srgbClr val="FFFF00"/>
              </a:solidFill>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God will seek the lost, feed the hungry, and strengthen the weak.</a:t>
            </a:r>
            <a:endParaRPr lang="en-US" sz="3200"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But the proud and power-hungry </a:t>
            </a:r>
          </a:p>
          <a:p>
            <a:r>
              <a:rPr lang="en-US" sz="3200" b="1" i="1" dirty="0">
                <a:solidFill>
                  <a:srgbClr val="FFFF00"/>
                </a:solidFill>
                <a:effectLst>
                  <a:outerShdw blurRad="38100" dist="38100" dir="2700000" algn="tl">
                    <a:srgbClr val="000000">
                      <a:alpha val="43137"/>
                    </a:srgbClr>
                  </a:outerShdw>
                </a:effectLst>
              </a:rPr>
              <a:t>	will be fed with justice.</a:t>
            </a:r>
            <a:endParaRPr lang="en-US" sz="32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5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268 “Crown Him with Many Crown”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676400"/>
            <a:ext cx="8305800" cy="4278094"/>
          </a:xfrm>
          <a:prstGeom prst="rect">
            <a:avLst/>
          </a:prstGeom>
        </p:spPr>
        <p:txBody>
          <a:bodyPr wrap="square">
            <a:spAutoFit/>
          </a:bodyPr>
          <a:lstStyle/>
          <a:p>
            <a:pPr algn="ctr"/>
            <a:r>
              <a:rPr lang="en-US" sz="3400" b="1" i="1" dirty="0"/>
              <a:t>Crown him with many crowns,</a:t>
            </a:r>
            <a:br>
              <a:rPr lang="en-US" sz="3400" b="1" i="1" dirty="0"/>
            </a:br>
            <a:r>
              <a:rPr lang="en-US" sz="3400" b="1" i="1" dirty="0"/>
              <a:t>the Lamb upon his throne;</a:t>
            </a:r>
            <a:br>
              <a:rPr lang="en-US" sz="3400" b="1" i="1" dirty="0"/>
            </a:br>
            <a:r>
              <a:rPr lang="en-US" sz="3400" b="1" i="1" dirty="0"/>
              <a:t>hark, how the heavenly anthem drowns</a:t>
            </a:r>
            <a:br>
              <a:rPr lang="en-US" sz="3400" b="1" i="1" dirty="0"/>
            </a:br>
            <a:r>
              <a:rPr lang="en-US" sz="3400" b="1" i="1" dirty="0"/>
              <a:t>all music but its own!</a:t>
            </a:r>
            <a:br>
              <a:rPr lang="en-US" sz="3400" b="1" i="1" dirty="0"/>
            </a:br>
            <a:r>
              <a:rPr lang="en-US" sz="3400" b="1" i="1" dirty="0"/>
              <a:t>Awake, my soul, and sing</a:t>
            </a:r>
            <a:br>
              <a:rPr lang="en-US" sz="3400" b="1" i="1" dirty="0"/>
            </a:br>
            <a:r>
              <a:rPr lang="en-US" sz="3400" b="1" i="1" dirty="0"/>
              <a:t>of him who died for thee,</a:t>
            </a:r>
            <a:br>
              <a:rPr lang="en-US" sz="3400" b="1" i="1" dirty="0"/>
            </a:br>
            <a:r>
              <a:rPr lang="en-US" sz="3400" b="1" i="1" dirty="0"/>
              <a:t>and hail him as thy matchless King</a:t>
            </a:r>
            <a:br>
              <a:rPr lang="en-US" sz="3400" b="1" i="1" dirty="0"/>
            </a:br>
            <a:r>
              <a:rPr lang="en-US" sz="3400" b="1" i="1" dirty="0"/>
              <a:t>through all eternity.</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268 “Crown Him with Many Crown”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676400"/>
            <a:ext cx="83058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Crown him the Lord of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behold his hands and side,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rich wounds, yet visible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beauty glorified: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 angel in the sky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can fully bear that sight,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downward bends his burning eye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at mysteries so bright.</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79474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268 “Crown Him with Many Crown”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676400"/>
            <a:ext cx="8305800" cy="4278094"/>
          </a:xfrm>
          <a:prstGeom prst="rect">
            <a:avLst/>
          </a:prstGeom>
        </p:spPr>
        <p:txBody>
          <a:bodyPr wrap="square">
            <a:spAutoFit/>
          </a:bodyPr>
          <a:lstStyle/>
          <a:p>
            <a:pPr algn="ctr"/>
            <a:r>
              <a:rPr lang="en-US" sz="3400" b="1" i="1" dirty="0"/>
              <a:t>Crown him the Lord of peace,</a:t>
            </a:r>
            <a:br>
              <a:rPr lang="en-US" sz="3400" b="1" i="1" dirty="0"/>
            </a:br>
            <a:r>
              <a:rPr lang="en-US" sz="3400" b="1" i="1" dirty="0"/>
              <a:t>whose power a scepter sways</a:t>
            </a:r>
            <a:br>
              <a:rPr lang="en-US" sz="3400" b="1" i="1" dirty="0"/>
            </a:br>
            <a:r>
              <a:rPr lang="en-US" sz="3400" b="1" i="1" dirty="0"/>
              <a:t>from pole to pole, that wars may cease,</a:t>
            </a:r>
            <a:br>
              <a:rPr lang="en-US" sz="3400" b="1" i="1" dirty="0"/>
            </a:br>
            <a:r>
              <a:rPr lang="en-US" sz="3400" b="1" i="1" dirty="0"/>
              <a:t>absorbed in prayer and praise.</a:t>
            </a:r>
            <a:br>
              <a:rPr lang="en-US" sz="3400" b="1" i="1" dirty="0"/>
            </a:br>
            <a:r>
              <a:rPr lang="en-US" sz="3400" b="1" i="1" dirty="0"/>
              <a:t>His reign shall know no end;</a:t>
            </a:r>
            <a:br>
              <a:rPr lang="en-US" sz="3400" b="1" i="1" dirty="0"/>
            </a:br>
            <a:r>
              <a:rPr lang="en-US" sz="3400" b="1" i="1" dirty="0"/>
              <a:t>and round his pierced feet</a:t>
            </a:r>
            <a:br>
              <a:rPr lang="en-US" sz="3400" b="1" i="1" dirty="0"/>
            </a:br>
            <a:r>
              <a:rPr lang="en-US" sz="3400" b="1" i="1" dirty="0"/>
              <a:t>fair flowers of paradise extend</a:t>
            </a:r>
            <a:br>
              <a:rPr lang="en-US" sz="3400" b="1" i="1" dirty="0"/>
            </a:br>
            <a:r>
              <a:rPr lang="en-US" sz="3400" b="1" i="1" dirty="0"/>
              <a:t>their fragrance ever sweet.</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484012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268 “Crown Him with Many Crown”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676400"/>
            <a:ext cx="83058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Crown him the Lord of years,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potentate of time;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creator of the rolling spheres,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ineffably sublime.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hail, Redeemer, hail!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thou hast died for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thy praise shall never, never fail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throughout eternity.</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632690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Ephesians 1:17-23  </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674839" y="1752600"/>
            <a:ext cx="8001000" cy="4401205"/>
          </a:xfrm>
          <a:prstGeom prst="rect">
            <a:avLst/>
          </a:prstGeom>
        </p:spPr>
        <p:txBody>
          <a:bodyPr wrap="square">
            <a:spAutoFit/>
          </a:bodyPr>
          <a:lstStyle/>
          <a:p>
            <a:r>
              <a:rPr lang="en-US" sz="2800" b="1" i="1" baseline="30000" dirty="0"/>
              <a:t>	17</a:t>
            </a:r>
            <a:r>
              <a:rPr lang="en-US" sz="2800" b="1" i="1" dirty="0"/>
              <a:t>We pray that the God of our Lord Jesus Christ, the Father of glory, may give us a spirit of wisdom and revelation as we come to know him, </a:t>
            </a:r>
            <a:r>
              <a:rPr lang="en-US" sz="2800" b="1" i="1" baseline="30000" dirty="0"/>
              <a:t>18</a:t>
            </a:r>
            <a:r>
              <a:rPr lang="en-US" sz="2800" b="1" i="1" dirty="0"/>
              <a:t>so that, with the eyes of our heart enlightened, we may know what is the hope to which he has called us, what are the riches of his glorious inheritance among the saints, </a:t>
            </a:r>
            <a:r>
              <a:rPr lang="en-US" sz="2800" b="1" i="1" baseline="30000" dirty="0"/>
              <a:t>19</a:t>
            </a:r>
            <a:r>
              <a:rPr lang="en-US" sz="2800" b="1" i="1" dirty="0"/>
              <a:t>and what is the immeasurable greatness of his power for us who believe, according to the working of his great power.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Ephesians 1:17-23  </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674839" y="1752600"/>
            <a:ext cx="8001000" cy="5262979"/>
          </a:xfrm>
          <a:prstGeom prst="rect">
            <a:avLst/>
          </a:prstGeom>
        </p:spPr>
        <p:txBody>
          <a:bodyPr wrap="square">
            <a:spAutoFit/>
          </a:bodyPr>
          <a:lstStyle/>
          <a:p>
            <a:r>
              <a:rPr lang="en-US" sz="2800" b="1" i="1" baseline="30000" dirty="0"/>
              <a:t>	20</a:t>
            </a:r>
            <a:r>
              <a:rPr lang="en-US" sz="2800" b="1" i="1" dirty="0"/>
              <a:t>We believe God put this power to work in Christ when he raised him from the dead and seated him at his right hand in the heavenly places, </a:t>
            </a:r>
            <a:r>
              <a:rPr lang="en-US" sz="2800" b="1" i="1" baseline="30000" dirty="0"/>
              <a:t>21</a:t>
            </a:r>
            <a:r>
              <a:rPr lang="en-US" sz="2800" b="1" i="1" dirty="0"/>
              <a:t>far above all rule and authority and power and dominion, and above every name that is named, not only in this age but also in the age to come. </a:t>
            </a:r>
            <a:r>
              <a:rPr lang="en-US" sz="2800" b="1" i="1" baseline="30000" dirty="0"/>
              <a:t>22</a:t>
            </a:r>
            <a:r>
              <a:rPr lang="en-US" sz="2800" b="1" i="1" dirty="0"/>
              <a:t>And he has put all things under his feet and has made him the head over all things for the church, </a:t>
            </a:r>
            <a:r>
              <a:rPr lang="en-US" sz="2800" b="1" i="1" baseline="30000" dirty="0"/>
              <a:t>23</a:t>
            </a:r>
            <a:r>
              <a:rPr lang="en-US" sz="2800" b="1" i="1" dirty="0"/>
              <a:t>which is his body, the fullness of him who fills all in all.</a:t>
            </a:r>
            <a:endParaRPr lang="en-US" sz="2800" dirty="0"/>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95893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81000" y="2286000"/>
            <a:ext cx="8229600" cy="3539430"/>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afternoon Bible Study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continue this afternoon, downstairs in the basement at 12:30pm next Sunday.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Women's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meet every </a:t>
            </a:r>
            <a:r>
              <a:rPr lang="en-US" sz="2800" b="1" i="1" dirty="0">
                <a:solidFill>
                  <a:srgbClr val="FFFF00"/>
                </a:solidFill>
                <a:effectLst>
                  <a:outerShdw blurRad="38100" dist="38100" dir="2700000" algn="tl">
                    <a:srgbClr val="000000">
                      <a:alpha val="43137"/>
                    </a:srgbClr>
                  </a:outerShdw>
                </a:effectLst>
              </a:rPr>
              <a:t>Wednesday 7:30pm </a:t>
            </a:r>
            <a:r>
              <a:rPr lang="en-US" sz="2800" i="1" dirty="0">
                <a:effectLst>
                  <a:outerShdw blurRad="38100" dist="38100" dir="2700000" algn="tl">
                    <a:srgbClr val="000000">
                      <a:alpha val="43137"/>
                    </a:srgbClr>
                  </a:outerShdw>
                </a:effectLst>
              </a:rPr>
              <a:t>over at the Manse (2048 E 14</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Street). For more information, please see Margaret and Cara.</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753471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E07FA-01DD-44D9-9F82-A5FB22AF3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419" y="2644350"/>
            <a:ext cx="4871581" cy="3522022"/>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10019" y="2590800"/>
            <a:ext cx="4033381" cy="3539430"/>
          </a:xfrm>
          <a:prstGeom prst="rect">
            <a:avLst/>
          </a:prstGeom>
        </p:spPr>
        <p:txBody>
          <a:bodyPr wrap="square">
            <a:spAutoFit/>
          </a:bodyPr>
          <a:lstStyle/>
          <a:p>
            <a:pPr lvl="0"/>
            <a:r>
              <a:rPr lang="en-US" sz="2800" i="1" dirty="0">
                <a:effectLst>
                  <a:outerShdw blurRad="38100" dist="38100" dir="2700000" algn="tl">
                    <a:srgbClr val="000000">
                      <a:alpha val="43137"/>
                    </a:srgbClr>
                  </a:outerShdw>
                </a:effectLst>
              </a:rPr>
              <a:t>We will be conducting a non-perishable </a:t>
            </a:r>
            <a:r>
              <a:rPr lang="en-US" sz="2800" b="1" i="1" dirty="0">
                <a:solidFill>
                  <a:srgbClr val="FFFF00"/>
                </a:solidFill>
                <a:effectLst>
                  <a:outerShdw blurRad="38100" dist="38100" dir="2700000" algn="tl">
                    <a:srgbClr val="000000">
                      <a:alpha val="43137"/>
                    </a:srgbClr>
                  </a:outerShdw>
                </a:effectLst>
              </a:rPr>
              <a:t>Food Drive</a:t>
            </a:r>
            <a:r>
              <a:rPr lang="en-US" sz="2800" i="1" dirty="0">
                <a:effectLst>
                  <a:outerShdw blurRad="38100" dist="38100" dir="2700000" algn="tl">
                    <a:srgbClr val="000000">
                      <a:alpha val="43137"/>
                    </a:srgbClr>
                  </a:outerShdw>
                </a:effectLst>
              </a:rPr>
              <a:t>.  All food items to be donated to the food pantry at </a:t>
            </a:r>
            <a:r>
              <a:rPr lang="en-US" sz="2800" b="1" i="1" dirty="0" err="1">
                <a:solidFill>
                  <a:srgbClr val="FFFF00"/>
                </a:solidFill>
                <a:effectLst>
                  <a:outerShdw blurRad="38100" dist="38100" dir="2700000" algn="tl">
                    <a:srgbClr val="000000">
                      <a:alpha val="43137"/>
                    </a:srgbClr>
                  </a:outerShdw>
                </a:effectLst>
              </a:rPr>
              <a:t>Kingslawn</a:t>
            </a:r>
            <a:r>
              <a:rPr lang="en-US" sz="2800" b="1" i="1" dirty="0">
                <a:solidFill>
                  <a:srgbClr val="FFFF00"/>
                </a:solidFill>
                <a:effectLst>
                  <a:outerShdw blurRad="38100" dist="38100" dir="2700000" algn="tl">
                    <a:srgbClr val="000000">
                      <a:alpha val="43137"/>
                    </a:srgbClr>
                  </a:outerShdw>
                </a:effectLst>
              </a:rPr>
              <a:t> Presbyterian Church</a:t>
            </a:r>
            <a:r>
              <a:rPr lang="en-US" sz="2800" i="1" dirty="0">
                <a:effectLst>
                  <a:outerShdw blurRad="38100" dist="38100" dir="2700000" algn="tl">
                    <a:srgbClr val="000000">
                      <a:alpha val="43137"/>
                    </a:srgbClr>
                  </a:outerShdw>
                </a:effectLst>
              </a:rPr>
              <a:t>. Please donate if you </a:t>
            </a:r>
            <a:r>
              <a:rPr lang="en-US" sz="2800" b="1" i="1" dirty="0">
                <a:solidFill>
                  <a:srgbClr val="FFFF00"/>
                </a:solidFill>
                <a:effectLst>
                  <a:outerShdw blurRad="38100" dist="38100" dir="2700000" algn="tl">
                    <a:srgbClr val="000000">
                      <a:alpha val="43137"/>
                    </a:srgbClr>
                  </a:outerShdw>
                </a:effectLst>
              </a:rPr>
              <a:t>CAN</a:t>
            </a:r>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468402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954107"/>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i="1" dirty="0"/>
              <a:t>next </a:t>
            </a:r>
            <a:r>
              <a:rPr lang="en-US" sz="2800" b="1" i="1" dirty="0">
                <a:solidFill>
                  <a:srgbClr val="FFFF00"/>
                </a:solidFill>
              </a:rPr>
              <a:t>Session Meeting</a:t>
            </a:r>
            <a:r>
              <a:rPr lang="en-US" sz="2800" i="1" dirty="0">
                <a:solidFill>
                  <a:srgbClr val="FFFF00"/>
                </a:solidFill>
              </a:rPr>
              <a:t> </a:t>
            </a:r>
            <a:r>
              <a:rPr lang="en-US" sz="2800" i="1" dirty="0"/>
              <a:t>will be </a:t>
            </a:r>
            <a:r>
              <a:rPr lang="en-US" sz="2800" b="1" i="1" dirty="0">
                <a:solidFill>
                  <a:srgbClr val="FFFF00"/>
                </a:solidFill>
              </a:rPr>
              <a:t>Monday, 12/6</a:t>
            </a:r>
            <a:r>
              <a:rPr lang="en-US" sz="2800" i="1" dirty="0">
                <a:solidFill>
                  <a:srgbClr val="FFFF00"/>
                </a:solidFill>
              </a:rPr>
              <a:t> </a:t>
            </a:r>
            <a:r>
              <a:rPr lang="en-US" sz="2800" i="1" dirty="0"/>
              <a:t>at </a:t>
            </a:r>
            <a:r>
              <a:rPr lang="en-US" sz="2800" b="1" i="1" dirty="0">
                <a:solidFill>
                  <a:srgbClr val="FFFF00"/>
                </a:solidFill>
              </a:rPr>
              <a:t>7pm</a:t>
            </a:r>
            <a:r>
              <a:rPr lang="en-US" sz="2800" i="1" dirty="0">
                <a:solidFill>
                  <a:srgbClr val="FFFF00"/>
                </a:solidFill>
              </a:rPr>
              <a:t>.</a:t>
            </a:r>
            <a:r>
              <a:rPr lang="en-US" sz="2800" i="1" dirty="0"/>
              <a:t>  </a:t>
            </a:r>
          </a:p>
        </p:txBody>
      </p:sp>
    </p:spTree>
    <p:extLst>
      <p:ext uri="{BB962C8B-B14F-4D97-AF65-F5344CB8AC3E}">
        <p14:creationId xmlns:p14="http://schemas.microsoft.com/office/powerpoint/2010/main" val="552011239"/>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F65A0-FFD6-4548-8AF3-5135833A3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77264" y="2548468"/>
            <a:ext cx="5418665" cy="3200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399" y="2514600"/>
            <a:ext cx="5267193" cy="2246769"/>
          </a:xfrm>
          <a:prstGeom prst="rect">
            <a:avLst/>
          </a:prstGeom>
        </p:spPr>
        <p:txBody>
          <a:bodyPr wrap="square">
            <a:spAutoFit/>
          </a:bodyPr>
          <a:lstStyle/>
          <a:p>
            <a:pPr marL="342900" lvl="0" indent="-342900">
              <a:buFont typeface="Arial" panose="020B0604020202020204" pitchFamily="34" charset="0"/>
              <a:buChar char="•"/>
            </a:pPr>
            <a:r>
              <a:rPr lang="en-US" sz="2800" i="1" dirty="0"/>
              <a:t>We will be putting up the </a:t>
            </a:r>
            <a:r>
              <a:rPr lang="en-US" sz="2800" b="1" i="1" dirty="0">
                <a:solidFill>
                  <a:srgbClr val="FFFF00"/>
                </a:solidFill>
              </a:rPr>
              <a:t>Christmas trees</a:t>
            </a:r>
            <a:r>
              <a:rPr lang="en-US" sz="2800" i="1" dirty="0">
                <a:solidFill>
                  <a:srgbClr val="FFFF00"/>
                </a:solidFill>
              </a:rPr>
              <a:t> </a:t>
            </a:r>
            <a:r>
              <a:rPr lang="en-US" sz="2800" i="1" dirty="0"/>
              <a:t>and decorating the sanctuary on </a:t>
            </a:r>
            <a:r>
              <a:rPr lang="en-US" sz="2800" b="1" i="1" dirty="0">
                <a:solidFill>
                  <a:srgbClr val="FFFF00"/>
                </a:solidFill>
              </a:rPr>
              <a:t>Friday, 12/8 </a:t>
            </a:r>
            <a:r>
              <a:rPr lang="en-US" sz="2800" i="1" dirty="0"/>
              <a:t>at </a:t>
            </a:r>
            <a:r>
              <a:rPr lang="en-US" sz="2800" b="1" i="1" dirty="0">
                <a:solidFill>
                  <a:srgbClr val="FFFF00"/>
                </a:solidFill>
              </a:rPr>
              <a:t>6pm</a:t>
            </a:r>
            <a:r>
              <a:rPr lang="en-US" sz="2800" i="1" dirty="0">
                <a:solidFill>
                  <a:srgbClr val="FFFF00"/>
                </a:solidFill>
              </a:rPr>
              <a:t>.  </a:t>
            </a:r>
            <a:r>
              <a:rPr lang="en-US" sz="2800" i="1" dirty="0"/>
              <a:t>Please come and help out if you can.</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310602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B4E7D-FBC6-450C-AF57-707841442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399"/>
          </a:xfrm>
          <a:prstGeom prst="rect">
            <a:avLst/>
          </a:prstGeom>
        </p:spPr>
      </p:pic>
      <p:sp>
        <p:nvSpPr>
          <p:cNvPr id="111618" name="Rectangle 2"/>
          <p:cNvSpPr>
            <a:spLocks noGrp="1" noChangeArrowheads="1"/>
          </p:cNvSpPr>
          <p:nvPr>
            <p:ph type="ctrTitle"/>
          </p:nvPr>
        </p:nvSpPr>
        <p:spPr>
          <a:xfrm>
            <a:off x="608985" y="1682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265 “Jesus Shall Reign Wherever the Sun”</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61405" y="1970039"/>
            <a:ext cx="9383205" cy="206210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Jesus shall reign </a:t>
            </a:r>
            <a:r>
              <a:rPr lang="en-US" sz="3200" b="1" i="1" dirty="0" err="1">
                <a:effectLst>
                  <a:outerShdw blurRad="38100" dist="38100" dir="2700000" algn="tl">
                    <a:srgbClr val="000000">
                      <a:alpha val="43137"/>
                    </a:srgbClr>
                  </a:outerShdw>
                </a:effectLst>
              </a:rPr>
              <a:t>where'er</a:t>
            </a:r>
            <a:r>
              <a:rPr lang="en-US" sz="3200" b="1" i="1" dirty="0">
                <a:effectLst>
                  <a:outerShdw blurRad="38100" dist="38100" dir="2700000" algn="tl">
                    <a:srgbClr val="000000">
                      <a:alpha val="43137"/>
                    </a:srgbClr>
                  </a:outerShdw>
                </a:effectLst>
              </a:rPr>
              <a:t> the sun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does its successive journeys run;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his kingdom stretch from shore to shore,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till moons shall wax and wane no more.</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8184"/>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Lead on, O King eternal!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day of march has come;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henceforth in fields of conquest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tents shall be our home.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days of preparation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grace has made us strong,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now, O King eternal,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lift our battle song.</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#269 </a:t>
            </a:r>
            <a:r>
              <a:rPr lang="en-US" altLang="en-US" sz="2500" b="0" i="1" kern="0" dirty="0">
                <a:solidFill>
                  <a:srgbClr val="FFFF00"/>
                </a:solidFill>
                <a:effectLst>
                  <a:outerShdw blurRad="38100" dist="38100" dir="2700000" algn="tl">
                    <a:srgbClr val="000000">
                      <a:alpha val="43137"/>
                    </a:srgbClr>
                  </a:outerShdw>
                </a:effectLst>
              </a:rPr>
              <a:t>“Lean On, O King Eternal”</a:t>
            </a:r>
          </a:p>
        </p:txBody>
      </p:sp>
    </p:spTree>
    <p:extLst>
      <p:ext uri="{BB962C8B-B14F-4D97-AF65-F5344CB8AC3E}">
        <p14:creationId xmlns:p14="http://schemas.microsoft.com/office/powerpoint/2010/main" val="10340324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8184"/>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Lead on, O King eternal,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sin's fierce war shall cease,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holiness shall whisper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sweet amen of peace;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not with swords' loud clashing,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nor roll of stirring drums;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deeds of love and mercy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heavenly kingdom comes.</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#269 </a:t>
            </a:r>
            <a:r>
              <a:rPr lang="en-US" altLang="en-US" sz="2500" b="0" i="1" kern="0" dirty="0">
                <a:solidFill>
                  <a:srgbClr val="FFFF00"/>
                </a:solidFill>
                <a:effectLst>
                  <a:outerShdw blurRad="38100" dist="38100" dir="2700000" algn="tl">
                    <a:srgbClr val="000000">
                      <a:alpha val="43137"/>
                    </a:srgbClr>
                  </a:outerShdw>
                </a:effectLst>
              </a:rPr>
              <a:t>“Lean On, O King Eternal”</a:t>
            </a:r>
          </a:p>
        </p:txBody>
      </p:sp>
    </p:spTree>
    <p:extLst>
      <p:ext uri="{BB962C8B-B14F-4D97-AF65-F5344CB8AC3E}">
        <p14:creationId xmlns:p14="http://schemas.microsoft.com/office/powerpoint/2010/main" val="412853295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8184"/>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Lead on, O King eternal: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follow, not with fears,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gladness breaks like morning</a:t>
            </a:r>
            <a:br>
              <a:rPr lang="en-US" sz="3600" b="1" i="1" dirty="0">
                <a:effectLst>
                  <a:outerShdw blurRad="38100" dist="38100" dir="2700000" algn="tl">
                    <a:srgbClr val="000000">
                      <a:alpha val="43137"/>
                    </a:srgbClr>
                  </a:outerShdw>
                </a:effectLst>
              </a:rPr>
            </a:br>
            <a:r>
              <a:rPr lang="en-US" sz="3600" b="1" i="1" dirty="0" err="1">
                <a:effectLst>
                  <a:outerShdw blurRad="38100" dist="38100" dir="2700000" algn="tl">
                    <a:srgbClr val="000000">
                      <a:alpha val="43137"/>
                    </a:srgbClr>
                  </a:outerShdw>
                </a:effectLst>
              </a:rPr>
              <a:t>where'er</a:t>
            </a:r>
            <a:r>
              <a:rPr lang="en-US" sz="3600" b="1" i="1" dirty="0">
                <a:effectLst>
                  <a:outerShdw blurRad="38100" dist="38100" dir="2700000" algn="tl">
                    <a:srgbClr val="000000">
                      <a:alpha val="43137"/>
                    </a:srgbClr>
                  </a:outerShdw>
                </a:effectLst>
              </a:rPr>
              <a:t> your face appears;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cross is lifted o'er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journey in its 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crown awaits the conquest;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lead on, O God of might!</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#269 </a:t>
            </a:r>
            <a:r>
              <a:rPr lang="en-US" altLang="en-US" sz="2500" b="0" i="1" kern="0" dirty="0">
                <a:solidFill>
                  <a:srgbClr val="FFFF00"/>
                </a:solidFill>
                <a:effectLst>
                  <a:outerShdw blurRad="38100" dist="38100" dir="2700000" algn="tl">
                    <a:srgbClr val="000000">
                      <a:alpha val="43137"/>
                    </a:srgbClr>
                  </a:outerShdw>
                </a:effectLst>
              </a:rPr>
              <a:t>“Lean On, O King Eternal”</a:t>
            </a:r>
          </a:p>
        </p:txBody>
      </p:sp>
    </p:spTree>
    <p:extLst>
      <p:ext uri="{BB962C8B-B14F-4D97-AF65-F5344CB8AC3E}">
        <p14:creationId xmlns:p14="http://schemas.microsoft.com/office/powerpoint/2010/main" val="285889397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46221" y="2003999"/>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2)</a:t>
            </a:r>
          </a:p>
          <a:p>
            <a:pPr algn="ctr">
              <a:lnSpc>
                <a:spcPct val="80000"/>
              </a:lnSpc>
            </a:pPr>
            <a:r>
              <a:rPr lang="en-US" sz="3600" b="1" i="1" dirty="0">
                <a:effectLst>
                  <a:outerShdw blurRad="38100" dist="38100" dir="2700000" algn="tl">
                    <a:srgbClr val="000000">
                      <a:alpha val="43137"/>
                    </a:srgbClr>
                  </a:outerShdw>
                </a:effectLst>
              </a:rPr>
              <a:t>God be with you till we meet again; </a:t>
            </a:r>
          </a:p>
          <a:p>
            <a:pPr algn="ctr">
              <a:lnSpc>
                <a:spcPct val="80000"/>
              </a:lnSpc>
            </a:pPr>
            <a:r>
              <a:rPr lang="en-US" sz="3600" b="1" i="1" dirty="0">
                <a:effectLst>
                  <a:outerShdw blurRad="38100" dist="38100" dir="2700000" algn="tl">
                    <a:srgbClr val="000000">
                      <a:alpha val="43137"/>
                    </a:srgbClr>
                  </a:outerShdw>
                </a:effectLst>
              </a:rPr>
              <a:t>unseen wings protecting hide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daily manna still provide you: </a:t>
            </a:r>
          </a:p>
          <a:p>
            <a:pPr algn="ctr">
              <a:lnSpc>
                <a:spcPct val="80000"/>
              </a:lnSpc>
            </a:pPr>
            <a:r>
              <a:rPr lang="en-US" sz="3600" b="1" i="1" dirty="0">
                <a:effectLst>
                  <a:outerShdw blurRad="38100" dist="38100" dir="2700000" algn="tl">
                    <a:srgbClr val="000000">
                      <a:alpha val="43137"/>
                    </a:srgbClr>
                  </a:outerShdw>
                </a:effectLst>
              </a:rPr>
              <a:t>God be with you till we meet again.</a:t>
            </a:r>
            <a:endParaRPr lang="en-US" sz="3600" dirty="0">
              <a:effectLst>
                <a:outerShdw blurRad="38100" dist="38100" dir="2700000" algn="tl">
                  <a:srgbClr val="000000">
                    <a:alpha val="43137"/>
                  </a:srgbClr>
                </a:outerShdw>
              </a:effectLst>
            </a:endParaRPr>
          </a:p>
          <a:p>
            <a:r>
              <a:rPr lang="en-US" b="1" i="1" dirty="0">
                <a:effectLst/>
              </a:rPr>
              <a:t> </a:t>
            </a:r>
            <a:endParaRPr lang="en-US" dirty="0">
              <a:effectLst/>
            </a:endParaRPr>
          </a:p>
          <a:p>
            <a:pPr algn="ctr">
              <a:lnSpc>
                <a:spcPct val="80000"/>
              </a:lnSpc>
            </a:pPr>
            <a:endParaRPr lang="en-US" sz="3600" dirty="0">
              <a:effectLst>
                <a:outerShdw blurRad="38100" dist="38100" dir="2700000" algn="tl">
                  <a:srgbClr val="000000">
                    <a:alpha val="43137"/>
                  </a:srgbClr>
                </a:outerShdw>
              </a:effectLst>
            </a:endParaRPr>
          </a:p>
          <a:p>
            <a:pPr algn="ctr">
              <a:lnSpc>
                <a:spcPct val="80000"/>
              </a:lnSpc>
            </a:pPr>
            <a:endParaRPr lang="en-US" b="1" i="1" dirty="0">
              <a:effectLst>
                <a:outerShdw blurRad="38100" dist="38100" dir="2700000" algn="tl">
                  <a:srgbClr val="000000">
                    <a:alpha val="43137"/>
                  </a:srgbClr>
                </a:outerShdw>
              </a:effectLst>
            </a:endParaRPr>
          </a:p>
          <a:p>
            <a:pPr algn="ctr"/>
            <a:endParaRPr lang="en-US" sz="2800" dirty="0">
              <a:effectLst/>
            </a:endParaRPr>
          </a:p>
          <a:p>
            <a:pPr algn="ctr"/>
            <a:endParaRPr lang="en-US" sz="2800" b="1" dirty="0">
              <a:effectLst>
                <a:outerShdw blurRad="38100" dist="38100" dir="2700000" algn="tl">
                  <a:srgbClr val="000000">
                    <a:alpha val="43137"/>
                  </a:srgbClr>
                </a:outerShdw>
              </a:effectLst>
            </a:endParaRPr>
          </a:p>
          <a:p>
            <a:pPr algn="ctr"/>
            <a:r>
              <a:rPr lang="en-US" sz="2800" b="1" dirty="0">
                <a:effectLst/>
              </a:rPr>
              <a:t> </a:t>
            </a:r>
            <a:endParaRPr lang="en-US" sz="2800" dirty="0">
              <a:effectLst/>
            </a:endParaRPr>
          </a:p>
          <a:p>
            <a:pPr algn="ctr"/>
            <a:endParaRPr lang="en-US" b="1" i="1" dirty="0">
              <a:effectLst>
                <a:outerShdw blurRad="38100" dist="38100" dir="2700000" algn="tl">
                  <a:srgbClr val="000000">
                    <a:alpha val="43137"/>
                  </a:srgbClr>
                </a:outerShdw>
              </a:effectLst>
            </a:endParaRP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November 26th, 2017</a:t>
            </a:r>
            <a:br>
              <a:rPr lang="en-US" altLang="en-US" sz="2800" i="1" dirty="0">
                <a:latin typeface="Arial" charset="0"/>
              </a:rPr>
            </a:br>
            <a:r>
              <a:rPr lang="en-US" altLang="en-US" sz="2800" i="1" dirty="0">
                <a:latin typeface="Arial" charset="0"/>
              </a:rPr>
              <a:t>Christ the King (Reign of Christ) Sunday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648709"/>
            <a:ext cx="1877601" cy="1881094"/>
          </a:xfrm>
          <a:prstGeom prst="rect">
            <a:avLst/>
          </a:prstGeom>
        </p:spPr>
      </p:pic>
      <p:pic>
        <p:nvPicPr>
          <p:cNvPr id="6" name="Picture 5" descr="See the source image">
            <a:extLst>
              <a:ext uri="{FF2B5EF4-FFF2-40B4-BE49-F238E27FC236}">
                <a16:creationId xmlns:a16="http://schemas.microsoft.com/office/drawing/2014/main" id="{C5ACB469-FC82-4FD7-B685-260AE9B920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77686" y="3541175"/>
            <a:ext cx="2988628" cy="2988628"/>
          </a:xfrm>
          <a:prstGeom prst="rect">
            <a:avLst/>
          </a:prstGeom>
          <a:noFill/>
          <a:ln>
            <a:noFill/>
          </a:ln>
        </p:spPr>
      </p:pic>
    </p:spTree>
    <p:extLst>
      <p:ext uri="{BB962C8B-B14F-4D97-AF65-F5344CB8AC3E}">
        <p14:creationId xmlns:p14="http://schemas.microsoft.com/office/powerpoint/2010/main" val="116598600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B4E7D-FBC6-450C-AF57-707841442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399"/>
          </a:xfrm>
          <a:prstGeom prst="rect">
            <a:avLst/>
          </a:prstGeom>
        </p:spPr>
      </p:pic>
      <p:sp>
        <p:nvSpPr>
          <p:cNvPr id="111618" name="Rectangle 2"/>
          <p:cNvSpPr>
            <a:spLocks noGrp="1" noChangeArrowheads="1"/>
          </p:cNvSpPr>
          <p:nvPr>
            <p:ph type="ctrTitle"/>
          </p:nvPr>
        </p:nvSpPr>
        <p:spPr>
          <a:xfrm>
            <a:off x="608985" y="1682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265 “Jesus Shall Reign Wherever the Sun”</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61405" y="1970039"/>
            <a:ext cx="9383205" cy="206210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To him shall endless prayer be made,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praises throng to crown his head;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his name, like sweet perfume, shall rise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with every morning sacrifice.</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3502565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B4E7D-FBC6-450C-AF57-707841442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399"/>
          </a:xfrm>
          <a:prstGeom prst="rect">
            <a:avLst/>
          </a:prstGeom>
        </p:spPr>
      </p:pic>
      <p:sp>
        <p:nvSpPr>
          <p:cNvPr id="111618" name="Rectangle 2"/>
          <p:cNvSpPr>
            <a:spLocks noGrp="1" noChangeArrowheads="1"/>
          </p:cNvSpPr>
          <p:nvPr>
            <p:ph type="ctrTitle"/>
          </p:nvPr>
        </p:nvSpPr>
        <p:spPr>
          <a:xfrm>
            <a:off x="608985" y="1682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265 “Jesus Shall Reign Wherever the Sun”</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61405" y="1970039"/>
            <a:ext cx="9383205" cy="206210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People and realms of every tongue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dwell on his love with sweetest song,</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infant voices shall proclaim</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their early blessings on his name.</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1748828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B4E7D-FBC6-450C-AF57-707841442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399"/>
          </a:xfrm>
          <a:prstGeom prst="rect">
            <a:avLst/>
          </a:prstGeom>
        </p:spPr>
      </p:pic>
      <p:sp>
        <p:nvSpPr>
          <p:cNvPr id="111618" name="Rectangle 2"/>
          <p:cNvSpPr>
            <a:spLocks noGrp="1" noChangeArrowheads="1"/>
          </p:cNvSpPr>
          <p:nvPr>
            <p:ph type="ctrTitle"/>
          </p:nvPr>
        </p:nvSpPr>
        <p:spPr>
          <a:xfrm>
            <a:off x="608985" y="1682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265 “Jesus Shall Reign Wherever the Sun”</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61405" y="1970039"/>
            <a:ext cx="9383205" cy="206210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Blessings abound </a:t>
            </a:r>
            <a:r>
              <a:rPr lang="en-US" sz="3200" b="1" i="1" dirty="0" err="1">
                <a:effectLst>
                  <a:outerShdw blurRad="38100" dist="38100" dir="2700000" algn="tl">
                    <a:srgbClr val="000000">
                      <a:alpha val="43137"/>
                    </a:srgbClr>
                  </a:outerShdw>
                </a:effectLst>
              </a:rPr>
              <a:t>where'er</a:t>
            </a:r>
            <a:r>
              <a:rPr lang="en-US" sz="3200" b="1" i="1" dirty="0">
                <a:effectLst>
                  <a:outerShdw blurRad="38100" dist="38100" dir="2700000" algn="tl">
                    <a:srgbClr val="000000">
                      <a:alpha val="43137"/>
                    </a:srgbClr>
                  </a:outerShdw>
                </a:effectLst>
              </a:rPr>
              <a:t> he reigns: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 prisoners leap to loose their chains;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 weary find eternal rest,</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all who suffer want are blest.</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5422710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B4E7D-FBC6-450C-AF57-707841442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399"/>
          </a:xfrm>
          <a:prstGeom prst="rect">
            <a:avLst/>
          </a:prstGeom>
        </p:spPr>
      </p:pic>
      <p:sp>
        <p:nvSpPr>
          <p:cNvPr id="111618" name="Rectangle 2"/>
          <p:cNvSpPr>
            <a:spLocks noGrp="1" noChangeArrowheads="1"/>
          </p:cNvSpPr>
          <p:nvPr>
            <p:ph type="ctrTitle"/>
          </p:nvPr>
        </p:nvSpPr>
        <p:spPr>
          <a:xfrm>
            <a:off x="608985" y="1682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265 “Jesus Shall Reign Wherever the Sun”</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61405" y="1970039"/>
            <a:ext cx="9383205" cy="206210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Let every creature rise and bring</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honors peculiar to our King;</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angels descend with songs again,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earth repeat the loud Amen!</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0493377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400" b="0" i="1" dirty="0">
                <a:effectLst>
                  <a:outerShdw blurRad="38100" dist="38100" dir="2700000" algn="tl">
                    <a:srgbClr val="000000">
                      <a:alpha val="43137"/>
                    </a:srgbClr>
                  </a:outerShdw>
                </a:effectLst>
                <a:latin typeface="+mn-lt"/>
              </a:rPr>
              <a:t>Our God is gracious and merciful, for our omnipotent Christ reigns throughout all of creation.  God desires us to be truthful of our thoughts, words, and actions. With sincere and repentant hearts, let us confess our sins against God and our neighbors.</a:t>
            </a:r>
            <a:br>
              <a:rPr lang="en-US" sz="2400" b="0" dirty="0">
                <a:effectLst>
                  <a:outerShdw blurRad="38100" dist="38100" dir="2700000" algn="tl">
                    <a:srgbClr val="000000">
                      <a:alpha val="43137"/>
                    </a:srgbClr>
                  </a:outerShdw>
                </a:effectLst>
                <a:latin typeface="+mn-lt"/>
              </a:rPr>
            </a:br>
            <a:br>
              <a:rPr lang="en-US" sz="2400" b="0" dirty="0">
                <a:effectLst>
                  <a:outerShdw blurRad="38100" dist="38100" dir="2700000" algn="tl">
                    <a:srgbClr val="000000">
                      <a:alpha val="43137"/>
                    </a:srgbClr>
                  </a:outerShdw>
                </a:effectLst>
                <a:latin typeface="+mn-lt"/>
              </a:rPr>
            </a:br>
            <a:br>
              <a:rPr lang="en-US" sz="2400" b="0" i="1" dirty="0">
                <a:effectLst>
                  <a:outerShdw blurRad="38100" dist="38100" dir="2700000" algn="tl">
                    <a:srgbClr val="000000">
                      <a:alpha val="43137"/>
                    </a:srgbClr>
                  </a:outerShdw>
                </a:effectLst>
                <a:latin typeface="+mn-lt"/>
              </a:rPr>
            </a:b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228600" y="1315666"/>
            <a:ext cx="7010400" cy="4832092"/>
          </a:xfrm>
          <a:prstGeom prst="rect">
            <a:avLst/>
          </a:prstGeom>
        </p:spPr>
        <p:txBody>
          <a:bodyPr wrap="square">
            <a:spAutoFit/>
          </a:bodyPr>
          <a:lstStyle/>
          <a:p>
            <a:r>
              <a:rPr lang="en-AU" sz="2800" b="1" i="1" dirty="0">
                <a:solidFill>
                  <a:srgbClr val="000000"/>
                </a:solidFill>
              </a:rPr>
              <a:t>	Sovereign God, we confess that we are not ready for your holy realm.  You guide us toward right paths, but we refuse to follow where you lead.  You love and feed and care for us, but we fail to love and serve others.  Forgive us, merciful God, so that we may return to your fold and rejoice in your presence; through Jesus Christ our Lord, the Lamb upon the throne, Amen. </a:t>
            </a:r>
            <a:endParaRPr lang="en-US" sz="2800" dirty="0">
              <a:solidFill>
                <a:srgbClr val="000000"/>
              </a:solidFill>
            </a:endParaRPr>
          </a:p>
          <a:p>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39654</TotalTime>
  <Words>461</Words>
  <Application>Microsoft Office PowerPoint</Application>
  <PresentationFormat>On-screen Show (4:3)</PresentationFormat>
  <Paragraphs>163</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Helvetica</vt:lpstr>
      <vt:lpstr>Times New Roman</vt:lpstr>
      <vt:lpstr>Wingdings</vt:lpstr>
      <vt:lpstr>Glass Layers</vt:lpstr>
      <vt:lpstr>Homecrest Presbyterian Church Worship of the Lord’s Day November 26th, 2017 Christ the King (Reign of Christ) Sunday  </vt:lpstr>
      <vt:lpstr>Gathering Around the WORD Call To Worship  </vt:lpstr>
      <vt:lpstr>Gathering Around the WORD Gathering Hymn   # 265 “Jesus Shall Reign Wherever the Sun”</vt:lpstr>
      <vt:lpstr>Gathering Around the WORD Gathering Hymn   # 265 “Jesus Shall Reign Wherever the Sun”</vt:lpstr>
      <vt:lpstr>Gathering Around the WORD Gathering Hymn   # 265 “Jesus Shall Reign Wherever the Sun”</vt:lpstr>
      <vt:lpstr>Gathering Around the WORD Gathering Hymn   # 265 “Jesus Shall Reign Wherever the Sun”</vt:lpstr>
      <vt:lpstr>Gathering Around the WORD Gathering Hymn   # 265 “Jesus Shall Reign Wherever the Sun”</vt:lpstr>
      <vt:lpstr>Gathering Around the WORD Call to Confession  Our God is gracious and merciful, for our omnipotent Christ reigns throughout all of creation.  God desires us to be truthful of our thoughts, words, and actions. With sincere and repentant hearts, let us confess our sins against God and our neighbors.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Responsive Reading (Psalm 72:5-19)</vt:lpstr>
      <vt:lpstr>Proclaiming the WORD Responsive Reading (Psalm 72:5-19)</vt:lpstr>
      <vt:lpstr>Proclaiming the WORD Responsive Reading (Psalm 72:5-19)</vt:lpstr>
      <vt:lpstr>Proclaiming the WORD Responsive Reading (Psalm 72:5-19)</vt:lpstr>
      <vt:lpstr>PowerPoint Presentation</vt:lpstr>
      <vt:lpstr>PowerPoint Presentation</vt:lpstr>
      <vt:lpstr>Responding Hymn # 268 “Crown Him with Many Crown”</vt:lpstr>
      <vt:lpstr>Responding Hymn # 268 “Crown Him with Many Crown”</vt:lpstr>
      <vt:lpstr>Responding Hymn # 268 “Crown Him with Many Crown”</vt:lpstr>
      <vt:lpstr>Responding Hymn # 268 “Crown Him with Many Crown”</vt:lpstr>
      <vt:lpstr>Bearing and Following  the WORD into the World Affirmation of Faith – Ephesians 1:17-23  </vt:lpstr>
      <vt:lpstr>Bearing and Following  the WORD into the World Affirmation of Faith – Ephesians 1:17-23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November 26th, 2017 Christ the King (Reign of Christ) Sunday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1039</cp:revision>
  <cp:lastPrinted>2016-01-30T20:52:10Z</cp:lastPrinted>
  <dcterms:created xsi:type="dcterms:W3CDTF">1601-01-01T00:00:00Z</dcterms:created>
  <dcterms:modified xsi:type="dcterms:W3CDTF">2017-11-25T21:46:27Z</dcterms:modified>
</cp:coreProperties>
</file>