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8.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8"/>
  </p:notesMasterIdLst>
  <p:handoutMasterIdLst>
    <p:handoutMasterId r:id="rId49"/>
  </p:handoutMasterIdLst>
  <p:sldIdLst>
    <p:sldId id="1097" r:id="rId2"/>
    <p:sldId id="1588" r:id="rId3"/>
    <p:sldId id="1299" r:id="rId4"/>
    <p:sldId id="1611" r:id="rId5"/>
    <p:sldId id="1609" r:id="rId6"/>
    <p:sldId id="805" r:id="rId7"/>
    <p:sldId id="1039" r:id="rId8"/>
    <p:sldId id="1378" r:id="rId9"/>
    <p:sldId id="696" r:id="rId10"/>
    <p:sldId id="806" r:id="rId11"/>
    <p:sldId id="1059" r:id="rId12"/>
    <p:sldId id="1595" r:id="rId13"/>
    <p:sldId id="1612" r:id="rId14"/>
    <p:sldId id="1613" r:id="rId15"/>
    <p:sldId id="1614" r:id="rId16"/>
    <p:sldId id="1118" r:id="rId17"/>
    <p:sldId id="905" r:id="rId18"/>
    <p:sldId id="1615" r:id="rId19"/>
    <p:sldId id="1616" r:id="rId20"/>
    <p:sldId id="1617" r:id="rId21"/>
    <p:sldId id="1540" r:id="rId22"/>
    <p:sldId id="1620" r:id="rId23"/>
    <p:sldId id="1602" r:id="rId24"/>
    <p:sldId id="1542" r:id="rId25"/>
    <p:sldId id="975" r:id="rId26"/>
    <p:sldId id="818" r:id="rId27"/>
    <p:sldId id="819" r:id="rId28"/>
    <p:sldId id="1624" r:id="rId29"/>
    <p:sldId id="1638" r:id="rId30"/>
    <p:sldId id="1639" r:id="rId31"/>
    <p:sldId id="1627" r:id="rId32"/>
    <p:sldId id="1628" r:id="rId33"/>
    <p:sldId id="1629" r:id="rId34"/>
    <p:sldId id="1630" r:id="rId35"/>
    <p:sldId id="1631" r:id="rId36"/>
    <p:sldId id="1632" r:id="rId37"/>
    <p:sldId id="1634" r:id="rId38"/>
    <p:sldId id="1640" r:id="rId39"/>
    <p:sldId id="1635" r:id="rId40"/>
    <p:sldId id="1637" r:id="rId41"/>
    <p:sldId id="1502" r:id="rId42"/>
    <p:sldId id="1621" r:id="rId43"/>
    <p:sldId id="1622" r:id="rId44"/>
    <p:sldId id="284" r:id="rId45"/>
    <p:sldId id="1067" r:id="rId46"/>
    <p:sldId id="1641" r:id="rId4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0000"/>
    <a:srgbClr val="4AE8E8"/>
    <a:srgbClr val="0664BA"/>
    <a:srgbClr val="CC0099"/>
    <a:srgbClr val="800000"/>
    <a:srgbClr val="00FFFF"/>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2016" y="7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46</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6975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13DAD-2F65-464B-82A2-49A924735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0"/>
            <a:ext cx="13182600" cy="6858000"/>
          </a:xfrm>
          <a:prstGeom prst="rect">
            <a:avLst/>
          </a:prstGeom>
        </p:spPr>
      </p:pic>
      <p:sp>
        <p:nvSpPr>
          <p:cNvPr id="4098" name="Rectangle 2"/>
          <p:cNvSpPr>
            <a:spLocks noGrp="1" noChangeArrowheads="1"/>
          </p:cNvSpPr>
          <p:nvPr>
            <p:ph type="ctrTitle"/>
          </p:nvPr>
        </p:nvSpPr>
        <p:spPr>
          <a:xfrm>
            <a:off x="685800" y="18288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5th,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7" name="Picture 6">
            <a:extLst>
              <a:ext uri="{FF2B5EF4-FFF2-40B4-BE49-F238E27FC236}">
                <a16:creationId xmlns:a16="http://schemas.microsoft.com/office/drawing/2014/main" id="{805D21F6-5627-4ABE-A78B-7ED5C72BA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912081"/>
            <a:ext cx="4953000" cy="945919"/>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3:7-17)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352068"/>
            <a:ext cx="8001000" cy="4401205"/>
          </a:xfrm>
          <a:prstGeom prst="rect">
            <a:avLst/>
          </a:prstGeom>
        </p:spPr>
        <p:txBody>
          <a:bodyPr wrap="square">
            <a:spAutoFit/>
          </a:bodyPr>
          <a:lstStyle/>
          <a:p>
            <a:r>
              <a:rPr lang="en-US" i="1" baseline="30000" dirty="0"/>
              <a:t>	</a:t>
            </a:r>
            <a:r>
              <a:rPr lang="en-US" sz="2800" b="1" i="1" baseline="30000" dirty="0">
                <a:effectLst>
                  <a:outerShdw blurRad="38100" dist="38100" dir="2700000" algn="tl">
                    <a:srgbClr val="000000">
                      <a:alpha val="43137"/>
                    </a:srgbClr>
                  </a:outerShdw>
                </a:effectLst>
              </a:rPr>
              <a:t>7</a:t>
            </a:r>
            <a:r>
              <a:rPr lang="en-US" sz="2800" b="1" i="1" dirty="0">
                <a:effectLst>
                  <a:outerShdw blurRad="38100" dist="38100" dir="2700000" algn="tl">
                    <a:srgbClr val="000000">
                      <a:alpha val="43137"/>
                    </a:srgbClr>
                  </a:outerShdw>
                </a:effectLst>
              </a:rPr>
              <a:t>The LORD said to Joshua, “This day I will begin to exalt you in the sight of all Israel, so that they may know that I will be with you as I was with Moses.</a:t>
            </a:r>
            <a:r>
              <a:rPr lang="en-US" sz="2800" b="1" i="1" baseline="30000" dirty="0">
                <a:effectLst>
                  <a:outerShdw blurRad="38100" dist="38100" dir="2700000" algn="tl">
                    <a:srgbClr val="000000">
                      <a:alpha val="43137"/>
                    </a:srgbClr>
                  </a:outerShdw>
                </a:effectLst>
              </a:rPr>
              <a:t>8</a:t>
            </a:r>
            <a:r>
              <a:rPr lang="en-US" sz="2800" b="1" i="1" dirty="0">
                <a:effectLst>
                  <a:outerShdw blurRad="38100" dist="38100" dir="2700000" algn="tl">
                    <a:srgbClr val="000000">
                      <a:alpha val="43137"/>
                    </a:srgbClr>
                  </a:outerShdw>
                </a:effectLst>
              </a:rPr>
              <a:t>You are the one who shall command the priests who bear the ark of the covenant, ‘When you come to the edge of the waters of the Jordan, you shall stand still in the Jordan.’”</a:t>
            </a:r>
            <a:r>
              <a:rPr lang="en-US" sz="2800" b="1" i="1" baseline="30000" dirty="0">
                <a:effectLst>
                  <a:outerShdw blurRad="38100" dist="38100" dir="2700000" algn="tl">
                    <a:srgbClr val="000000">
                      <a:alpha val="43137"/>
                    </a:srgbClr>
                  </a:outerShdw>
                </a:effectLst>
              </a:rPr>
              <a:t>9</a:t>
            </a:r>
            <a:r>
              <a:rPr lang="en-US" sz="2800" b="1" i="1" dirty="0">
                <a:effectLst>
                  <a:outerShdw blurRad="38100" dist="38100" dir="2700000" algn="tl">
                    <a:srgbClr val="000000">
                      <a:alpha val="43137"/>
                    </a:srgbClr>
                  </a:outerShdw>
                </a:effectLst>
              </a:rPr>
              <a:t>Joshua then said to the Israelites, “Draw near and hear the words of the LORD your God.”</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3:7-17)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252284" y="1116979"/>
            <a:ext cx="8553466" cy="6124754"/>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10</a:t>
            </a:r>
            <a:r>
              <a:rPr lang="en-US" sz="2800" b="1" i="1" dirty="0">
                <a:effectLst>
                  <a:outerShdw blurRad="38100" dist="38100" dir="2700000" algn="tl">
                    <a:srgbClr val="000000">
                      <a:alpha val="43137"/>
                    </a:srgbClr>
                  </a:outerShdw>
                </a:effectLst>
              </a:rPr>
              <a:t>Joshua said, “By this you shall know that among you is the living God who without fail will drive out from before you the Canaanites, Hittites, Hivites, Perizzites, </a:t>
            </a:r>
            <a:r>
              <a:rPr lang="en-US" sz="2800" b="1" i="1" dirty="0" err="1">
                <a:effectLst>
                  <a:outerShdw blurRad="38100" dist="38100" dir="2700000" algn="tl">
                    <a:srgbClr val="000000">
                      <a:alpha val="43137"/>
                    </a:srgbClr>
                  </a:outerShdw>
                </a:effectLst>
              </a:rPr>
              <a:t>Girgashites</a:t>
            </a:r>
            <a:r>
              <a:rPr lang="en-US" sz="2800" b="1" i="1" dirty="0">
                <a:effectLst>
                  <a:outerShdw blurRad="38100" dist="38100" dir="2700000" algn="tl">
                    <a:srgbClr val="000000">
                      <a:alpha val="43137"/>
                    </a:srgbClr>
                  </a:outerShdw>
                </a:effectLst>
              </a:rPr>
              <a:t>, Amorites, and Jebusites: </a:t>
            </a:r>
            <a:r>
              <a:rPr lang="en-US" sz="2800" b="1" i="1" baseline="30000" dirty="0">
                <a:effectLst>
                  <a:outerShdw blurRad="38100" dist="38100" dir="2700000" algn="tl">
                    <a:srgbClr val="000000">
                      <a:alpha val="43137"/>
                    </a:srgbClr>
                  </a:outerShdw>
                </a:effectLst>
              </a:rPr>
              <a:t>11</a:t>
            </a:r>
            <a:r>
              <a:rPr lang="en-US" sz="2800" b="1" i="1" dirty="0">
                <a:effectLst>
                  <a:outerShdw blurRad="38100" dist="38100" dir="2700000" algn="tl">
                    <a:srgbClr val="000000">
                      <a:alpha val="43137"/>
                    </a:srgbClr>
                  </a:outerShdw>
                </a:effectLst>
              </a:rPr>
              <a:t>the ark of the covenant of the Lord of all the earth is going to pass before you into the Jordan. </a:t>
            </a:r>
            <a:r>
              <a:rPr lang="en-US" sz="2800" b="1" i="1" baseline="30000" dirty="0">
                <a:effectLst>
                  <a:outerShdw blurRad="38100" dist="38100" dir="2700000" algn="tl">
                    <a:srgbClr val="000000">
                      <a:alpha val="43137"/>
                    </a:srgbClr>
                  </a:outerShdw>
                </a:effectLst>
              </a:rPr>
              <a:t>12</a:t>
            </a:r>
            <a:r>
              <a:rPr lang="en-US" sz="2800" b="1" i="1" dirty="0">
                <a:effectLst>
                  <a:outerShdw blurRad="38100" dist="38100" dir="2700000" algn="tl">
                    <a:srgbClr val="000000">
                      <a:alpha val="43137"/>
                    </a:srgbClr>
                  </a:outerShdw>
                </a:effectLst>
              </a:rPr>
              <a:t>So now select twelve men from the tribes of Israel, one from each tribe. </a:t>
            </a:r>
            <a:r>
              <a:rPr lang="en-US" sz="2800" b="1" i="1" baseline="30000" dirty="0">
                <a:effectLst>
                  <a:outerShdw blurRad="38100" dist="38100" dir="2700000" algn="tl">
                    <a:srgbClr val="000000">
                      <a:alpha val="43137"/>
                    </a:srgbClr>
                  </a:outerShdw>
                </a:effectLst>
              </a:rPr>
              <a:t>13</a:t>
            </a:r>
            <a:r>
              <a:rPr lang="en-US" sz="2800" b="1" i="1" dirty="0">
                <a:effectLst>
                  <a:outerShdw blurRad="38100" dist="38100" dir="2700000" algn="tl">
                    <a:srgbClr val="000000">
                      <a:alpha val="43137"/>
                    </a:srgbClr>
                  </a:outerShdw>
                </a:effectLst>
              </a:rPr>
              <a:t>When the soles of the feet of the priests who bear the ark of the LORD, the Lord of all the earth, rest in the waters of the Jordan, the waters of the Jordan flowing from above shall be cut off; they shall stand in a single heap.”</a:t>
            </a:r>
            <a:endParaRPr lang="en-US" sz="2800" b="1" dirty="0">
              <a:effectLst>
                <a:outerShdw blurRad="38100" dist="38100" dir="2700000" algn="tl">
                  <a:srgbClr val="000000">
                    <a:alpha val="43137"/>
                  </a:srgbClr>
                </a:outerShdw>
              </a:effectLst>
            </a:endParaRPr>
          </a:p>
          <a:p>
            <a:r>
              <a:rPr lang="en-US" sz="2800" b="1" i="1" baseline="30000" dirty="0">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8728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3:7-17)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207475" y="1066800"/>
            <a:ext cx="8629666" cy="5693866"/>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	14</a:t>
            </a:r>
            <a:r>
              <a:rPr lang="en-US" sz="2800" b="1" i="1" dirty="0">
                <a:effectLst>
                  <a:outerShdw blurRad="38100" dist="38100" dir="2700000" algn="tl">
                    <a:srgbClr val="000000">
                      <a:alpha val="43137"/>
                    </a:srgbClr>
                  </a:outerShdw>
                </a:effectLst>
              </a:rPr>
              <a:t>When the people set out from their tents to cross over the Jordan, the priests bearing the ark of the covenant were in front of the people. </a:t>
            </a:r>
            <a:r>
              <a:rPr lang="en-US" sz="2800" b="1" i="1" baseline="30000" dirty="0">
                <a:effectLst>
                  <a:outerShdw blurRad="38100" dist="38100" dir="2700000" algn="tl">
                    <a:srgbClr val="000000">
                      <a:alpha val="43137"/>
                    </a:srgbClr>
                  </a:outerShdw>
                </a:effectLst>
              </a:rPr>
              <a:t>15</a:t>
            </a:r>
            <a:r>
              <a:rPr lang="en-US" sz="2800" b="1" i="1" dirty="0">
                <a:effectLst>
                  <a:outerShdw blurRad="38100" dist="38100" dir="2700000" algn="tl">
                    <a:srgbClr val="000000">
                      <a:alpha val="43137"/>
                    </a:srgbClr>
                  </a:outerShdw>
                </a:effectLst>
              </a:rPr>
              <a:t>Now the Jordan overflows all its banks throughout the time of harvest. So when those who bore the ark had come to the Jordan, and the feet of the priests bearing the ark were dipped in the edge of the water, </a:t>
            </a:r>
            <a:r>
              <a:rPr lang="en-US" sz="2800" b="1" i="1" baseline="30000" dirty="0">
                <a:effectLst>
                  <a:outerShdw blurRad="38100" dist="38100" dir="2700000" algn="tl">
                    <a:srgbClr val="000000">
                      <a:alpha val="43137"/>
                    </a:srgbClr>
                  </a:outerShdw>
                </a:effectLst>
              </a:rPr>
              <a:t>16</a:t>
            </a:r>
            <a:r>
              <a:rPr lang="en-US" sz="2800" b="1" i="1" dirty="0">
                <a:effectLst>
                  <a:outerShdw blurRad="38100" dist="38100" dir="2700000" algn="tl">
                    <a:srgbClr val="000000">
                      <a:alpha val="43137"/>
                    </a:srgbClr>
                  </a:outerShdw>
                </a:effectLst>
              </a:rPr>
              <a:t>the waters flowing from above stood still, rising up in a single heap far off at Adam, the city that is beside </a:t>
            </a:r>
            <a:r>
              <a:rPr lang="en-US" sz="2800" b="1" i="1" dirty="0" err="1">
                <a:effectLst>
                  <a:outerShdw blurRad="38100" dist="38100" dir="2700000" algn="tl">
                    <a:srgbClr val="000000">
                      <a:alpha val="43137"/>
                    </a:srgbClr>
                  </a:outerShdw>
                </a:effectLst>
              </a:rPr>
              <a:t>Zarethan</a:t>
            </a:r>
            <a:r>
              <a:rPr lang="en-US" sz="2800" b="1" i="1" dirty="0">
                <a:effectLst>
                  <a:outerShdw blurRad="38100" dist="38100" dir="2700000" algn="tl">
                    <a:srgbClr val="000000">
                      <a:alpha val="43137"/>
                    </a:srgbClr>
                  </a:outerShdw>
                </a:effectLst>
              </a:rPr>
              <a:t>, while those flowing toward the sea of the Arabah, the Dead Sea, were wholly cut off. Then the people crossed over opposite Jericho.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3710687"/>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(Joshua 3:7-17)</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57200" y="1435914"/>
            <a:ext cx="8001000" cy="273921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17</a:t>
            </a:r>
            <a:r>
              <a:rPr lang="en-US" sz="2800" b="1" i="1" dirty="0">
                <a:effectLst>
                  <a:outerShdw blurRad="38100" dist="38100" dir="2700000" algn="tl">
                    <a:srgbClr val="000000">
                      <a:alpha val="43137"/>
                    </a:srgbClr>
                  </a:outerShdw>
                </a:effectLst>
              </a:rPr>
              <a:t>While all Israel were crossing over on dry ground, the priests who bore the ark of the covenant of the LORD stood on dry ground in the middle of the Jordan, until the entire nation finished crossing over the Jordan.</a:t>
            </a:r>
            <a:endParaRPr lang="en-US" sz="2800" b="1" dirty="0">
              <a:effectLst>
                <a:outerShdw blurRad="38100" dist="38100" dir="2700000" algn="tl">
                  <a:srgbClr val="000000">
                    <a:alpha val="43137"/>
                  </a:srgbClr>
                </a:outerShdw>
              </a:effectLst>
            </a:endParaRPr>
          </a:p>
          <a:p>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542748"/>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56AF2F-F4DC-40BF-914E-065E4267A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629900" cy="7086600"/>
          </a:xfrm>
          <a:prstGeom prst="rect">
            <a:avLst/>
          </a:prstGeom>
        </p:spPr>
      </p:pic>
      <p:sp>
        <p:nvSpPr>
          <p:cNvPr id="801794" name="Rectangle 2"/>
          <p:cNvSpPr>
            <a:spLocks noChangeArrowheads="1"/>
          </p:cNvSpPr>
          <p:nvPr/>
        </p:nvSpPr>
        <p:spPr bwMode="auto">
          <a:xfrm>
            <a:off x="1123950" y="18288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chemeClr val="tx1"/>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0664BA"/>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(Joshua 3:7-17)</a:t>
            </a:r>
          </a:p>
          <a:p>
            <a:pPr algn="r"/>
            <a:r>
              <a:rPr lang="en-US" sz="3200" i="1" dirty="0">
                <a:solidFill>
                  <a:srgbClr val="4AE8E8"/>
                </a:solidFill>
                <a:effectLst>
                  <a:outerShdw blurRad="38100" dist="38100" dir="2700000" algn="tl">
                    <a:srgbClr val="000000">
                      <a:alpha val="43137"/>
                    </a:srgbClr>
                  </a:outerShdw>
                </a:effectLst>
              </a:rPr>
              <a:t>Beyond the Jordan</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9A04-DCF0-4DEB-997B-4DA67011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668000" cy="6858000"/>
          </a:xfrm>
          <a:prstGeom prst="rect">
            <a:avLst/>
          </a:prstGeom>
        </p:spPr>
      </p:pic>
      <p:sp>
        <p:nvSpPr>
          <p:cNvPr id="32770" name="Rectangle 2"/>
          <p:cNvSpPr>
            <a:spLocks noGrp="1" noChangeArrowheads="1"/>
          </p:cNvSpPr>
          <p:nvPr>
            <p:ph type="ctrTitle"/>
          </p:nvPr>
        </p:nvSpPr>
        <p:spPr>
          <a:xfrm>
            <a:off x="1143000" y="10668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738 “O Master, Let Me Walk with Thee”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990600" y="2274838"/>
            <a:ext cx="7315200" cy="230832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O Master, let me walk with thee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lowly paths of service free;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tell me thy secret; help me bear</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the strain of toil, the fret of care.</a:t>
            </a:r>
          </a:p>
        </p:txBody>
      </p:sp>
    </p:spTree>
    <p:extLst>
      <p:ext uri="{BB962C8B-B14F-4D97-AF65-F5344CB8AC3E}">
        <p14:creationId xmlns:p14="http://schemas.microsoft.com/office/powerpoint/2010/main" val="224951623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9A04-DCF0-4DEB-997B-4DA67011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668000" cy="6858000"/>
          </a:xfrm>
          <a:prstGeom prst="rect">
            <a:avLst/>
          </a:prstGeom>
        </p:spPr>
      </p:pic>
      <p:sp>
        <p:nvSpPr>
          <p:cNvPr id="32770" name="Rectangle 2"/>
          <p:cNvSpPr>
            <a:spLocks noGrp="1" noChangeArrowheads="1"/>
          </p:cNvSpPr>
          <p:nvPr>
            <p:ph type="ctrTitle"/>
          </p:nvPr>
        </p:nvSpPr>
        <p:spPr>
          <a:xfrm>
            <a:off x="1143000" y="10668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738 “O Master, Let Me Walk with Thee”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533400" y="2274838"/>
            <a:ext cx="8458200" cy="230832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Help me the slow of heart to move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by some clear, winning word of love;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teach me the wayward feet to stay,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and guide them in the homeward way.</a:t>
            </a:r>
          </a:p>
        </p:txBody>
      </p:sp>
    </p:spTree>
    <p:extLst>
      <p:ext uri="{BB962C8B-B14F-4D97-AF65-F5344CB8AC3E}">
        <p14:creationId xmlns:p14="http://schemas.microsoft.com/office/powerpoint/2010/main" val="408934791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9A04-DCF0-4DEB-997B-4DA67011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668000" cy="6858000"/>
          </a:xfrm>
          <a:prstGeom prst="rect">
            <a:avLst/>
          </a:prstGeom>
        </p:spPr>
      </p:pic>
      <p:sp>
        <p:nvSpPr>
          <p:cNvPr id="32770" name="Rectangle 2"/>
          <p:cNvSpPr>
            <a:spLocks noGrp="1" noChangeArrowheads="1"/>
          </p:cNvSpPr>
          <p:nvPr>
            <p:ph type="ctrTitle"/>
          </p:nvPr>
        </p:nvSpPr>
        <p:spPr>
          <a:xfrm>
            <a:off x="1143000" y="10668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738 “O Master, Let Me Walk with Thee”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146222" y="2286000"/>
            <a:ext cx="94488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Teach me thy patience, still with thee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closer, dearer company,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work that keeps faith sweet and strong,</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trust that triumphs over wrong.</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6009706"/>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F6A9D-2940-40D7-9370-8A703824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04800" y="954375"/>
            <a:ext cx="8610600" cy="4616648"/>
          </a:xfrm>
          <a:prstGeom prst="rect">
            <a:avLst/>
          </a:prstGeom>
        </p:spPr>
        <p:txBody>
          <a:bodyPr wrap="square">
            <a:spAutoFit/>
          </a:bodyPr>
          <a:lstStyle/>
          <a:p>
            <a:r>
              <a:rPr lang="en-US" b="1" i="1"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(Based on Psalm 107:1-3)</a:t>
            </a:r>
            <a:endParaRPr lang="en-US" sz="2400" dirty="0">
              <a:effectLst>
                <a:outerShdw blurRad="38100" dist="38100" dir="2700000" algn="tl">
                  <a:srgbClr val="000000">
                    <a:alpha val="43137"/>
                  </a:srgbClr>
                </a:outerShdw>
              </a:effectLst>
            </a:endParaRPr>
          </a:p>
          <a:p>
            <a:endParaRPr lang="en-US" sz="3000" i="1" dirty="0">
              <a:effectLst>
                <a:outerShdw blurRad="38100" dist="38100" dir="2700000" algn="tl">
                  <a:srgbClr val="000000">
                    <a:alpha val="43137"/>
                  </a:srgbClr>
                </a:outerShdw>
              </a:effectLst>
            </a:endParaRPr>
          </a:p>
          <a:p>
            <a:r>
              <a:rPr lang="en-US" sz="3000" i="1" dirty="0">
                <a:effectLst>
                  <a:outerShdw blurRad="38100" dist="38100" dir="2700000" algn="tl">
                    <a:srgbClr val="000000">
                      <a:alpha val="43137"/>
                    </a:srgbClr>
                  </a:outerShdw>
                </a:effectLst>
              </a:rPr>
              <a:t>O give thanks to the LORD, for he is good;                                                    for his steadfast love endures forever. </a:t>
            </a:r>
            <a:br>
              <a:rPr lang="en-US" sz="3000"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	</a:t>
            </a:r>
            <a:r>
              <a:rPr lang="en-US" sz="3000" b="1" i="1" dirty="0">
                <a:solidFill>
                  <a:srgbClr val="FFFF00"/>
                </a:solidFill>
                <a:effectLst>
                  <a:outerShdw blurRad="38100" dist="38100" dir="2700000" algn="tl">
                    <a:srgbClr val="000000">
                      <a:alpha val="43137"/>
                    </a:srgbClr>
                  </a:outerShdw>
                </a:effectLst>
              </a:rPr>
              <a:t>Let the redeemed of the LORD say so,                                            	those he redeemed from trouble and 	gathered in from the lands,</a:t>
            </a:r>
            <a:r>
              <a:rPr lang="en-US" sz="3000" i="1" dirty="0">
                <a:solidFill>
                  <a:srgbClr val="FFFF00"/>
                </a:solidFill>
                <a:effectLst>
                  <a:outerShdw blurRad="38100" dist="38100" dir="2700000" algn="tl">
                    <a:srgbClr val="000000">
                      <a:alpha val="43137"/>
                    </a:srgbClr>
                  </a:outerShdw>
                </a:effectLst>
              </a:rPr>
              <a:t> </a:t>
            </a:r>
            <a:br>
              <a:rPr lang="en-US" sz="3000" i="1" dirty="0">
                <a:effectLst>
                  <a:outerShdw blurRad="38100" dist="38100" dir="2700000" algn="tl">
                    <a:srgbClr val="000000">
                      <a:alpha val="43137"/>
                    </a:srgbClr>
                  </a:outerShdw>
                </a:effectLst>
              </a:rPr>
            </a:br>
            <a:r>
              <a:rPr lang="en-US" sz="3000" i="1" dirty="0">
                <a:effectLst>
                  <a:outerShdw blurRad="38100" dist="38100" dir="2700000" algn="tl">
                    <a:srgbClr val="000000">
                      <a:alpha val="43137"/>
                    </a:srgbClr>
                  </a:outerShdw>
                </a:effectLst>
              </a:rPr>
              <a:t>We have gathered from the east and from the west, from the north and from the south.                                                                 	</a:t>
            </a:r>
            <a:r>
              <a:rPr lang="en-US" sz="3000" b="1" i="1" dirty="0">
                <a:solidFill>
                  <a:srgbClr val="FFFF00"/>
                </a:solidFill>
                <a:effectLst>
                  <a:outerShdw blurRad="38100" dist="38100" dir="2700000" algn="tl">
                    <a:srgbClr val="000000">
                      <a:alpha val="43137"/>
                    </a:srgbClr>
                  </a:outerShdw>
                </a:effectLst>
              </a:rPr>
              <a:t>We have come to worship you, O Lord.</a:t>
            </a:r>
            <a:endParaRPr lang="en-US" sz="30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DD9A04-DCF0-4DEB-997B-4DA67011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10668000" cy="6858000"/>
          </a:xfrm>
          <a:prstGeom prst="rect">
            <a:avLst/>
          </a:prstGeom>
        </p:spPr>
      </p:pic>
      <p:sp>
        <p:nvSpPr>
          <p:cNvPr id="32770" name="Rectangle 2"/>
          <p:cNvSpPr>
            <a:spLocks noGrp="1" noChangeArrowheads="1"/>
          </p:cNvSpPr>
          <p:nvPr>
            <p:ph type="ctrTitle"/>
          </p:nvPr>
        </p:nvSpPr>
        <p:spPr>
          <a:xfrm>
            <a:off x="1143000" y="10668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738 “O Master, Let Me Walk with Thee”</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3" name="Rectangle 2">
            <a:extLst>
              <a:ext uri="{FF2B5EF4-FFF2-40B4-BE49-F238E27FC236}">
                <a16:creationId xmlns:a16="http://schemas.microsoft.com/office/drawing/2014/main" id="{549253CF-0A71-4B93-ADBA-F9CEB76ECF94}"/>
              </a:ext>
            </a:extLst>
          </p:cNvPr>
          <p:cNvSpPr/>
          <p:nvPr/>
        </p:nvSpPr>
        <p:spPr>
          <a:xfrm>
            <a:off x="457200" y="2286000"/>
            <a:ext cx="8458200" cy="2862322"/>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In hope that sends a shining ray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far down the future's broadening way;</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in peace that only thou canst give,</a:t>
            </a:r>
            <a:br>
              <a:rPr lang="en-US" sz="3600" b="1" i="1" dirty="0">
                <a:solidFill>
                  <a:srgbClr val="FFFF00"/>
                </a:solidFill>
                <a:effectLst>
                  <a:outerShdw blurRad="38100" dist="38100" dir="2700000" algn="tl">
                    <a:srgbClr val="000000">
                      <a:alpha val="43137"/>
                    </a:srgbClr>
                  </a:outerShdw>
                </a:effectLst>
              </a:rPr>
            </a:br>
            <a:r>
              <a:rPr lang="en-US" sz="3600" b="1" i="1" dirty="0">
                <a:solidFill>
                  <a:srgbClr val="FFFF00"/>
                </a:solidFill>
                <a:effectLst>
                  <a:outerShdw blurRad="38100" dist="38100" dir="2700000" algn="tl">
                    <a:srgbClr val="000000">
                      <a:alpha val="43137"/>
                    </a:srgbClr>
                  </a:outerShdw>
                </a:effectLst>
              </a:rPr>
              <a:t>with thee, O Master, let me live.</a:t>
            </a:r>
            <a:br>
              <a:rPr lang="en-US" sz="3600" b="1" i="1" dirty="0">
                <a:solidFill>
                  <a:srgbClr val="FFFF00"/>
                </a:solidFill>
                <a:effectLst>
                  <a:outerShdw blurRad="38100" dist="38100" dir="2700000" algn="tl">
                    <a:srgbClr val="000000">
                      <a:alpha val="43137"/>
                    </a:srgbClr>
                  </a:outerShdw>
                </a:effectLst>
              </a:rPr>
            </a:b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380304"/>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pic>
        <p:nvPicPr>
          <p:cNvPr id="4" name="Picture 3">
            <a:extLst>
              <a:ext uri="{FF2B5EF4-FFF2-40B4-BE49-F238E27FC236}">
                <a16:creationId xmlns:a16="http://schemas.microsoft.com/office/drawing/2014/main" id="{C6847396-8248-4A13-9C0D-9A23649AF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52600"/>
            <a:ext cx="7924800" cy="10524743"/>
          </a:xfrm>
          <a:prstGeom prst="rect">
            <a:avLst/>
          </a:prstGeom>
        </p:spPr>
      </p:pic>
    </p:spTree>
    <p:extLst>
      <p:ext uri="{BB962C8B-B14F-4D97-AF65-F5344CB8AC3E}">
        <p14:creationId xmlns:p14="http://schemas.microsoft.com/office/powerpoint/2010/main" val="1336832798"/>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81000" y="2286000"/>
            <a:ext cx="8229600" cy="4401205"/>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afternoon Bible Study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NOT be meeting this afternoon.  It will resume downstairs in the basement at 12:30pm next Sunday.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Session</a:t>
            </a:r>
            <a:r>
              <a:rPr lang="en-US" sz="2800" i="1" dirty="0">
                <a:effectLst>
                  <a:outerShdw blurRad="38100" dist="38100" dir="2700000" algn="tl">
                    <a:srgbClr val="000000">
                      <a:alpha val="43137"/>
                    </a:srgbClr>
                  </a:outerShdw>
                </a:effectLst>
              </a:rPr>
              <a:t> will be meeting </a:t>
            </a:r>
            <a:r>
              <a:rPr lang="en-US" sz="2800" b="1" i="1" dirty="0">
                <a:solidFill>
                  <a:srgbClr val="FFFF00"/>
                </a:solidFill>
                <a:effectLst>
                  <a:outerShdw blurRad="38100" dist="38100" dir="2700000" algn="tl">
                    <a:srgbClr val="000000">
                      <a:alpha val="43137"/>
                    </a:srgbClr>
                  </a:outerShdw>
                </a:effectLst>
              </a:rPr>
              <a:t>Tomorrow</a:t>
            </a:r>
            <a:r>
              <a:rPr lang="en-US" sz="2800" i="1" dirty="0">
                <a:effectLst>
                  <a:outerShdw blurRad="38100" dist="38100" dir="2700000" algn="tl">
                    <a:srgbClr val="000000">
                      <a:alpha val="43137"/>
                    </a:srgbClr>
                  </a:outerShdw>
                </a:effectLst>
              </a:rPr>
              <a:t> at </a:t>
            </a:r>
            <a:r>
              <a:rPr lang="en-US" sz="2800" b="1" i="1" dirty="0">
                <a:solidFill>
                  <a:srgbClr val="FFFF00"/>
                </a:solidFill>
                <a:effectLst>
                  <a:outerShdw blurRad="38100" dist="38100" dir="2700000" algn="tl">
                    <a:srgbClr val="000000">
                      <a:alpha val="43137"/>
                    </a:srgbClr>
                  </a:outerShdw>
                </a:effectLst>
              </a:rPr>
              <a:t>7pm</a:t>
            </a:r>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Women's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continue to meet every </a:t>
            </a:r>
            <a:r>
              <a:rPr lang="en-US" sz="2800" b="1" i="1" dirty="0">
                <a:solidFill>
                  <a:srgbClr val="FFFF00"/>
                </a:solidFill>
                <a:effectLst>
                  <a:outerShdw blurRad="38100" dist="38100" dir="2700000" algn="tl">
                    <a:srgbClr val="000000">
                      <a:alpha val="43137"/>
                    </a:srgbClr>
                  </a:outerShdw>
                </a:effectLst>
              </a:rPr>
              <a:t>Wednesday 7:30pm </a:t>
            </a:r>
            <a:r>
              <a:rPr lang="en-US" sz="2800" i="1" dirty="0">
                <a:effectLst>
                  <a:outerShdw blurRad="38100" dist="38100" dir="2700000" algn="tl">
                    <a:srgbClr val="000000">
                      <a:alpha val="43137"/>
                    </a:srgbClr>
                  </a:outerShdw>
                </a:effectLst>
              </a:rPr>
              <a:t>over at the Manse (2048 E 14</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Street). For more information, please see Margaret and Cara.</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7534716"/>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533400" y="2316797"/>
            <a:ext cx="8001000" cy="2954655"/>
          </a:xfrm>
          <a:prstGeom prst="rect">
            <a:avLst/>
          </a:prstGeom>
        </p:spPr>
        <p:txBody>
          <a:bodyPr wrap="square">
            <a:spAutoFit/>
          </a:bodyPr>
          <a:lstStyle/>
          <a:p>
            <a:r>
              <a:rPr lang="en-US" sz="2800" b="1" i="1" dirty="0">
                <a:solidFill>
                  <a:srgbClr val="FFFF00"/>
                </a:solidFill>
                <a:effectLst>
                  <a:outerShdw blurRad="38100" dist="38100" dir="2700000" algn="tl">
                    <a:srgbClr val="000000">
                      <a:alpha val="43137"/>
                    </a:srgbClr>
                  </a:outerShdw>
                </a:effectLst>
              </a:rPr>
              <a:t>Operation Christmas Child </a:t>
            </a:r>
            <a:r>
              <a:rPr lang="en-US" sz="2800" dirty="0">
                <a:effectLst>
                  <a:outerShdw blurRad="38100" dist="38100" dir="2700000" algn="tl">
                    <a:srgbClr val="000000">
                      <a:alpha val="43137"/>
                    </a:srgbClr>
                  </a:outerShdw>
                </a:effectLst>
              </a:rPr>
              <a:t>Shoeboxes will be collected on </a:t>
            </a:r>
            <a:r>
              <a:rPr lang="en-US" sz="2800" b="1" dirty="0">
                <a:solidFill>
                  <a:srgbClr val="FFFF00"/>
                </a:solidFill>
                <a:effectLst>
                  <a:outerShdw blurRad="38100" dist="38100" dir="2700000" algn="tl">
                    <a:srgbClr val="000000">
                      <a:alpha val="43137"/>
                    </a:srgbClr>
                  </a:outerShdw>
                </a:effectLst>
              </a:rPr>
              <a:t>Next Sunday,</a:t>
            </a:r>
            <a:r>
              <a:rPr lang="en-US" sz="2800" dirty="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11/12</a:t>
            </a:r>
            <a:r>
              <a:rPr lang="en-US" sz="2800" dirty="0">
                <a:effectLst>
                  <a:outerShdw blurRad="38100" dist="38100" dir="2700000" algn="tl">
                    <a:srgbClr val="000000">
                      <a:alpha val="43137"/>
                    </a:srgbClr>
                  </a:outerShdw>
                </a:effectLst>
              </a:rPr>
              <a:t>.  If you are interested in participating again this year, please pick up one of the flyers.</a:t>
            </a:r>
          </a:p>
          <a:p>
            <a:pPr lvl="0"/>
            <a:endParaRPr lang="en-US" sz="2800" i="1" dirty="0"/>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49EFA4F1-0DC0-48B1-B15D-B650C14F3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287" y="4114800"/>
            <a:ext cx="2879143" cy="2437070"/>
          </a:xfrm>
          <a:prstGeom prst="rect">
            <a:avLst/>
          </a:prstGeom>
        </p:spPr>
      </p:pic>
      <p:pic>
        <p:nvPicPr>
          <p:cNvPr id="6" name="Picture 5">
            <a:extLst>
              <a:ext uri="{FF2B5EF4-FFF2-40B4-BE49-F238E27FC236}">
                <a16:creationId xmlns:a16="http://schemas.microsoft.com/office/drawing/2014/main" id="{6A9FCC4E-BA5A-418E-908F-C26C172E1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40353"/>
            <a:ext cx="6365717" cy="3785963"/>
          </a:xfrm>
          <a:prstGeom prst="rect">
            <a:avLst/>
          </a:prstGeom>
        </p:spPr>
      </p:pic>
    </p:spTree>
    <p:extLst>
      <p:ext uri="{BB962C8B-B14F-4D97-AF65-F5344CB8AC3E}">
        <p14:creationId xmlns:p14="http://schemas.microsoft.com/office/powerpoint/2010/main" val="197011460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F95D8-7E0D-4E87-B741-BA8EC9124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12573" y="22242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665205" y="2438400"/>
            <a:ext cx="8001000" cy="2092881"/>
          </a:xfrm>
          <a:prstGeom prst="rect">
            <a:avLst/>
          </a:prstGeom>
        </p:spPr>
        <p:txBody>
          <a:bodyPr wrap="square">
            <a:spAutoFit/>
          </a:bodyPr>
          <a:lstStyle/>
          <a:p>
            <a:r>
              <a:rPr lang="en-US" sz="2800" i="1" dirty="0"/>
              <a:t>Our </a:t>
            </a:r>
            <a:r>
              <a:rPr lang="en-US" sz="2800" b="1" i="1" dirty="0">
                <a:solidFill>
                  <a:srgbClr val="FFFF00"/>
                </a:solidFill>
              </a:rPr>
              <a:t>Annual Thanksgiving Dinner</a:t>
            </a:r>
            <a:r>
              <a:rPr lang="en-US" sz="2800" i="1" dirty="0">
                <a:solidFill>
                  <a:srgbClr val="FFFF00"/>
                </a:solidFill>
              </a:rPr>
              <a:t> </a:t>
            </a:r>
            <a:r>
              <a:rPr lang="en-US" sz="2800" i="1" dirty="0"/>
              <a:t>will be on </a:t>
            </a:r>
            <a:r>
              <a:rPr lang="en-US" sz="2800" b="1" i="1" dirty="0">
                <a:solidFill>
                  <a:srgbClr val="FFFF00"/>
                </a:solidFill>
              </a:rPr>
              <a:t>Saturday, 11/18 </a:t>
            </a:r>
            <a:r>
              <a:rPr lang="en-US" sz="2800" i="1" dirty="0"/>
              <a:t>at </a:t>
            </a:r>
            <a:r>
              <a:rPr lang="en-US" sz="2800" b="1" i="1" dirty="0">
                <a:solidFill>
                  <a:srgbClr val="FFFF00"/>
                </a:solidFill>
              </a:rPr>
              <a:t>6pm</a:t>
            </a:r>
            <a:r>
              <a:rPr lang="en-US" sz="2800" b="1" i="1" dirty="0"/>
              <a:t>.    </a:t>
            </a:r>
          </a:p>
          <a:p>
            <a:pPr lvl="0"/>
            <a:endParaRPr lang="en-US" sz="2800" i="1" dirty="0"/>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3008065"/>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234264" y="388937"/>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503 “Lord, We Have Come At Your Own Invitation”</a:t>
            </a:r>
          </a:p>
        </p:txBody>
      </p:sp>
      <p:sp>
        <p:nvSpPr>
          <p:cNvPr id="5" name="Rectangle 3"/>
          <p:cNvSpPr txBox="1">
            <a:spLocks noChangeArrowheads="1"/>
          </p:cNvSpPr>
          <p:nvPr/>
        </p:nvSpPr>
        <p:spPr bwMode="auto">
          <a:xfrm>
            <a:off x="209550" y="2548890"/>
            <a:ext cx="87249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t>Lord, we have come at your own invitation,</a:t>
            </a:r>
            <a:br>
              <a:rPr lang="en-US" sz="3000" b="1" i="1" dirty="0"/>
            </a:br>
            <a:r>
              <a:rPr lang="en-US" sz="3000" b="1" i="1" dirty="0"/>
              <a:t>chosen by you, to be counted your friends;</a:t>
            </a:r>
            <a:br>
              <a:rPr lang="en-US" sz="3000" b="1" i="1" dirty="0"/>
            </a:br>
            <a:r>
              <a:rPr lang="en-US" sz="3000" b="1" i="1" dirty="0"/>
              <a:t>yours is the strength that sustains dedication;</a:t>
            </a:r>
            <a:br>
              <a:rPr lang="en-US" sz="3000" b="1" i="1" dirty="0"/>
            </a:br>
            <a:r>
              <a:rPr lang="en-US" sz="3000" b="1" i="1" dirty="0"/>
              <a:t>ours, a commitment we know never ends.</a:t>
            </a:r>
            <a:br>
              <a:rPr lang="en-US" sz="3000" b="1" i="1" dirty="0">
                <a:effectLst/>
              </a:rPr>
            </a:br>
            <a:endParaRPr lang="en-US" sz="3000" b="1" i="1" dirty="0">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37079188"/>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549275"/>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503 “Lord, We Have Come At Your Own Invitation”</a:t>
            </a:r>
          </a:p>
        </p:txBody>
      </p:sp>
      <p:sp>
        <p:nvSpPr>
          <p:cNvPr id="5" name="Rectangle 3"/>
          <p:cNvSpPr txBox="1">
            <a:spLocks noChangeArrowheads="1"/>
          </p:cNvSpPr>
          <p:nvPr/>
        </p:nvSpPr>
        <p:spPr bwMode="auto">
          <a:xfrm>
            <a:off x="209550" y="2667000"/>
            <a:ext cx="87249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t>Here, at your table, confirm our intention;</a:t>
            </a:r>
            <a:br>
              <a:rPr lang="en-US" sz="3000" b="1" i="1" dirty="0"/>
            </a:br>
            <a:r>
              <a:rPr lang="en-US" sz="3000" b="1" i="1" dirty="0"/>
              <a:t>give it your seal of forgiveness and grace;</a:t>
            </a:r>
            <a:br>
              <a:rPr lang="en-US" sz="3000" b="1" i="1" dirty="0"/>
            </a:br>
            <a:r>
              <a:rPr lang="en-US" sz="3000" b="1" i="1" dirty="0"/>
              <a:t>teach us to serve without pride or pretension,</a:t>
            </a:r>
            <a:br>
              <a:rPr lang="en-US" sz="3000" b="1" i="1" dirty="0"/>
            </a:br>
            <a:r>
              <a:rPr lang="en-US" sz="3000" b="1" i="1" dirty="0"/>
              <a:t>Lord, in your kingdom, whatever our place.</a:t>
            </a:r>
            <a:br>
              <a:rPr lang="en-US" sz="3000" b="1" i="1" dirty="0">
                <a:effectLst/>
              </a:rPr>
            </a:br>
            <a:endParaRPr lang="en-US" sz="3000" b="1" i="1" dirty="0">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5165672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336 “We Gather Together”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We gather together </a:t>
            </a:r>
          </a:p>
          <a:p>
            <a:pPr algn="ctr"/>
            <a:r>
              <a:rPr lang="en-US" sz="3600" b="1" i="1" dirty="0">
                <a:effectLst>
                  <a:outerShdw blurRad="38100" dist="38100" dir="2700000" algn="tl">
                    <a:srgbClr val="000000">
                      <a:alpha val="43137"/>
                    </a:srgbClr>
                  </a:outerShdw>
                </a:effectLst>
              </a:rPr>
              <a:t>to ask the Lord's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chastens and hastens </a:t>
            </a:r>
          </a:p>
          <a:p>
            <a:pPr algn="ctr"/>
            <a:r>
              <a:rPr lang="en-US" sz="3600" b="1" i="1" dirty="0">
                <a:effectLst>
                  <a:outerShdw blurRad="38100" dist="38100" dir="2700000" algn="tl">
                    <a:srgbClr val="000000">
                      <a:alpha val="43137"/>
                    </a:srgbClr>
                  </a:outerShdw>
                </a:effectLst>
              </a:rPr>
              <a:t>his will to make known;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the wicked oppressing </a:t>
            </a:r>
          </a:p>
          <a:p>
            <a:pPr algn="ctr"/>
            <a:r>
              <a:rPr lang="en-US" sz="3600" b="1" i="1" dirty="0">
                <a:effectLst>
                  <a:outerShdw blurRad="38100" dist="38100" dir="2700000" algn="tl">
                    <a:srgbClr val="000000">
                      <a:alpha val="43137"/>
                    </a:srgbClr>
                  </a:outerShdw>
                </a:effectLst>
              </a:rPr>
              <a:t>now cease from distressing.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Sing praises to his name; </a:t>
            </a:r>
          </a:p>
          <a:p>
            <a:pPr algn="ctr"/>
            <a:r>
              <a:rPr lang="en-US" sz="3600" b="1" i="1" dirty="0">
                <a:effectLst>
                  <a:outerShdw blurRad="38100" dist="38100" dir="2700000" algn="tl">
                    <a:srgbClr val="000000">
                      <a:alpha val="43137"/>
                    </a:srgbClr>
                  </a:outerShdw>
                </a:effectLst>
              </a:rPr>
              <a:t>he forgets not his own.</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563691"/>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 Hymn</a:t>
            </a:r>
          </a:p>
          <a:p>
            <a:r>
              <a:rPr lang="en-US" altLang="en-US" sz="2400" b="0" i="1" dirty="0">
                <a:solidFill>
                  <a:srgbClr val="FFFF00"/>
                </a:solidFill>
              </a:rPr>
              <a:t># 503 “Lord, We Have Come At Your Own Invitation”</a:t>
            </a:r>
          </a:p>
        </p:txBody>
      </p:sp>
      <p:sp>
        <p:nvSpPr>
          <p:cNvPr id="5" name="Rectangle 3"/>
          <p:cNvSpPr txBox="1">
            <a:spLocks noChangeArrowheads="1"/>
          </p:cNvSpPr>
          <p:nvPr/>
        </p:nvSpPr>
        <p:spPr bwMode="auto">
          <a:xfrm>
            <a:off x="209550" y="2667000"/>
            <a:ext cx="87249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r>
              <a:rPr lang="en-US" sz="3000" b="1" i="1" dirty="0">
                <a:effectLst/>
              </a:rPr>
              <a:t>When, at your table, each time of returning,</a:t>
            </a:r>
            <a:br>
              <a:rPr lang="en-US" sz="3000" b="1" i="1" dirty="0">
                <a:effectLst/>
              </a:rPr>
            </a:br>
            <a:r>
              <a:rPr lang="en-US" sz="3000" b="1" i="1" dirty="0">
                <a:effectLst/>
              </a:rPr>
              <a:t>vows are renewed and our courage restored,</a:t>
            </a:r>
            <a:br>
              <a:rPr lang="en-US" sz="3000" b="1" i="1" dirty="0">
                <a:effectLst/>
              </a:rPr>
            </a:br>
            <a:r>
              <a:rPr lang="en-US" sz="3000" b="1" i="1" dirty="0">
                <a:effectLst/>
              </a:rPr>
              <a:t>may we increasingly glory in learning</a:t>
            </a:r>
            <a:br>
              <a:rPr lang="en-US" sz="3000" b="1" i="1" dirty="0">
                <a:effectLst/>
              </a:rPr>
            </a:br>
            <a:r>
              <a:rPr lang="en-US" sz="3000" b="1" i="1" dirty="0">
                <a:effectLst/>
              </a:rPr>
              <a:t>all that it means to accept you as Lord.</a:t>
            </a:r>
            <a:br>
              <a:rPr lang="en-US" sz="3000" b="1" i="1" dirty="0">
                <a:effectLst/>
              </a:rPr>
            </a:br>
            <a:br>
              <a:rPr lang="en-US" sz="3000" b="1" i="1" dirty="0">
                <a:effectLst/>
              </a:rPr>
            </a:br>
            <a:endParaRPr lang="en-US" sz="3000" b="1" i="1" dirty="0">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647090041"/>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558290"/>
            <a:ext cx="83058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Friends, we have gathered around this table of grace, as God’s people and saints of this world, where there are no strangers.  Christ is the host at this Heavenly Feast and we are all invited for as long as we profess our faith and trust in Him.  We celebrate God's presence among us, united in Christ's spirit, broken and whole all at once.  </a:t>
            </a:r>
            <a:endParaRPr lang="en-US" sz="2800" dirty="0">
              <a:effectLst>
                <a:outerShdw blurRad="38100" dist="38100" dir="2700000" algn="tl">
                  <a:srgbClr val="000000">
                    <a:alpha val="43137"/>
                  </a:srgbClr>
                </a:outerShdw>
              </a:effectLst>
            </a:endParaRPr>
          </a:p>
          <a:p>
            <a:r>
              <a:rPr lang="en-US" sz="2800" b="1" i="1" dirty="0">
                <a:effectLst/>
              </a:rPr>
              <a:t>  </a:t>
            </a:r>
            <a:endParaRPr lang="en-US" sz="2800" b="1" dirty="0">
              <a:effectLst/>
            </a:endParaRPr>
          </a:p>
        </p:txBody>
      </p:sp>
    </p:spTree>
    <p:extLst>
      <p:ext uri="{BB962C8B-B14F-4D97-AF65-F5344CB8AC3E}">
        <p14:creationId xmlns:p14="http://schemas.microsoft.com/office/powerpoint/2010/main" val="403972066"/>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381000" y="1660525"/>
            <a:ext cx="7467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rPr>
              <a:t>Through God’s reconciling love and unconditional grace, transformation takes place around this table, where strangers become friends, sinners redeemed, brokenness restored and wounded healed.</a:t>
            </a:r>
            <a:endParaRPr lang="en-US" sz="2800" dirty="0">
              <a:solidFill>
                <a:srgbClr val="FFFF00"/>
              </a:solidFill>
              <a:effectLst/>
            </a:endParaRPr>
          </a:p>
          <a:p>
            <a:endParaRPr lang="en-US" sz="25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6206235"/>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9100" y="1752600"/>
            <a:ext cx="86487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3000" i="1" dirty="0">
                <a:effectLst/>
              </a:rPr>
              <a:t>The Lord be with you. </a:t>
            </a:r>
            <a:r>
              <a:rPr lang="en-US" sz="3000" b="1" i="1" dirty="0">
                <a:solidFill>
                  <a:srgbClr val="FFFF00"/>
                </a:solidFill>
                <a:effectLst/>
              </a:rPr>
              <a:t>And also with you.</a:t>
            </a:r>
            <a:endParaRPr lang="en-US" sz="3000" i="1" dirty="0">
              <a:solidFill>
                <a:srgbClr val="FFFF00"/>
              </a:solidFill>
              <a:effectLst/>
            </a:endParaRPr>
          </a:p>
          <a:p>
            <a:r>
              <a:rPr lang="en-US" sz="3000" i="1" dirty="0">
                <a:effectLst/>
              </a:rPr>
              <a:t>Lift up your hearts. </a:t>
            </a:r>
            <a:r>
              <a:rPr lang="en-US" sz="3000" b="1" i="1" dirty="0">
                <a:solidFill>
                  <a:srgbClr val="FFFF00"/>
                </a:solidFill>
                <a:effectLst/>
              </a:rPr>
              <a:t>We lift them up to the Lord.</a:t>
            </a:r>
            <a:endParaRPr lang="en-US" sz="3000" i="1" dirty="0">
              <a:solidFill>
                <a:srgbClr val="FFFF00"/>
              </a:solidFill>
              <a:effectLst/>
            </a:endParaRPr>
          </a:p>
          <a:p>
            <a:r>
              <a:rPr lang="en-US" sz="3000" i="1" dirty="0">
                <a:effectLst/>
              </a:rPr>
              <a:t>Let us give thanks to the Lord our God.</a:t>
            </a:r>
          </a:p>
          <a:p>
            <a:r>
              <a:rPr lang="en-US" sz="3000" b="1" i="1" dirty="0">
                <a:solidFill>
                  <a:srgbClr val="FFFF00"/>
                </a:solidFill>
                <a:effectLst/>
              </a:rPr>
              <a:t>It is right to give our thanks and praise.</a:t>
            </a:r>
            <a:endParaRPr lang="en-US" sz="3000" i="1" dirty="0">
              <a:solidFill>
                <a:srgbClr val="FFFF00"/>
              </a:solidFill>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4683329"/>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02624" y="1752600"/>
            <a:ext cx="7903176"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i="1" dirty="0">
                <a:effectLst>
                  <a:outerShdw blurRad="38100" dist="38100" dir="2700000" algn="tl">
                    <a:srgbClr val="000000">
                      <a:alpha val="43137"/>
                    </a:srgbClr>
                  </a:outerShdw>
                </a:effectLst>
              </a:rPr>
              <a:t>Blessed are you, O Christ, in the fullness of your sovereign glory, we proclaim the mystery of faith: </a:t>
            </a:r>
            <a:endParaRPr lang="en-US" sz="2800" dirty="0">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Christ has died, Christ is risen, </a:t>
            </a:r>
          </a:p>
          <a:p>
            <a:r>
              <a:rPr lang="en-US" sz="2800" b="1" i="1" dirty="0">
                <a:solidFill>
                  <a:srgbClr val="FFFF00"/>
                </a:solidFill>
                <a:effectLst>
                  <a:outerShdw blurRad="38100" dist="38100" dir="2700000" algn="tl">
                    <a:srgbClr val="000000">
                      <a:alpha val="43137"/>
                    </a:srgbClr>
                  </a:outerShdw>
                </a:effectLst>
              </a:rPr>
              <a:t>Christ will come again. </a:t>
            </a:r>
            <a:endParaRPr lang="en-US" sz="2800" dirty="0">
              <a:solidFill>
                <a:srgbClr val="FFFF00"/>
              </a:solidFill>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With thanksgiving, we shall receive this bread which our Lord Jesus took, after He blessed it, broke it, and gave it to his disciples, saying, take eat, this is my body, given for you.</a:t>
            </a:r>
            <a:endParaRPr lang="en-US" sz="2800" dirty="0">
              <a:effectLst>
                <a:outerShdw blurRad="38100" dist="38100" dir="2700000" algn="tl">
                  <a:srgbClr val="000000">
                    <a:alpha val="43137"/>
                  </a:srgbClr>
                </a:outerShdw>
              </a:effectLst>
            </a:endParaRPr>
          </a:p>
          <a:p>
            <a:endParaRPr lang="en-US" sz="2800" b="1" i="1" dirty="0">
              <a:effectLst>
                <a:outerShdw blurRad="38100" dist="38100" dir="2700000" algn="tl">
                  <a:srgbClr val="000000">
                    <a:alpha val="43137"/>
                  </a:srgbClr>
                </a:outerShdw>
              </a:effectLst>
            </a:endParaRPr>
          </a:p>
          <a:p>
            <a:r>
              <a:rPr lang="en-US" sz="2800" i="1" dirty="0">
                <a:effectLst/>
              </a:rPr>
              <a:t> </a:t>
            </a:r>
            <a:endParaRPr lang="en-US" sz="2800" dirty="0">
              <a:effectLst/>
            </a:endParaRPr>
          </a:p>
          <a:p>
            <a:endParaRPr lang="en-US" sz="2800" b="1" i="1" dirty="0">
              <a:solidFill>
                <a:srgbClr val="FFFF00"/>
              </a:solidFill>
              <a:effectLst/>
            </a:endParaRPr>
          </a:p>
          <a:p>
            <a:endParaRPr lang="en-US" sz="2800" dirty="0">
              <a:solidFill>
                <a:srgbClr val="FFFF00"/>
              </a:solidFill>
              <a:effectLst/>
            </a:endParaRPr>
          </a:p>
          <a:p>
            <a:endParaRPr lang="en-US" sz="2800" i="1" dirty="0">
              <a:solidFill>
                <a:srgbClr val="FFFF00"/>
              </a:solidFill>
              <a:effectLst/>
            </a:endParaRPr>
          </a:p>
          <a:p>
            <a:endParaRPr lang="en-US" sz="2800" b="1" i="1" dirty="0">
              <a:solidFill>
                <a:srgbClr val="FFFF00"/>
              </a:solidFill>
              <a:effectLst/>
            </a:endParaRPr>
          </a:p>
          <a:p>
            <a:endParaRPr lang="en-US" sz="28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00FFFF"/>
              </a:solidFill>
              <a:effectLst>
                <a:outerShdw blurRad="38100" dist="38100" dir="2700000" algn="tl">
                  <a:srgbClr val="000000">
                    <a:alpha val="43137"/>
                  </a:srgbClr>
                </a:outerShdw>
              </a:effectLst>
            </a:endParaRPr>
          </a:p>
          <a:p>
            <a:endParaRPr lang="en-US" sz="28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800" b="1" i="1" dirty="0">
              <a:effectLst/>
            </a:endParaRPr>
          </a:p>
          <a:p>
            <a:r>
              <a:rPr lang="en-US" sz="2800" b="1" i="1" dirty="0">
                <a:effectLst>
                  <a:outerShdw blurRad="38100" dist="38100" dir="2700000" algn="tl">
                    <a:srgbClr val="000000">
                      <a:alpha val="43137"/>
                    </a:srgbClr>
                  </a:outerShdw>
                </a:effectLst>
              </a:rPr>
              <a:t>  </a:t>
            </a:r>
          </a:p>
          <a:p>
            <a:r>
              <a:rPr lang="en-US" sz="28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95861284"/>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16011" y="1550052"/>
            <a:ext cx="6172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600" i="1" dirty="0">
                <a:effectLst/>
              </a:rPr>
              <a:t>With confidence, we shall drink from this cup that Jesus blessed, saying, this is the new covenant sealed in my blood. Do this in remembrance of me.</a:t>
            </a:r>
            <a:endParaRPr lang="en-US" sz="2600" dirty="0">
              <a:effectLst/>
            </a:endParaRPr>
          </a:p>
          <a:p>
            <a:r>
              <a:rPr lang="en-US" sz="2600" b="1" i="1" dirty="0">
                <a:solidFill>
                  <a:srgbClr val="FFFF00"/>
                </a:solidFill>
                <a:effectLst/>
              </a:rPr>
              <a:t>With thanks and praise we offer ourselves to you, just as Christ offered himself to our own salvation. </a:t>
            </a:r>
            <a:r>
              <a:rPr lang="en-US" sz="2600" dirty="0">
                <a:solidFill>
                  <a:srgbClr val="FFFF00"/>
                </a:solidFill>
                <a:effectLst/>
              </a:rPr>
              <a:t> </a:t>
            </a:r>
            <a:r>
              <a:rPr lang="en-US" sz="2600" b="1" i="1" dirty="0">
                <a:solidFill>
                  <a:srgbClr val="FFFF00"/>
                </a:solidFill>
                <a:effectLst/>
              </a:rPr>
              <a:t>O God. As we share this holy meal, we remember Christ’s dying and rising, praying: Come Lord Jesus!</a:t>
            </a:r>
            <a:endParaRPr lang="en-US" sz="2600" dirty="0">
              <a:solidFill>
                <a:srgbClr val="FFFF00"/>
              </a:solidFill>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endParaRPr>
          </a:p>
          <a:p>
            <a:endParaRPr lang="en-US" sz="28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8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949057236"/>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810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
        <p:nvSpPr>
          <p:cNvPr id="5" name="Rectangle 3"/>
          <p:cNvSpPr txBox="1">
            <a:spLocks noChangeArrowheads="1"/>
          </p:cNvSpPr>
          <p:nvPr/>
        </p:nvSpPr>
        <p:spPr bwMode="auto">
          <a:xfrm>
            <a:off x="4953000" y="1720387"/>
            <a:ext cx="38862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r"/>
            <a:r>
              <a:rPr lang="en-US" sz="2800" i="1" dirty="0">
                <a:effectLst/>
              </a:rPr>
              <a:t>Jesus said, "</a:t>
            </a:r>
            <a:r>
              <a:rPr lang="en-US" sz="2800" b="1" i="1" dirty="0">
                <a:solidFill>
                  <a:srgbClr val="FFFF00"/>
                </a:solidFill>
                <a:effectLst/>
              </a:rPr>
              <a:t>I am the bread of life. Those who come to me shall never hunger; those who believe in me shall never thirst</a:t>
            </a:r>
            <a:r>
              <a:rPr lang="en-US" sz="2800" i="1" dirty="0">
                <a:effectLst/>
              </a:rPr>
              <a:t>." These are the gift of God for the people of God.</a:t>
            </a:r>
            <a:endParaRPr lang="en-US" sz="2800" dirty="0">
              <a:effectLst/>
            </a:endParaRPr>
          </a:p>
          <a:p>
            <a:endParaRPr lang="en-US" sz="2800" dirty="0">
              <a:effectLst/>
            </a:endParaRPr>
          </a:p>
          <a:p>
            <a:endParaRPr lang="en-US" sz="2400" i="1" dirty="0">
              <a:effectLst>
                <a:outerShdw blurRad="38100" dist="38100" dir="2700000" algn="tl">
                  <a:srgbClr val="000000">
                    <a:alpha val="43137"/>
                  </a:srgbClr>
                </a:outerShdw>
              </a:effectLst>
            </a:endParaRPr>
          </a:p>
          <a:p>
            <a:endParaRPr lang="en-US" sz="2400" i="1" dirty="0">
              <a:effectLst>
                <a:outerShdw blurRad="38100" dist="38100" dir="2700000" algn="tl">
                  <a:srgbClr val="000000">
                    <a:alpha val="43137"/>
                  </a:srgbClr>
                </a:outerShdw>
              </a:effectLst>
            </a:endParaRPr>
          </a:p>
          <a:p>
            <a:r>
              <a:rPr lang="en-US" sz="2400" dirty="0">
                <a:effectLst/>
              </a:rPr>
              <a:t> </a:t>
            </a:r>
          </a:p>
          <a:p>
            <a:endParaRPr lang="en-US" sz="3000" b="1" i="1" dirty="0">
              <a:effectLst>
                <a:outerShdw blurRad="38100" dist="38100" dir="2700000" algn="tl">
                  <a:srgbClr val="000000">
                    <a:alpha val="43137"/>
                  </a:srgbClr>
                </a:outerShdw>
              </a:effectLst>
            </a:endParaRPr>
          </a:p>
          <a:p>
            <a:endParaRPr lang="en-US" sz="3000" dirty="0">
              <a:solidFill>
                <a:srgbClr val="FFFF00"/>
              </a:solidFill>
              <a:effectLst/>
            </a:endParaRPr>
          </a:p>
          <a:p>
            <a:endParaRPr lang="en-US" sz="2800" b="1" i="1" dirty="0">
              <a:solidFill>
                <a:srgbClr val="4AE8E8"/>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b="1" i="1" dirty="0">
              <a:solidFill>
                <a:srgbClr val="FFFF00"/>
              </a:solidFill>
              <a:effectLst>
                <a:outerShdw blurRad="38100" dist="38100" dir="2700000" algn="tl">
                  <a:srgbClr val="000000">
                    <a:alpha val="43137"/>
                  </a:srgbClr>
                </a:outerShdw>
              </a:effectLst>
            </a:endParaRPr>
          </a:p>
          <a:p>
            <a:endParaRPr lang="en-US" sz="3000"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600" b="1" i="1" dirty="0">
              <a:effectLst/>
            </a:endParaRPr>
          </a:p>
          <a:p>
            <a:r>
              <a:rPr lang="en-US" sz="2800" b="1" i="1" dirty="0">
                <a:effectLst/>
              </a:rPr>
              <a:t> </a:t>
            </a:r>
          </a:p>
          <a:p>
            <a:endParaRPr lang="en-US" sz="2800" b="1" i="1" dirty="0">
              <a:effectLst>
                <a:outerShdw blurRad="38100" dist="38100" dir="2700000" algn="tl">
                  <a:srgbClr val="000000">
                    <a:alpha val="43137"/>
                  </a:srgbClr>
                </a:outerShdw>
              </a:effectLst>
            </a:endParaRPr>
          </a:p>
          <a:p>
            <a:endParaRPr lang="en-US" sz="2600" b="1" i="1" dirty="0">
              <a:solidFill>
                <a:srgbClr val="00FFFF"/>
              </a:solidFill>
              <a:effectLst>
                <a:outerShdw blurRad="38100" dist="38100" dir="2700000" algn="tl">
                  <a:srgbClr val="000000">
                    <a:alpha val="43137"/>
                  </a:srgbClr>
                </a:outerShdw>
              </a:effectLst>
            </a:endParaRPr>
          </a:p>
          <a:p>
            <a:endParaRPr lang="en-US" sz="2600" b="1" i="1" dirty="0">
              <a:solidFill>
                <a:srgbClr val="00FFFF"/>
              </a:solidFill>
              <a:effectLst/>
            </a:endParaRPr>
          </a:p>
          <a:p>
            <a:r>
              <a:rPr lang="en-US" sz="2800" b="1" i="1" dirty="0">
                <a:solidFill>
                  <a:srgbClr val="FFFF00"/>
                </a:solidFill>
                <a:effectLst>
                  <a:outerShdw blurRad="38100" dist="38100" dir="2700000" algn="tl">
                    <a:srgbClr val="000000">
                      <a:alpha val="43137"/>
                    </a:srgbClr>
                  </a:outerShdw>
                </a:effectLst>
              </a:rPr>
              <a:t> </a:t>
            </a:r>
          </a:p>
          <a:p>
            <a:endParaRPr lang="en-US" sz="2800" b="1" i="1" dirty="0">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a:p>
            <a:endParaRPr lang="en-US" dirty="0">
              <a:solidFill>
                <a:srgbClr val="FFFF00"/>
              </a:solidFill>
              <a:effectLst/>
            </a:endParaRPr>
          </a:p>
          <a:p>
            <a:endParaRPr lang="en-US" sz="2800" b="1" i="1" dirty="0">
              <a:effectLst>
                <a:outerShdw blurRad="38100" dist="38100" dir="2700000" algn="tl">
                  <a:srgbClr val="000000">
                    <a:alpha val="43137"/>
                  </a:srgbClr>
                </a:outerShdw>
              </a:effectLst>
            </a:endParaRPr>
          </a:p>
          <a:p>
            <a:endParaRPr lang="en-US" sz="2800" i="1" dirty="0">
              <a:effectLst/>
            </a:endParaRPr>
          </a:p>
          <a:p>
            <a:endParaRPr lang="en-US" sz="2500" b="1" i="1" dirty="0">
              <a:effectLst/>
            </a:endParaRPr>
          </a:p>
          <a:p>
            <a:r>
              <a:rPr lang="en-US" sz="2500" b="1" i="1" dirty="0">
                <a:effectLst>
                  <a:outerShdw blurRad="38100" dist="38100" dir="2700000" algn="tl">
                    <a:srgbClr val="000000">
                      <a:alpha val="43137"/>
                    </a:srgbClr>
                  </a:outerShdw>
                </a:effectLst>
              </a:rPr>
              <a:t>  </a:t>
            </a:r>
          </a:p>
          <a:p>
            <a:r>
              <a:rPr lang="en-US" sz="2500" b="1" i="1" dirty="0">
                <a:effectLst>
                  <a:outerShdw blurRad="38100" dist="38100" dir="2700000" algn="tl">
                    <a:srgbClr val="000000">
                      <a:alpha val="43137"/>
                    </a:srgbClr>
                  </a:outerShdw>
                </a:effectLst>
              </a:rPr>
              <a:t> </a:t>
            </a:r>
          </a:p>
        </p:txBody>
      </p:sp>
      <p:pic>
        <p:nvPicPr>
          <p:cNvPr id="3" name="Picture 2">
            <a:extLst>
              <a:ext uri="{FF2B5EF4-FFF2-40B4-BE49-F238E27FC236}">
                <a16:creationId xmlns:a16="http://schemas.microsoft.com/office/drawing/2014/main" id="{627B478E-0427-433D-84D5-EB95AED7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05" y="1981200"/>
            <a:ext cx="4798122" cy="3124200"/>
          </a:xfrm>
          <a:prstGeom prst="rect">
            <a:avLst/>
          </a:prstGeom>
        </p:spPr>
      </p:pic>
    </p:spTree>
    <p:extLst>
      <p:ext uri="{BB962C8B-B14F-4D97-AF65-F5344CB8AC3E}">
        <p14:creationId xmlns:p14="http://schemas.microsoft.com/office/powerpoint/2010/main" val="2019108279"/>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FD31E7-C401-437E-B676-36A89EDA8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55283"/>
            <a:ext cx="7924800" cy="4826000"/>
          </a:xfrm>
          <a:prstGeom prst="rect">
            <a:avLst/>
          </a:prstGeom>
        </p:spPr>
      </p:pic>
      <p:pic>
        <p:nvPicPr>
          <p:cNvPr id="4" name="Picture 3">
            <a:extLst>
              <a:ext uri="{FF2B5EF4-FFF2-40B4-BE49-F238E27FC236}">
                <a16:creationId xmlns:a16="http://schemas.microsoft.com/office/drawing/2014/main" id="{422F2AA2-BDC6-448E-B4E2-CB42F3C56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347" y="2444578"/>
            <a:ext cx="4365069" cy="438253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71616" y="7680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Holy Communion</a:t>
            </a:r>
          </a:p>
        </p:txBody>
      </p:sp>
    </p:spTree>
    <p:extLst>
      <p:ext uri="{BB962C8B-B14F-4D97-AF65-F5344CB8AC3E}">
        <p14:creationId xmlns:p14="http://schemas.microsoft.com/office/powerpoint/2010/main" val="68549003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81914" y="74080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595184" y="2493645"/>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	Lord Jesus Christ, in Spirit you have fed us with your body and quenched us with your blood.  We look forward to the day when you shall come again to fill our hearts with grace, peace and hope.</a:t>
            </a:r>
            <a:endParaRPr lang="en-US" sz="2800" dirty="0">
              <a:solidFill>
                <a:srgbClr val="FFFF00"/>
              </a:solidFill>
              <a:effectLst>
                <a:outerShdw blurRad="38100" dist="38100" dir="2700000" algn="tl">
                  <a:srgbClr val="000000">
                    <a:alpha val="43137"/>
                  </a:srgbClr>
                </a:outerShdw>
              </a:effectLst>
            </a:endParaRPr>
          </a:p>
          <a:p>
            <a:r>
              <a:rPr lang="en-US" sz="2800" b="1" i="1" dirty="0">
                <a:solidFill>
                  <a:srgbClr val="FFFF00"/>
                </a:solidFill>
                <a:effectLst>
                  <a:outerShdw blurRad="38100" dist="38100" dir="2700000" algn="tl">
                    <a:srgbClr val="000000">
                      <a:alpha val="43137"/>
                    </a:srgbClr>
                  </a:outerShdw>
                </a:effectLst>
              </a:rPr>
              <a:t> </a:t>
            </a:r>
            <a:endParaRPr lang="en-US" sz="2800"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0658109"/>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World Communion Sunday Bullet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7696200" cy="1752600"/>
          </a:xfrm>
        </p:spPr>
        <p:txBody>
          <a:bodyPr/>
          <a:lstStyle/>
          <a:p>
            <a:pPr>
              <a:lnSpc>
                <a:spcPct val="80000"/>
              </a:lnSpc>
            </a:pPr>
            <a:r>
              <a:rPr lang="en-US" altLang="en-US" sz="3600" b="1" i="1" dirty="0"/>
              <a:t>		 : </a:t>
            </a:r>
          </a:p>
        </p:txBody>
      </p:sp>
      <p:sp>
        <p:nvSpPr>
          <p:cNvPr id="907267" name="Rectangle 3"/>
          <p:cNvSpPr>
            <a:spLocks noChangeArrowheads="1"/>
          </p:cNvSpPr>
          <p:nvPr/>
        </p:nvSpPr>
        <p:spPr bwMode="auto">
          <a:xfrm>
            <a:off x="457200" y="54927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p>
          <a:p>
            <a:r>
              <a:rPr lang="en-US" altLang="en-US" sz="3200" b="0" i="1" dirty="0"/>
              <a:t>Prayer after the Communion: </a:t>
            </a:r>
            <a:r>
              <a:rPr lang="en-US" altLang="en-US" sz="2400" b="0" i="1" dirty="0"/>
              <a:t>(in unison)</a:t>
            </a:r>
          </a:p>
        </p:txBody>
      </p:sp>
      <p:sp>
        <p:nvSpPr>
          <p:cNvPr id="8" name="Rectangle 3"/>
          <p:cNvSpPr txBox="1">
            <a:spLocks noChangeArrowheads="1"/>
          </p:cNvSpPr>
          <p:nvPr/>
        </p:nvSpPr>
        <p:spPr bwMode="auto">
          <a:xfrm>
            <a:off x="609600" y="2274252"/>
            <a:ext cx="8229600" cy="187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r>
              <a:rPr lang="en-US" sz="2800" b="1" i="1" dirty="0">
                <a:solidFill>
                  <a:srgbClr val="FFFF00"/>
                </a:solidFill>
                <a:effectLst>
                  <a:outerShdw blurRad="38100" dist="38100" dir="2700000" algn="tl">
                    <a:srgbClr val="000000">
                      <a:alpha val="43137"/>
                    </a:srgbClr>
                  </a:outerShdw>
                </a:effectLst>
              </a:rPr>
              <a:t>	Enable us now to go out to share your love to others in this season of Thanksgiving.  Humble our hearts and pour out your Spirit upon us, as we have be nourished by the Bread of Life and quenched by the Cup of Salvation.  Thanks be to God, Amen.</a:t>
            </a:r>
            <a:endParaRPr lang="en-US" sz="2800" dirty="0">
              <a:solidFill>
                <a:srgbClr val="FFFF00"/>
              </a:solidFill>
              <a:effectLst>
                <a:outerShdw blurRad="38100" dist="38100" dir="2700000" algn="tl">
                  <a:srgbClr val="000000">
                    <a:alpha val="43137"/>
                  </a:srgbClr>
                </a:outerShdw>
              </a:effectLst>
            </a:endParaRPr>
          </a:p>
          <a:p>
            <a:endParaRPr lang="en-US" sz="2400" dirty="0">
              <a:solidFill>
                <a:srgbClr val="FFFF00"/>
              </a:solidFill>
              <a:effectLst>
                <a:outerShdw blurRad="38100" dist="38100" dir="2700000" algn="tl">
                  <a:srgbClr val="000000">
                    <a:alpha val="43137"/>
                  </a:srgbClr>
                </a:outerShdw>
              </a:effectLst>
            </a:endParaRPr>
          </a:p>
          <a:p>
            <a:endParaRPr lang="en-US" sz="2800" i="1" dirty="0">
              <a:solidFill>
                <a:srgbClr val="FFFF00"/>
              </a:solidFill>
              <a:effectLst>
                <a:outerShdw blurRad="38100" dist="38100" dir="2700000" algn="tl">
                  <a:srgbClr val="000000">
                    <a:alpha val="43137"/>
                  </a:srgbClr>
                </a:outerShdw>
              </a:effectLst>
            </a:endParaRPr>
          </a:p>
          <a:p>
            <a:endParaRPr lang="en-US" sz="2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876956"/>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336 “We Gather Together”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Beside us to guide us, </a:t>
            </a:r>
          </a:p>
          <a:p>
            <a:pPr algn="ctr"/>
            <a:r>
              <a:rPr lang="en-US" sz="3600" b="1" i="1" dirty="0">
                <a:effectLst>
                  <a:outerShdw blurRad="38100" dist="38100" dir="2700000" algn="tl">
                    <a:srgbClr val="000000">
                      <a:alpha val="43137"/>
                    </a:srgbClr>
                  </a:outerShdw>
                </a:effectLst>
              </a:rPr>
              <a:t>our God with us joining,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ordaining, maintaining </a:t>
            </a:r>
          </a:p>
          <a:p>
            <a:pPr algn="ctr"/>
            <a:r>
              <a:rPr lang="en-US" sz="3600" b="1" i="1" dirty="0">
                <a:effectLst>
                  <a:outerShdw blurRad="38100" dist="38100" dir="2700000" algn="tl">
                    <a:srgbClr val="000000">
                      <a:alpha val="43137"/>
                    </a:srgbClr>
                  </a:outerShdw>
                </a:effectLst>
              </a:rPr>
              <a:t>his kingdom divine;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so from the beginning </a:t>
            </a:r>
          </a:p>
          <a:p>
            <a:pPr algn="ctr"/>
            <a:r>
              <a:rPr lang="en-US" sz="3600" b="1" i="1" dirty="0">
                <a:effectLst>
                  <a:outerShdw blurRad="38100" dist="38100" dir="2700000" algn="tl">
                    <a:srgbClr val="000000">
                      <a:alpha val="43137"/>
                    </a:srgbClr>
                  </a:outerShdw>
                </a:effectLst>
              </a:rPr>
              <a:t>the fight we were winning;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thou, Lord, </a:t>
            </a:r>
            <a:r>
              <a:rPr lang="en-US" sz="3600" b="1" i="1" dirty="0" err="1">
                <a:effectLst>
                  <a:outerShdw blurRad="38100" dist="38100" dir="2700000" algn="tl">
                    <a:srgbClr val="000000">
                      <a:alpha val="43137"/>
                    </a:srgbClr>
                  </a:outerShdw>
                </a:effectLst>
              </a:rPr>
              <a:t>wast</a:t>
            </a:r>
            <a:r>
              <a:rPr lang="en-US" sz="3600" b="1" i="1" dirty="0">
                <a:effectLst>
                  <a:outerShdw blurRad="38100" dist="38100" dir="2700000" algn="tl">
                    <a:srgbClr val="000000">
                      <a:alpha val="43137"/>
                    </a:srgbClr>
                  </a:outerShdw>
                </a:effectLst>
              </a:rPr>
              <a:t> at our side; </a:t>
            </a:r>
          </a:p>
          <a:p>
            <a:pPr algn="ctr"/>
            <a:r>
              <a:rPr lang="en-US" sz="3600" b="1" i="1" dirty="0">
                <a:effectLst>
                  <a:outerShdw blurRad="38100" dist="38100" dir="2700000" algn="tl">
                    <a:srgbClr val="000000">
                      <a:alpha val="43137"/>
                    </a:srgbClr>
                  </a:outerShdw>
                </a:effectLst>
              </a:rPr>
              <a:t>all glory be thine!</a:t>
            </a: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84007100"/>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solidFill>
                  <a:srgbClr val="FF0000"/>
                </a:solidFill>
              </a:rPr>
              <a:t>Deacons’ Benevolence Offering</a:t>
            </a:r>
          </a:p>
          <a:p>
            <a:endParaRPr lang="en-US" altLang="en-US" sz="3200" b="0" i="1" dirty="0"/>
          </a:p>
        </p:txBody>
      </p:sp>
      <p:sp>
        <p:nvSpPr>
          <p:cNvPr id="5" name="Rectangle 3"/>
          <p:cNvSpPr txBox="1">
            <a:spLocks noChangeArrowheads="1"/>
          </p:cNvSpPr>
          <p:nvPr/>
        </p:nvSpPr>
        <p:spPr bwMode="auto">
          <a:xfrm>
            <a:off x="381000" y="1681120"/>
            <a:ext cx="936955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nSpc>
                <a:spcPct val="80000"/>
              </a:lnSpc>
            </a:pPr>
            <a:endParaRPr lang="en-US" altLang="en-US" sz="2800" b="1" i="1" kern="0" dirty="0">
              <a:solidFill>
                <a:srgbClr val="00FFFF"/>
              </a:solidFill>
            </a:endParaRPr>
          </a:p>
        </p:txBody>
      </p:sp>
    </p:spTree>
    <p:extLst>
      <p:ext uri="{BB962C8B-B14F-4D97-AF65-F5344CB8AC3E}">
        <p14:creationId xmlns:p14="http://schemas.microsoft.com/office/powerpoint/2010/main" val="2363081561"/>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6" y="-995362"/>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82276" y="1964206"/>
            <a:ext cx="6289589"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all are one in mission;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all are one in call,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our varied gifts united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by Christ, the Lord of all.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 single, great commission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compels us from above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to plan and work together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that all may know Christ’s love</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800" b="0" i="1" kern="0" dirty="0">
                <a:solidFill>
                  <a:srgbClr val="FFFF00"/>
                </a:solidFill>
                <a:effectLst>
                  <a:outerShdw blurRad="38100" dist="38100" dir="2700000" algn="tl">
                    <a:srgbClr val="000000">
                      <a:alpha val="43137"/>
                    </a:srgbClr>
                  </a:outerShdw>
                </a:effectLst>
                <a:cs typeface="Times New Roman" pitchFamily="18" charset="0"/>
              </a:rPr>
              <a:t>#733 </a:t>
            </a:r>
            <a:r>
              <a:rPr lang="en-US" altLang="en-US" sz="2800" b="0" i="1" kern="0" dirty="0">
                <a:solidFill>
                  <a:srgbClr val="FFFF00"/>
                </a:solidFill>
                <a:effectLst>
                  <a:outerShdw blurRad="38100" dist="38100" dir="2700000" algn="tl">
                    <a:srgbClr val="000000">
                      <a:alpha val="43137"/>
                    </a:srgbClr>
                  </a:outerShdw>
                </a:effectLst>
              </a:rPr>
              <a:t>“We All Are One in Mission”</a:t>
            </a:r>
          </a:p>
        </p:txBody>
      </p:sp>
    </p:spTree>
    <p:extLst>
      <p:ext uri="{BB962C8B-B14F-4D97-AF65-F5344CB8AC3E}">
        <p14:creationId xmlns:p14="http://schemas.microsoft.com/office/powerpoint/2010/main" val="103403249"/>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6" y="-995362"/>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82276" y="1964206"/>
            <a:ext cx="6289589"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We all are called for service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to witness in God’s name.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Our ministries are different;</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our purpose is the same: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to touch the lives of others</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by God’s surprising grace,</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so every folk and nation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may feel God’s warm embrace.</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800" b="0" i="1" kern="0" dirty="0">
                <a:solidFill>
                  <a:srgbClr val="FFFF00"/>
                </a:solidFill>
                <a:effectLst>
                  <a:outerShdw blurRad="38100" dist="38100" dir="2700000" algn="tl">
                    <a:srgbClr val="000000">
                      <a:alpha val="43137"/>
                    </a:srgbClr>
                  </a:outerShdw>
                </a:effectLst>
                <a:cs typeface="Times New Roman" pitchFamily="18" charset="0"/>
              </a:rPr>
              <a:t>#733 </a:t>
            </a:r>
            <a:r>
              <a:rPr lang="en-US" altLang="en-US" sz="2800" b="0" i="1" kern="0" dirty="0">
                <a:solidFill>
                  <a:srgbClr val="FFFF00"/>
                </a:solidFill>
                <a:effectLst>
                  <a:outerShdw blurRad="38100" dist="38100" dir="2700000" algn="tl">
                    <a:srgbClr val="000000">
                      <a:alpha val="43137"/>
                    </a:srgbClr>
                  </a:outerShdw>
                </a:effectLst>
              </a:rPr>
              <a:t>“We All Are One in Mission”</a:t>
            </a:r>
          </a:p>
        </p:txBody>
      </p:sp>
    </p:spTree>
    <p:extLst>
      <p:ext uri="{BB962C8B-B14F-4D97-AF65-F5344CB8AC3E}">
        <p14:creationId xmlns:p14="http://schemas.microsoft.com/office/powerpoint/2010/main" val="1703771405"/>
      </p:ext>
    </p:extLst>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775D1E-5C7D-428F-B023-3FFFF730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746" y="-995362"/>
            <a:ext cx="4513677" cy="7853362"/>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82276" y="1964206"/>
            <a:ext cx="6289589" cy="4031873"/>
          </a:xfrm>
          <a:prstGeom prst="rect">
            <a:avLst/>
          </a:prstGeom>
        </p:spPr>
        <p:txBody>
          <a:bodyPr wrap="square">
            <a:spAutoFit/>
          </a:bodyPr>
          <a:lstStyle/>
          <a:p>
            <a:pPr algn="ctr"/>
            <a:r>
              <a:rPr lang="en-US" sz="3200" b="1" i="1" dirty="0">
                <a:effectLst>
                  <a:outerShdw blurRad="38100" dist="38100" dir="2700000" algn="tl">
                    <a:srgbClr val="000000">
                      <a:alpha val="43137"/>
                    </a:srgbClr>
                  </a:outerShdw>
                </a:effectLst>
              </a:rPr>
              <a:t>Now let us be united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let our song be heard.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Now let us be a vessel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for God’s redeeming word.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all are one in mission;</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we all are one in call,</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our varied gifts united</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by Christ, the Lord of all.</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661752" y="556995"/>
            <a:ext cx="806626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800" b="0" i="1" kern="0" dirty="0">
                <a:solidFill>
                  <a:srgbClr val="FFFF00"/>
                </a:solidFill>
                <a:effectLst>
                  <a:outerShdw blurRad="38100" dist="38100" dir="2700000" algn="tl">
                    <a:srgbClr val="000000">
                      <a:alpha val="43137"/>
                    </a:srgbClr>
                  </a:outerShdw>
                </a:effectLst>
                <a:cs typeface="Times New Roman" pitchFamily="18" charset="0"/>
              </a:rPr>
              <a:t>#733 </a:t>
            </a:r>
            <a:r>
              <a:rPr lang="en-US" altLang="en-US" sz="2800" b="0" i="1" kern="0" dirty="0">
                <a:solidFill>
                  <a:srgbClr val="FFFF00"/>
                </a:solidFill>
                <a:effectLst>
                  <a:outerShdw blurRad="38100" dist="38100" dir="2700000" algn="tl">
                    <a:srgbClr val="000000">
                      <a:alpha val="43137"/>
                    </a:srgbClr>
                  </a:outerShdw>
                </a:effectLst>
              </a:rPr>
              <a:t>“We All Are One in Mission”</a:t>
            </a:r>
          </a:p>
        </p:txBody>
      </p:sp>
    </p:spTree>
    <p:extLst>
      <p:ext uri="{BB962C8B-B14F-4D97-AF65-F5344CB8AC3E}">
        <p14:creationId xmlns:p14="http://schemas.microsoft.com/office/powerpoint/2010/main" val="2632158113"/>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219200" y="175848"/>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46221" y="1607773"/>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547 “Go, My Children, with My Blessing”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2)</a:t>
            </a:r>
          </a:p>
          <a:p>
            <a:pPr algn="ctr">
              <a:lnSpc>
                <a:spcPct val="80000"/>
              </a:lnSpc>
            </a:pPr>
            <a:r>
              <a:rPr lang="en-US" sz="3000" b="1" i="1" dirty="0">
                <a:effectLst>
                  <a:outerShdw blurRad="38100" dist="38100" dir="2700000" algn="tl">
                    <a:srgbClr val="000000">
                      <a:alpha val="43137"/>
                    </a:srgbClr>
                  </a:outerShdw>
                </a:effectLst>
              </a:rPr>
              <a:t>“Go, my children, sins forgiven, </a:t>
            </a:r>
          </a:p>
          <a:p>
            <a:pPr algn="ctr">
              <a:lnSpc>
                <a:spcPct val="80000"/>
              </a:lnSpc>
            </a:pPr>
            <a:r>
              <a:rPr lang="en-US" sz="3000" b="1" i="1" dirty="0">
                <a:effectLst>
                  <a:outerShdw blurRad="38100" dist="38100" dir="2700000" algn="tl">
                    <a:srgbClr val="000000">
                      <a:alpha val="43137"/>
                    </a:srgbClr>
                  </a:outerShdw>
                </a:effectLst>
              </a:rPr>
              <a:t>at peace and pure.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Here you learned how much I love you, </a:t>
            </a:r>
          </a:p>
          <a:p>
            <a:pPr algn="ctr">
              <a:lnSpc>
                <a:spcPct val="80000"/>
              </a:lnSpc>
            </a:pPr>
            <a:r>
              <a:rPr lang="en-US" sz="3000" b="1" i="1" dirty="0">
                <a:effectLst>
                  <a:outerShdw blurRad="38100" dist="38100" dir="2700000" algn="tl">
                    <a:srgbClr val="000000">
                      <a:alpha val="43137"/>
                    </a:srgbClr>
                  </a:outerShdw>
                </a:effectLst>
              </a:rPr>
              <a:t>what I can cure.</a:t>
            </a:r>
          </a:p>
          <a:p>
            <a:pPr algn="ctr"/>
            <a:r>
              <a:rPr lang="en-US" sz="3000" b="1" i="1" dirty="0">
                <a:effectLst>
                  <a:outerShdw blurRad="38100" dist="38100" dir="2700000" algn="tl">
                    <a:srgbClr val="000000">
                      <a:alpha val="43137"/>
                    </a:srgbClr>
                  </a:outerShdw>
                </a:effectLst>
              </a:rPr>
              <a:t>Here you heard my dear Son’s story; </a:t>
            </a:r>
          </a:p>
          <a:p>
            <a:pPr algn="ctr"/>
            <a:r>
              <a:rPr lang="en-US" sz="3000" b="1" i="1" dirty="0">
                <a:effectLst>
                  <a:outerShdw blurRad="38100" dist="38100" dir="2700000" algn="tl">
                    <a:srgbClr val="000000">
                      <a:alpha val="43137"/>
                    </a:srgbClr>
                  </a:outerShdw>
                </a:effectLst>
              </a:rPr>
              <a:t>here you touched him, saw his glory.</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Go, my children, sins forgiven, </a:t>
            </a:r>
          </a:p>
          <a:p>
            <a:pPr algn="ctr"/>
            <a:r>
              <a:rPr lang="en-US" sz="3000" b="1" i="1" dirty="0">
                <a:effectLst>
                  <a:outerShdw blurRad="38100" dist="38100" dir="2700000" algn="tl">
                    <a:srgbClr val="000000">
                      <a:alpha val="43137"/>
                    </a:srgbClr>
                  </a:outerShdw>
                </a:effectLst>
              </a:rPr>
              <a:t>at peace and pure.”</a:t>
            </a:r>
          </a:p>
          <a:p>
            <a:pPr algn="ctr"/>
            <a:endParaRPr lang="en-US" sz="2800" dirty="0">
              <a:effectLst/>
            </a:endParaRPr>
          </a:p>
          <a:p>
            <a:pPr algn="ctr"/>
            <a:endParaRPr lang="en-US" sz="2800" b="1" dirty="0">
              <a:effectLst>
                <a:outerShdw blurRad="38100" dist="38100" dir="2700000" algn="tl">
                  <a:srgbClr val="000000">
                    <a:alpha val="43137"/>
                  </a:srgbClr>
                </a:outerShdw>
              </a:effectLst>
            </a:endParaRPr>
          </a:p>
          <a:p>
            <a:pPr algn="ctr"/>
            <a:r>
              <a:rPr lang="en-US" sz="2800" b="1" dirty="0">
                <a:effectLst/>
              </a:rPr>
              <a:t> </a:t>
            </a:r>
            <a:endParaRPr lang="en-US" sz="2800" dirty="0">
              <a:effectLst/>
            </a:endParaRPr>
          </a:p>
          <a:p>
            <a:pPr algn="ctr"/>
            <a:endParaRPr lang="en-US" b="1" i="1" dirty="0">
              <a:effectLst>
                <a:outerShdw blurRad="38100" dist="38100" dir="2700000" algn="tl">
                  <a:srgbClr val="000000">
                    <a:alpha val="43137"/>
                  </a:srgbClr>
                </a:outerShdw>
              </a:effectLst>
            </a:endParaRP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13DAD-2F65-464B-82A2-49A924735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0"/>
            <a:ext cx="13182600" cy="6858000"/>
          </a:xfrm>
          <a:prstGeom prst="rect">
            <a:avLst/>
          </a:prstGeom>
        </p:spPr>
      </p:pic>
      <p:sp>
        <p:nvSpPr>
          <p:cNvPr id="4098" name="Rectangle 2"/>
          <p:cNvSpPr>
            <a:spLocks noGrp="1" noChangeArrowheads="1"/>
          </p:cNvSpPr>
          <p:nvPr>
            <p:ph type="ctrTitle"/>
          </p:nvPr>
        </p:nvSpPr>
        <p:spPr>
          <a:xfrm>
            <a:off x="685800" y="18288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5th,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7" name="Picture 6">
            <a:extLst>
              <a:ext uri="{FF2B5EF4-FFF2-40B4-BE49-F238E27FC236}">
                <a16:creationId xmlns:a16="http://schemas.microsoft.com/office/drawing/2014/main" id="{805D21F6-5627-4ABE-A78B-7ED5C72BA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5912081"/>
            <a:ext cx="4953000" cy="945919"/>
          </a:xfrm>
          <a:prstGeom prst="rect">
            <a:avLst/>
          </a:prstGeom>
        </p:spPr>
      </p:pic>
    </p:spTree>
    <p:extLst>
      <p:ext uri="{BB962C8B-B14F-4D97-AF65-F5344CB8AC3E}">
        <p14:creationId xmlns:p14="http://schemas.microsoft.com/office/powerpoint/2010/main" val="292098199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0C3112-3065-4E80-9DE6-4D2B45755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1618" name="Rectangle 2"/>
          <p:cNvSpPr>
            <a:spLocks noGrp="1" noChangeArrowheads="1"/>
          </p:cNvSpPr>
          <p:nvPr>
            <p:ph type="ctrTitle"/>
          </p:nvPr>
        </p:nvSpPr>
        <p:spPr>
          <a:xfrm>
            <a:off x="436298" y="189327"/>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4AE8E8"/>
                </a:solidFill>
                <a:effectLst>
                  <a:outerShdw blurRad="38100" dist="38100" dir="2700000" algn="tl">
                    <a:srgbClr val="000000">
                      <a:alpha val="43137"/>
                    </a:srgbClr>
                  </a:outerShdw>
                </a:effectLst>
                <a:latin typeface="+mn-lt"/>
              </a:rPr>
              <a:t># 336 “We Gather Together”</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28600" y="1810579"/>
            <a:ext cx="9383205" cy="5078313"/>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We all do extol thee, </a:t>
            </a:r>
          </a:p>
          <a:p>
            <a:pPr algn="ctr"/>
            <a:r>
              <a:rPr lang="en-US" sz="3600" b="1" i="1" dirty="0">
                <a:effectLst>
                  <a:outerShdw blurRad="38100" dist="38100" dir="2700000" algn="tl">
                    <a:srgbClr val="000000">
                      <a:alpha val="43137"/>
                    </a:srgbClr>
                  </a:outerShdw>
                </a:effectLst>
              </a:rPr>
              <a:t>thou leader triumphant,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pray that thou still </a:t>
            </a:r>
          </a:p>
          <a:p>
            <a:pPr algn="ctr"/>
            <a:r>
              <a:rPr lang="en-US" sz="3600" b="1" i="1" dirty="0">
                <a:effectLst>
                  <a:outerShdw blurRad="38100" dist="38100" dir="2700000" algn="tl">
                    <a:srgbClr val="000000">
                      <a:alpha val="43137"/>
                    </a:srgbClr>
                  </a:outerShdw>
                </a:effectLst>
              </a:rPr>
              <a:t>our defender wilt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thy congregation </a:t>
            </a:r>
          </a:p>
          <a:p>
            <a:pPr algn="ctr"/>
            <a:r>
              <a:rPr lang="en-US" sz="3600" b="1" i="1" dirty="0">
                <a:effectLst>
                  <a:outerShdw blurRad="38100" dist="38100" dir="2700000" algn="tl">
                    <a:srgbClr val="000000">
                      <a:alpha val="43137"/>
                    </a:srgbClr>
                  </a:outerShdw>
                </a:effectLst>
              </a:rPr>
              <a:t>escape tribulation;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thy name be ever praised! </a:t>
            </a:r>
          </a:p>
          <a:p>
            <a:pPr algn="ctr"/>
            <a:r>
              <a:rPr lang="en-US" sz="3600" b="1" i="1" dirty="0">
                <a:effectLst>
                  <a:outerShdw blurRad="38100" dist="38100" dir="2700000" algn="tl">
                    <a:srgbClr val="000000">
                      <a:alpha val="43137"/>
                    </a:srgbClr>
                  </a:outerShdw>
                </a:effectLst>
              </a:rPr>
              <a:t>O Lord, make us free!</a:t>
            </a:r>
            <a:br>
              <a:rPr lang="en-US" sz="3600" dirty="0"/>
            </a:br>
            <a:endParaRPr lang="en-US" sz="36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77935771"/>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r>
              <a:rPr lang="en-US" sz="2000" i="1" dirty="0">
                <a:effectLst>
                  <a:outerShdw blurRad="38100" dist="38100" dir="2700000" algn="tl">
                    <a:srgbClr val="000000">
                      <a:alpha val="43137"/>
                    </a:srgbClr>
                  </a:outerShdw>
                </a:effectLst>
              </a:rPr>
              <a:t>(Psalm 107:4-7)  </a:t>
            </a:r>
            <a:br>
              <a:rPr lang="en-US" sz="2000" i="1" dirty="0">
                <a:effectLst>
                  <a:outerShdw blurRad="38100" dist="38100" dir="2700000" algn="tl">
                    <a:srgbClr val="000000">
                      <a:alpha val="43137"/>
                    </a:srgbClr>
                  </a:outerShdw>
                </a:effectLst>
              </a:rPr>
            </a:br>
            <a:r>
              <a:rPr lang="en-US" sz="2000" i="1" dirty="0">
                <a:effectLst>
                  <a:outerShdw blurRad="38100" dist="38100" dir="2700000" algn="tl">
                    <a:srgbClr val="000000">
                      <a:alpha val="43137"/>
                    </a:srgbClr>
                  </a:outerShdw>
                </a:effectLst>
                <a:latin typeface="+mn-lt"/>
              </a:rPr>
              <a:t>The Psalmist reminded us that some wandered in desert wastes, finding no way to an inhabited town; they were hungry and thirsty and their soul fainted within them. </a:t>
            </a:r>
            <a:br>
              <a:rPr lang="en-US" sz="2000" i="1" dirty="0">
                <a:effectLst>
                  <a:outerShdw blurRad="38100" dist="38100" dir="2700000" algn="tl">
                    <a:srgbClr val="000000">
                      <a:alpha val="43137"/>
                    </a:srgbClr>
                  </a:outerShdw>
                </a:effectLst>
                <a:latin typeface="+mn-lt"/>
              </a:rPr>
            </a:br>
            <a:r>
              <a:rPr lang="en-US" sz="2000" i="1" dirty="0">
                <a:effectLst>
                  <a:outerShdw blurRad="38100" dist="38100" dir="2700000" algn="tl">
                    <a:srgbClr val="000000">
                      <a:alpha val="43137"/>
                    </a:srgbClr>
                  </a:outerShdw>
                </a:effectLst>
                <a:latin typeface="+mn-lt"/>
              </a:rPr>
              <a:t>Then they cried to the LORD in their trouble and he delivered them from their distress; </a:t>
            </a:r>
            <a:br>
              <a:rPr lang="en-US" sz="2000" i="1" dirty="0">
                <a:effectLst>
                  <a:outerShdw blurRad="38100" dist="38100" dir="2700000" algn="tl">
                    <a:srgbClr val="000000">
                      <a:alpha val="43137"/>
                    </a:srgbClr>
                  </a:outerShdw>
                </a:effectLst>
                <a:latin typeface="+mn-lt"/>
              </a:rPr>
            </a:br>
            <a:br>
              <a:rPr lang="en-US" sz="2000" i="1" dirty="0">
                <a:effectLst>
                  <a:outerShdw blurRad="38100" dist="38100" dir="2700000" algn="tl">
                    <a:srgbClr val="000000">
                      <a:alpha val="43137"/>
                    </a:srgbClr>
                  </a:outerShdw>
                </a:effectLst>
                <a:latin typeface="+mn-lt"/>
              </a:rPr>
            </a:br>
            <a:r>
              <a:rPr lang="en-US" sz="2000" i="1" dirty="0">
                <a:effectLst>
                  <a:outerShdw blurRad="38100" dist="38100" dir="2700000" algn="tl">
                    <a:srgbClr val="000000">
                      <a:alpha val="43137"/>
                    </a:srgbClr>
                  </a:outerShdw>
                </a:effectLst>
                <a:latin typeface="+mn-lt"/>
              </a:rPr>
              <a:t>Friends, in humility and faith, let us set aside our personal pride and turn back to God confessing our sins in the company of witnesses all around us.</a:t>
            </a:r>
            <a:br>
              <a:rPr lang="en-US" dirty="0">
                <a:effectLst/>
              </a:rPr>
            </a:br>
            <a:br>
              <a:rPr lang="en-US" sz="2400" dirty="0">
                <a:effectLst/>
              </a:rPr>
            </a:br>
            <a:br>
              <a:rPr lang="en-US" sz="2000" b="0" i="1" dirty="0">
                <a:effectLst>
                  <a:outerShdw blurRad="38100" dist="38100" dir="2700000" algn="tl">
                    <a:srgbClr val="000000">
                      <a:alpha val="43137"/>
                    </a:srgbClr>
                  </a:outerShdw>
                </a:effectLst>
                <a:latin typeface="+mn-lt"/>
              </a:rPr>
            </a:br>
            <a:br>
              <a:rPr lang="en-US" sz="2000" i="1" dirty="0">
                <a:effectLst>
                  <a:outerShdw blurRad="38100" dist="38100" dir="2700000" algn="tl">
                    <a:srgbClr val="000000">
                      <a:alpha val="43137"/>
                    </a:srgbClr>
                  </a:outerShdw>
                </a:effectLst>
                <a:latin typeface="+mn-lt"/>
              </a:rPr>
            </a:br>
            <a:br>
              <a:rPr lang="en-US" sz="2000" i="1" dirty="0">
                <a:effectLst>
                  <a:outerShdw blurRad="38100" dist="38100" dir="2700000" algn="tl">
                    <a:srgbClr val="000000">
                      <a:alpha val="43137"/>
                    </a:srgbClr>
                  </a:outerShdw>
                </a:effectLst>
                <a:latin typeface="+mn-lt"/>
              </a:rPr>
            </a:br>
            <a:br>
              <a:rPr lang="en-US" sz="2000" i="1" dirty="0">
                <a:effectLst>
                  <a:outerShdw blurRad="38100" dist="38100" dir="2700000" algn="tl">
                    <a:srgbClr val="000000">
                      <a:alpha val="43137"/>
                    </a:srgbClr>
                  </a:outerShdw>
                </a:effectLst>
                <a:latin typeface="+mn-lt"/>
              </a:rPr>
            </a:br>
            <a:endParaRPr lang="en-US" altLang="en-US" sz="200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03654" y="1219200"/>
            <a:ext cx="7292546" cy="5293757"/>
          </a:xfrm>
          <a:prstGeom prst="rect">
            <a:avLst/>
          </a:prstGeom>
        </p:spPr>
        <p:txBody>
          <a:bodyPr wrap="square">
            <a:spAutoFit/>
          </a:bodyPr>
          <a:lstStyle/>
          <a:p>
            <a:r>
              <a:rPr lang="en-AU" sz="3000" b="1" i="1" dirty="0">
                <a:solidFill>
                  <a:srgbClr val="FFFF00"/>
                </a:solidFill>
                <a:effectLst>
                  <a:outerShdw blurRad="38100" dist="38100" dir="2700000" algn="tl">
                    <a:srgbClr val="000000">
                      <a:alpha val="43137"/>
                    </a:srgbClr>
                  </a:outerShdw>
                </a:effectLst>
              </a:rPr>
              <a:t>	</a:t>
            </a:r>
            <a:r>
              <a:rPr lang="en-AU" sz="2800" b="1" i="1" dirty="0">
                <a:solidFill>
                  <a:srgbClr val="000000"/>
                </a:solidFill>
              </a:rPr>
              <a:t>Lord God, only you are holy.  </a:t>
            </a:r>
          </a:p>
          <a:p>
            <a:r>
              <a:rPr lang="en-AU" sz="2800" b="1" i="1" dirty="0">
                <a:solidFill>
                  <a:srgbClr val="000000"/>
                </a:solidFill>
              </a:rPr>
              <a:t>Yet we imagine that we are righteous, excusing our own faults while pointing out those of others.  We are quick to lay burdens upon our </a:t>
            </a:r>
            <a:r>
              <a:rPr lang="en-AU" sz="2800" b="1" i="1" dirty="0" err="1">
                <a:solidFill>
                  <a:srgbClr val="000000"/>
                </a:solidFill>
              </a:rPr>
              <a:t>neighbor</a:t>
            </a:r>
            <a:r>
              <a:rPr lang="en-AU" sz="2800" b="1" i="1" dirty="0">
                <a:solidFill>
                  <a:srgbClr val="000000"/>
                </a:solidFill>
              </a:rPr>
              <a:t> but slow to help with their own.  We take credit and give blame. </a:t>
            </a:r>
          </a:p>
          <a:p>
            <a:r>
              <a:rPr lang="en-AU" sz="2800" b="1" i="1" dirty="0">
                <a:solidFill>
                  <a:srgbClr val="000000"/>
                </a:solidFill>
              </a:rPr>
              <a:t>	In spite of the grace you have shown to us, we are slow to show mercy. Forgive us, O God, and wash us clean, that we may serve you with joy and thanksgiving, Amen.</a:t>
            </a:r>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14D9F7-FB7A-4441-8A2C-600968030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495300" y="7016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 </a:t>
            </a:r>
            <a:br>
              <a:rPr lang="en-US" altLang="en-US" sz="2400" i="1" dirty="0">
                <a:solidFill>
                  <a:srgbClr val="0664BA"/>
                </a:solidFill>
                <a:latin typeface="+mn-lt"/>
              </a:rPr>
            </a:br>
            <a:endParaRPr lang="en-US" altLang="en-US" sz="2400" b="0" i="1" dirty="0">
              <a:solidFill>
                <a:srgbClr val="0664BA"/>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512961" y="1867783"/>
            <a:ext cx="6397711" cy="3108543"/>
          </a:xfrm>
          <a:prstGeom prst="rect">
            <a:avLst/>
          </a:prstGeom>
        </p:spPr>
        <p:txBody>
          <a:bodyPr wrap="square">
            <a:spAutoFit/>
          </a:bodyPr>
          <a:lstStyle/>
          <a:p>
            <a:r>
              <a:rPr lang="en-US" sz="2800" b="1" i="1" dirty="0">
                <a:solidFill>
                  <a:srgbClr val="000000"/>
                </a:solidFill>
              </a:rPr>
              <a:t>The mercy of the Lord is from everlasting to everlasting.  As God continues to pour out the Spirit upon us, God is declaring that we are blessed and that our sins have been forgiven.  Go and sin no more.</a:t>
            </a:r>
            <a:r>
              <a:rPr lang="en-US" sz="2800" b="1" i="1" dirty="0"/>
              <a:t>  </a:t>
            </a:r>
            <a:r>
              <a:rPr lang="en-US" sz="2800" b="1" i="1" dirty="0">
                <a:solidFill>
                  <a:srgbClr val="FF0000"/>
                </a:solidFill>
              </a:rPr>
              <a:t>Thanks be to God, Amen.</a:t>
            </a:r>
            <a:endParaRPr lang="en-US" sz="2800" b="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74739605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38371</TotalTime>
  <Words>957</Words>
  <Application>Microsoft Office PowerPoint</Application>
  <PresentationFormat>On-screen Show (4:3)</PresentationFormat>
  <Paragraphs>332</Paragraphs>
  <Slides>46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Arial Black</vt:lpstr>
      <vt:lpstr>Calibri</vt:lpstr>
      <vt:lpstr>Helvetica</vt:lpstr>
      <vt:lpstr>Symbol</vt:lpstr>
      <vt:lpstr>Times New Roman</vt:lpstr>
      <vt:lpstr>Wingdings</vt:lpstr>
      <vt:lpstr>Glass Layers</vt:lpstr>
      <vt:lpstr>Homecrest Presbyterian Church Worship of the Lord’s Day November 5th, 2017  </vt:lpstr>
      <vt:lpstr>Gathering Around the WORD Call To Worship  </vt:lpstr>
      <vt:lpstr>Gathering Around the WORD Gathering Hymn   # 336 “We Gather Together”</vt:lpstr>
      <vt:lpstr>Gathering Around the WORD Gathering Hymn   # 336 “We Gather Together”</vt:lpstr>
      <vt:lpstr>Gathering Around the WORD Gathering Hymn   # 336 “We Gather Together”</vt:lpstr>
      <vt:lpstr>Gathering Around the WORD Call to Confession (Psalm 107:4-7)   The Psalmist reminded us that some wandered in desert wastes, finding no way to an inhabited town; they were hungry and thirsty and their soul fainted within them.  Then they cried to the LORD in their trouble and he delivered them from their distress;   Friends, in humility and faith, let us set aside our personal pride and turn back to God confessing our sins in the company of witnesses all around us.      </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(Joshua 3:7-17)</vt:lpstr>
      <vt:lpstr>Proclaiming the WORD Scripture Reading (Joshua 3:7-17)</vt:lpstr>
      <vt:lpstr>Proclaiming the WORD Scripture Reading (Joshua 3:7-17)</vt:lpstr>
      <vt:lpstr>Proclaiming the WORD Scripture Reading (Joshua 3:7-17)</vt:lpstr>
      <vt:lpstr>PowerPoint Presentation</vt:lpstr>
      <vt:lpstr>Responding Hymn # 738 “O Master, Let Me Walk with Thee”</vt:lpstr>
      <vt:lpstr>Responding Hymn # 738 “O Master, Let Me Walk with Thee”</vt:lpstr>
      <vt:lpstr>Responding Hymn # 738 “O Master, Let Me Walk with Thee”</vt:lpstr>
      <vt:lpstr>Responding Hymn # 738 “O Master, Let Me Walk with Thee”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November 5th,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1002</cp:revision>
  <cp:lastPrinted>2016-01-30T20:52:10Z</cp:lastPrinted>
  <dcterms:created xsi:type="dcterms:W3CDTF">1601-01-01T00:00:00Z</dcterms:created>
  <dcterms:modified xsi:type="dcterms:W3CDTF">2017-11-03T15:09:41Z</dcterms:modified>
</cp:coreProperties>
</file>