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8.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3"/>
  </p:notesMasterIdLst>
  <p:handoutMasterIdLst>
    <p:handoutMasterId r:id="rId54"/>
  </p:handoutMasterIdLst>
  <p:sldIdLst>
    <p:sldId id="1097" r:id="rId2"/>
    <p:sldId id="1328" r:id="rId3"/>
    <p:sldId id="1299" r:id="rId4"/>
    <p:sldId id="1476" r:id="rId5"/>
    <p:sldId id="1477" r:id="rId6"/>
    <p:sldId id="1478" r:id="rId7"/>
    <p:sldId id="805" r:id="rId8"/>
    <p:sldId id="1039" r:id="rId9"/>
    <p:sldId id="1479" r:id="rId10"/>
    <p:sldId id="1378" r:id="rId11"/>
    <p:sldId id="696" r:id="rId12"/>
    <p:sldId id="806" r:id="rId13"/>
    <p:sldId id="1059" r:id="rId14"/>
    <p:sldId id="1211" r:id="rId15"/>
    <p:sldId id="1480" r:id="rId16"/>
    <p:sldId id="1481" r:id="rId17"/>
    <p:sldId id="1482" r:id="rId18"/>
    <p:sldId id="1118" r:id="rId19"/>
    <p:sldId id="1508" r:id="rId20"/>
    <p:sldId id="1509" r:id="rId21"/>
    <p:sldId id="905" r:id="rId22"/>
    <p:sldId id="1483" r:id="rId23"/>
    <p:sldId id="1484" r:id="rId24"/>
    <p:sldId id="1485" r:id="rId25"/>
    <p:sldId id="1401" r:id="rId26"/>
    <p:sldId id="1486" r:id="rId27"/>
    <p:sldId id="1487" r:id="rId28"/>
    <p:sldId id="1474" r:id="rId29"/>
    <p:sldId id="1374" r:id="rId30"/>
    <p:sldId id="1473" r:id="rId31"/>
    <p:sldId id="975" r:id="rId32"/>
    <p:sldId id="818" r:id="rId33"/>
    <p:sldId id="819" r:id="rId34"/>
    <p:sldId id="1488" r:id="rId35"/>
    <p:sldId id="1503" r:id="rId36"/>
    <p:sldId id="1504" r:id="rId37"/>
    <p:sldId id="1492" r:id="rId38"/>
    <p:sldId id="1493" r:id="rId39"/>
    <p:sldId id="1494" r:id="rId40"/>
    <p:sldId id="1495" r:id="rId41"/>
    <p:sldId id="1496" r:id="rId42"/>
    <p:sldId id="1497" r:id="rId43"/>
    <p:sldId id="1505" r:id="rId44"/>
    <p:sldId id="1498" r:id="rId45"/>
    <p:sldId id="1506" r:id="rId46"/>
    <p:sldId id="1500" r:id="rId47"/>
    <p:sldId id="1501" r:id="rId48"/>
    <p:sldId id="1502" r:id="rId49"/>
    <p:sldId id="284" r:id="rId50"/>
    <p:sldId id="1067" r:id="rId51"/>
    <p:sldId id="1507" r:id="rId5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AE8E8"/>
    <a:srgbClr val="FF0000"/>
    <a:srgbClr val="800000"/>
    <a:srgbClr val="000000"/>
    <a:srgbClr val="0664BA"/>
    <a:srgbClr val="CC0099"/>
    <a:srgbClr val="00FFFF"/>
    <a:srgbClr val="FF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8" d="100"/>
          <a:sy n="78" d="100"/>
        </p:scale>
        <p:origin x="118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624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83A69-A3CA-47B2-93B0-5EA8BBBBF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86233"/>
            <a:ext cx="4125498" cy="4765589"/>
          </a:xfrm>
          <a:prstGeom prst="rect">
            <a:avLst/>
          </a:prstGeom>
        </p:spPr>
      </p:pic>
      <p:sp>
        <p:nvSpPr>
          <p:cNvPr id="4098" name="Rectangle 2"/>
          <p:cNvSpPr>
            <a:spLocks noGrp="1" noChangeArrowheads="1"/>
          </p:cNvSpPr>
          <p:nvPr>
            <p:ph type="ctrTitle"/>
          </p:nvPr>
        </p:nvSpPr>
        <p:spPr>
          <a:xfrm>
            <a:off x="1066800" y="762000"/>
            <a:ext cx="7745001" cy="762000"/>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October 1</a:t>
            </a:r>
            <a:r>
              <a:rPr lang="en-US" altLang="en-US" sz="3000" i="1" baseline="30000" dirty="0">
                <a:latin typeface="Arial" charset="0"/>
              </a:rPr>
              <a:t>st</a:t>
            </a:r>
            <a:r>
              <a:rPr lang="en-US" altLang="en-US" sz="3000" i="1" dirty="0">
                <a:latin typeface="Arial" charset="0"/>
              </a:rPr>
              <a:t>,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26th Sunday </a:t>
            </a:r>
            <a:br>
              <a:rPr lang="en-US" altLang="en-US" sz="3000" i="1" dirty="0">
                <a:solidFill>
                  <a:srgbClr val="00FFFF"/>
                </a:solidFill>
                <a:effectLst>
                  <a:outerShdw blurRad="38100" dist="38100" dir="2700000" algn="tl">
                    <a:srgbClr val="000000">
                      <a:alpha val="43137"/>
                    </a:srgbClr>
                  </a:outerShdw>
                </a:effectLst>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7724" y="4800600"/>
            <a:ext cx="1877601" cy="1881094"/>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4D9F7-FB7A-4441-8A2C-600968030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495300" y="7016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 </a:t>
            </a:r>
            <a:br>
              <a:rPr lang="en-US" altLang="en-US" sz="2400" i="1" dirty="0">
                <a:solidFill>
                  <a:srgbClr val="0664BA"/>
                </a:solidFill>
                <a:latin typeface="+mn-lt"/>
              </a:rPr>
            </a:br>
            <a:endParaRPr lang="en-US" altLang="en-US" sz="2400" b="0" i="1" dirty="0">
              <a:solidFill>
                <a:srgbClr val="0664BA"/>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609600" y="1905000"/>
            <a:ext cx="7010400" cy="3477875"/>
          </a:xfrm>
          <a:prstGeom prst="rect">
            <a:avLst/>
          </a:prstGeom>
        </p:spPr>
        <p:txBody>
          <a:bodyPr wrap="square">
            <a:spAutoFit/>
          </a:bodyPr>
          <a:lstStyle/>
          <a:p>
            <a:r>
              <a:rPr lang="en-US" sz="3200" b="1" i="1" dirty="0">
                <a:solidFill>
                  <a:srgbClr val="800000"/>
                </a:solidFill>
              </a:rPr>
              <a:t>Through Christ, we have been received as God’s children.  </a:t>
            </a:r>
          </a:p>
          <a:p>
            <a:r>
              <a:rPr lang="en-US" sz="3200" b="1" i="1" dirty="0">
                <a:solidFill>
                  <a:srgbClr val="800000"/>
                </a:solidFill>
              </a:rPr>
              <a:t>We have been redeemed by God’s mercy and love and our sins have been forgiven.  </a:t>
            </a:r>
            <a:endParaRPr lang="en-US" sz="3200" b="1" dirty="0">
              <a:solidFill>
                <a:srgbClr val="800000"/>
              </a:solidFill>
            </a:endParaRPr>
          </a:p>
          <a:p>
            <a:r>
              <a:rPr lang="en-US" sz="3200" b="1" i="1" dirty="0">
                <a:solidFill>
                  <a:srgbClr val="000000"/>
                </a:solidFill>
              </a:rPr>
              <a:t>Thanks be to God, Amen.  </a:t>
            </a:r>
            <a:endParaRPr lang="en-US" sz="3200" dirty="0">
              <a:solidFill>
                <a:srgbClr val="000000"/>
              </a:solidFill>
            </a:endParaRPr>
          </a:p>
          <a:p>
            <a:endParaRPr lang="en-US" sz="2800" b="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4739605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C7027-B48B-447B-91A8-8021FC743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439400" cy="7010400"/>
          </a:xfrm>
          <a:prstGeom prst="rect">
            <a:avLst/>
          </a:prstGeom>
        </p:spPr>
      </p:pic>
      <p:sp>
        <p:nvSpPr>
          <p:cNvPr id="755714" name="Rectangle 2"/>
          <p:cNvSpPr>
            <a:spLocks noGrp="1" noChangeArrowheads="1"/>
          </p:cNvSpPr>
          <p:nvPr>
            <p:ph type="ctrTitle"/>
          </p:nvPr>
        </p:nvSpPr>
        <p:spPr>
          <a:xfrm>
            <a:off x="495300" y="15240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EE1DCA-CE72-4C62-AA17-6F215E93F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0134599" cy="8305800"/>
          </a:xfrm>
          <a:prstGeom prst="rect">
            <a:avLst/>
          </a:prstGeom>
        </p:spPr>
      </p:pic>
      <p:sp>
        <p:nvSpPr>
          <p:cNvPr id="28674" name="Rectangle 2"/>
          <p:cNvSpPr>
            <a:spLocks noGrp="1" noChangeArrowheads="1"/>
          </p:cNvSpPr>
          <p:nvPr>
            <p:ph type="ctrTitle"/>
          </p:nvPr>
        </p:nvSpPr>
        <p:spPr>
          <a:xfrm>
            <a:off x="838200" y="14478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(Philippians 2:1-13)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749643" y="1337652"/>
            <a:ext cx="7620000" cy="5170646"/>
          </a:xfrm>
          <a:prstGeom prst="rect">
            <a:avLst/>
          </a:prstGeom>
        </p:spPr>
        <p:txBody>
          <a:bodyPr wrap="square">
            <a:spAutoFit/>
          </a:bodyPr>
          <a:lstStyle/>
          <a:p>
            <a:r>
              <a:rPr lang="en-US" sz="3000" i="1" baseline="30000" dirty="0"/>
              <a:t>	1</a:t>
            </a:r>
            <a:r>
              <a:rPr lang="en-US" sz="3000" i="1" dirty="0"/>
              <a:t>If then there is any encouragement in Christ, any consolation from love, any sharing in the Spirit, any compassion and sympathy, </a:t>
            </a:r>
            <a:r>
              <a:rPr lang="en-US" sz="3000" i="1" baseline="30000" dirty="0"/>
              <a:t>2</a:t>
            </a:r>
            <a:r>
              <a:rPr lang="en-US" sz="3000" i="1" dirty="0"/>
              <a:t>make my joy complete: be of the same mind, having the same love, being in full accord and of one mind. </a:t>
            </a:r>
            <a:r>
              <a:rPr lang="en-US" sz="3000" i="1" baseline="30000" dirty="0"/>
              <a:t>3</a:t>
            </a:r>
            <a:r>
              <a:rPr lang="en-US" sz="3000" i="1" dirty="0"/>
              <a:t>Do nothing from selfish ambition or conceit, but in humility regard others as better than yourselves. </a:t>
            </a:r>
            <a:r>
              <a:rPr lang="en-US" sz="3000" i="1" baseline="30000" dirty="0"/>
              <a:t>4</a:t>
            </a:r>
            <a:r>
              <a:rPr lang="en-US" sz="3000" i="1" dirty="0"/>
              <a:t>Let each of you look not to your own interests, but to the interests of others. </a:t>
            </a:r>
            <a:endParaRPr lang="en-US" sz="3000" b="1" i="1" dirty="0"/>
          </a:p>
        </p:txBody>
      </p:sp>
    </p:spTree>
    <p:extLst>
      <p:ext uri="{BB962C8B-B14F-4D97-AF65-F5344CB8AC3E}">
        <p14:creationId xmlns:p14="http://schemas.microsoft.com/office/powerpoint/2010/main" val="81497698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(Philippians 2:1-13)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751703" y="1219200"/>
            <a:ext cx="7620000" cy="6063198"/>
          </a:xfrm>
          <a:prstGeom prst="rect">
            <a:avLst/>
          </a:prstGeom>
        </p:spPr>
        <p:txBody>
          <a:bodyPr wrap="square">
            <a:spAutoFit/>
          </a:bodyPr>
          <a:lstStyle/>
          <a:p>
            <a:r>
              <a:rPr lang="en-US" sz="3000" i="1" baseline="30000" dirty="0"/>
              <a:t>	5</a:t>
            </a:r>
            <a:r>
              <a:rPr lang="en-US" sz="3000" i="1" dirty="0"/>
              <a:t>Let the same mind be in you that was in Christ Jesus, </a:t>
            </a:r>
            <a:br>
              <a:rPr lang="en-US" sz="3000" i="1" dirty="0"/>
            </a:br>
            <a:r>
              <a:rPr lang="en-US" sz="3000" i="1" baseline="30000" dirty="0"/>
              <a:t>6</a:t>
            </a:r>
            <a:r>
              <a:rPr lang="en-US" sz="3000" i="1" dirty="0"/>
              <a:t>   who, though he was in the form of God, </a:t>
            </a:r>
            <a:br>
              <a:rPr lang="en-US" sz="3000" i="1" dirty="0"/>
            </a:br>
            <a:r>
              <a:rPr lang="en-US" sz="3000" i="1" dirty="0"/>
              <a:t>          did not regard equality with God </a:t>
            </a:r>
            <a:br>
              <a:rPr lang="en-US" sz="3000" i="1" dirty="0"/>
            </a:br>
            <a:r>
              <a:rPr lang="en-US" sz="3000" i="1" dirty="0"/>
              <a:t>          as something to be exploited, </a:t>
            </a:r>
            <a:br>
              <a:rPr lang="en-US" sz="3000" i="1" dirty="0"/>
            </a:br>
            <a:r>
              <a:rPr lang="en-US" sz="3000" i="1" baseline="30000" dirty="0"/>
              <a:t>7</a:t>
            </a:r>
            <a:r>
              <a:rPr lang="en-US" sz="3000" i="1" dirty="0"/>
              <a:t>   but emptied himself, </a:t>
            </a:r>
            <a:br>
              <a:rPr lang="en-US" sz="3000" i="1" dirty="0"/>
            </a:br>
            <a:r>
              <a:rPr lang="en-US" sz="3000" i="1" dirty="0"/>
              <a:t>          taking the form of a slave, </a:t>
            </a:r>
            <a:br>
              <a:rPr lang="en-US" sz="3000" i="1" dirty="0"/>
            </a:br>
            <a:r>
              <a:rPr lang="en-US" sz="3000" i="1" dirty="0"/>
              <a:t>          being born in human likeness. </a:t>
            </a:r>
            <a:br>
              <a:rPr lang="en-US" sz="3000" i="1" dirty="0"/>
            </a:br>
            <a:r>
              <a:rPr lang="en-US" sz="3000" i="1" dirty="0"/>
              <a:t>     And being found in human form, </a:t>
            </a:r>
            <a:br>
              <a:rPr lang="en-US" sz="3000" i="1" dirty="0"/>
            </a:br>
            <a:r>
              <a:rPr lang="en-US" sz="3000" i="1" baseline="30000" dirty="0"/>
              <a:t>8</a:t>
            </a:r>
            <a:r>
              <a:rPr lang="en-US" sz="3000" i="1" dirty="0"/>
              <a:t>        he humbled himself </a:t>
            </a:r>
            <a:br>
              <a:rPr lang="en-US" sz="3000" i="1" dirty="0"/>
            </a:br>
            <a:r>
              <a:rPr lang="en-US" sz="3000" i="1" dirty="0"/>
              <a:t>         and became obedient to the point of 	death — even death on a cross.</a:t>
            </a:r>
            <a:endParaRPr lang="en-US" sz="3000" dirty="0"/>
          </a:p>
          <a:p>
            <a:endParaRPr lang="en-US" sz="2800" b="1" i="1" dirty="0"/>
          </a:p>
        </p:txBody>
      </p:sp>
    </p:spTree>
    <p:extLst>
      <p:ext uri="{BB962C8B-B14F-4D97-AF65-F5344CB8AC3E}">
        <p14:creationId xmlns:p14="http://schemas.microsoft.com/office/powerpoint/2010/main" val="4270610553"/>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(Philippians 2:1-13)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749643" y="1337652"/>
            <a:ext cx="7098957" cy="5139869"/>
          </a:xfrm>
          <a:prstGeom prst="rect">
            <a:avLst/>
          </a:prstGeom>
        </p:spPr>
        <p:txBody>
          <a:bodyPr wrap="square">
            <a:spAutoFit/>
          </a:bodyPr>
          <a:lstStyle/>
          <a:p>
            <a:r>
              <a:rPr lang="en-US" sz="3000" i="1" baseline="30000" dirty="0"/>
              <a:t>9</a:t>
            </a:r>
            <a:r>
              <a:rPr lang="en-US" sz="3000" i="1" dirty="0"/>
              <a:t>   Therefore God also highly exalted him </a:t>
            </a:r>
            <a:br>
              <a:rPr lang="en-US" sz="3000" i="1" dirty="0"/>
            </a:br>
            <a:r>
              <a:rPr lang="en-US" sz="3000" i="1" dirty="0"/>
              <a:t>          and gave him the name </a:t>
            </a:r>
            <a:br>
              <a:rPr lang="en-US" sz="3000" i="1" dirty="0"/>
            </a:br>
            <a:r>
              <a:rPr lang="en-US" sz="3000" i="1" dirty="0"/>
              <a:t>          that is above every name, </a:t>
            </a:r>
            <a:br>
              <a:rPr lang="en-US" sz="3000" i="1" dirty="0"/>
            </a:br>
            <a:r>
              <a:rPr lang="en-US" sz="3000" i="1" baseline="30000" dirty="0"/>
              <a:t>10</a:t>
            </a:r>
            <a:r>
              <a:rPr lang="en-US" sz="3000" i="1" dirty="0"/>
              <a:t>  so that at the name of Jesus </a:t>
            </a:r>
            <a:br>
              <a:rPr lang="en-US" sz="3000" i="1" dirty="0"/>
            </a:br>
            <a:r>
              <a:rPr lang="en-US" sz="3000" i="1" dirty="0"/>
              <a:t>          every knee should bend, </a:t>
            </a:r>
            <a:br>
              <a:rPr lang="en-US" sz="3000" i="1" dirty="0"/>
            </a:br>
            <a:r>
              <a:rPr lang="en-US" sz="3000" i="1" dirty="0"/>
              <a:t>          in heaven and on earth and under 	the earth, </a:t>
            </a:r>
            <a:br>
              <a:rPr lang="en-US" sz="3000" i="1" dirty="0"/>
            </a:br>
            <a:r>
              <a:rPr lang="en-US" sz="3000" i="1" baseline="30000" dirty="0"/>
              <a:t>11</a:t>
            </a:r>
            <a:r>
              <a:rPr lang="en-US" sz="3000" i="1" dirty="0"/>
              <a:t>  and every tongue should confess </a:t>
            </a:r>
            <a:br>
              <a:rPr lang="en-US" sz="3000" i="1" dirty="0"/>
            </a:br>
            <a:r>
              <a:rPr lang="en-US" sz="3000" i="1" dirty="0"/>
              <a:t>          that Jesus Christ is Lord, </a:t>
            </a:r>
            <a:br>
              <a:rPr lang="en-US" sz="3000" i="1" dirty="0"/>
            </a:br>
            <a:r>
              <a:rPr lang="en-US" sz="3000" i="1" dirty="0"/>
              <a:t>          to the glory of God the Father.</a:t>
            </a:r>
            <a:endParaRPr lang="en-US" sz="3000" dirty="0"/>
          </a:p>
          <a:p>
            <a:endParaRPr lang="en-US" sz="2800" b="1" i="1" dirty="0"/>
          </a:p>
        </p:txBody>
      </p:sp>
    </p:spTree>
    <p:extLst>
      <p:ext uri="{BB962C8B-B14F-4D97-AF65-F5344CB8AC3E}">
        <p14:creationId xmlns:p14="http://schemas.microsoft.com/office/powerpoint/2010/main" val="2169771237"/>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(Philippians 2:1-13)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749643" y="1337652"/>
            <a:ext cx="7620000" cy="3323987"/>
          </a:xfrm>
          <a:prstGeom prst="rect">
            <a:avLst/>
          </a:prstGeom>
        </p:spPr>
        <p:txBody>
          <a:bodyPr wrap="square">
            <a:spAutoFit/>
          </a:bodyPr>
          <a:lstStyle/>
          <a:p>
            <a:r>
              <a:rPr lang="en-US" sz="3000" i="1" baseline="30000" dirty="0"/>
              <a:t>12</a:t>
            </a:r>
            <a:r>
              <a:rPr lang="en-US" sz="3000" i="1" dirty="0"/>
              <a:t>Therefore, my beloved, just as you have always obeyed me, not only in my presence, but much more now in my absence, work out your own salvation with fear and trembling; </a:t>
            </a:r>
            <a:r>
              <a:rPr lang="en-US" sz="3000" i="1" baseline="30000" dirty="0"/>
              <a:t>13</a:t>
            </a:r>
            <a:r>
              <a:rPr lang="en-US" sz="3000" i="1" dirty="0"/>
              <a:t>for it is God who is at work in you, enabling you both to will and to work for his good pleasure.</a:t>
            </a:r>
            <a:endParaRPr lang="en-US" sz="3000" b="1" i="1" dirty="0"/>
          </a:p>
        </p:txBody>
      </p:sp>
    </p:spTree>
    <p:extLst>
      <p:ext uri="{BB962C8B-B14F-4D97-AF65-F5344CB8AC3E}">
        <p14:creationId xmlns:p14="http://schemas.microsoft.com/office/powerpoint/2010/main" val="1407915956"/>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75271-84ED-41E8-ABC2-59E301865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34" y="0"/>
            <a:ext cx="10454268" cy="6858000"/>
          </a:xfrm>
          <a:prstGeom prst="rect">
            <a:avLst/>
          </a:prstGeom>
        </p:spPr>
      </p:pic>
      <p:sp>
        <p:nvSpPr>
          <p:cNvPr id="801794" name="Rectangle 2"/>
          <p:cNvSpPr>
            <a:spLocks noChangeArrowheads="1"/>
          </p:cNvSpPr>
          <p:nvPr/>
        </p:nvSpPr>
        <p:spPr bwMode="auto">
          <a:xfrm>
            <a:off x="1600200" y="16764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(Philippians 2:1-13)</a:t>
            </a:r>
          </a:p>
          <a:p>
            <a:pPr algn="r"/>
            <a:r>
              <a:rPr lang="en-US" sz="3200" i="1" dirty="0">
                <a:solidFill>
                  <a:srgbClr val="4AE8E8"/>
                </a:solidFill>
                <a:effectLst>
                  <a:outerShdw blurRad="38100" dist="38100" dir="2700000" algn="tl">
                    <a:srgbClr val="000000">
                      <a:alpha val="43137"/>
                    </a:srgbClr>
                  </a:outerShdw>
                </a:effectLst>
              </a:rPr>
              <a:t>From the Sideline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7792518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D1DCBC-5AB6-4344-8289-475025C26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4" y="990600"/>
            <a:ext cx="5715000" cy="2997994"/>
          </a:xfrm>
          <a:prstGeom prst="rect">
            <a:avLst/>
          </a:prstGeom>
        </p:spPr>
      </p:pic>
      <p:sp>
        <p:nvSpPr>
          <p:cNvPr id="801794" name="Rectangle 2"/>
          <p:cNvSpPr>
            <a:spLocks noChangeArrowheads="1"/>
          </p:cNvSpPr>
          <p:nvPr/>
        </p:nvSpPr>
        <p:spPr bwMode="auto">
          <a:xfrm>
            <a:off x="1676400" y="3810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(Philippians 2:1-13)</a:t>
            </a:r>
          </a:p>
          <a:p>
            <a:pPr algn="r"/>
            <a:r>
              <a:rPr lang="en-US" sz="3200" i="1" dirty="0">
                <a:solidFill>
                  <a:srgbClr val="4AE8E8"/>
                </a:solidFill>
                <a:effectLst>
                  <a:outerShdw blurRad="38100" dist="38100" dir="2700000" algn="tl">
                    <a:srgbClr val="000000">
                      <a:alpha val="43137"/>
                    </a:srgbClr>
                  </a:outerShdw>
                </a:effectLst>
              </a:rPr>
              <a:t>From the Sideline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8D020164-A696-4827-82B0-25CC34E7E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361876"/>
            <a:ext cx="7136780" cy="3657600"/>
          </a:xfrm>
          <a:prstGeom prst="rect">
            <a:avLst/>
          </a:prstGeom>
        </p:spPr>
      </p:pic>
      <p:pic>
        <p:nvPicPr>
          <p:cNvPr id="9" name="Picture 8">
            <a:extLst>
              <a:ext uri="{FF2B5EF4-FFF2-40B4-BE49-F238E27FC236}">
                <a16:creationId xmlns:a16="http://schemas.microsoft.com/office/drawing/2014/main" id="{BE0C7E3B-6540-498D-92F0-43C5A3E08C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99" y="3361876"/>
            <a:ext cx="3200400" cy="3892885"/>
          </a:xfrm>
          <a:prstGeom prst="rect">
            <a:avLst/>
          </a:prstGeom>
        </p:spPr>
      </p:pic>
    </p:spTree>
    <p:extLst>
      <p:ext uri="{BB962C8B-B14F-4D97-AF65-F5344CB8AC3E}">
        <p14:creationId xmlns:p14="http://schemas.microsoft.com/office/powerpoint/2010/main" val="38985225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04B8D1-0B1A-4059-92D7-0992DF193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11468100" cy="6858000"/>
          </a:xfrm>
          <a:prstGeom prst="rect">
            <a:avLst/>
          </a:prstGeom>
        </p:spPr>
      </p:pic>
      <p:sp>
        <p:nvSpPr>
          <p:cNvPr id="111618" name="Rectangle 2"/>
          <p:cNvSpPr>
            <a:spLocks noGrp="1" noChangeArrowheads="1"/>
          </p:cNvSpPr>
          <p:nvPr>
            <p:ph type="ctrTitle"/>
          </p:nvPr>
        </p:nvSpPr>
        <p:spPr>
          <a:xfrm>
            <a:off x="304800" y="266217"/>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Call To Worship </a:t>
            </a:r>
            <a:br>
              <a:rPr lang="en-US" altLang="en-US" sz="2000" b="0" i="1" dirty="0">
                <a:solidFill>
                  <a:srgbClr val="000000"/>
                </a:solidFill>
              </a:rPr>
            </a:br>
            <a:endParaRPr lang="en-US" altLang="en-US" sz="2000" i="1" dirty="0">
              <a:solidFill>
                <a:srgbClr val="000000"/>
              </a:solidFill>
              <a:effectLst>
                <a:outerShdw blurRad="38100" dist="38100" dir="2700000" algn="tl">
                  <a:srgbClr val="000000">
                    <a:alpha val="43137"/>
                  </a:srgbClr>
                </a:outerShdw>
              </a:effectLst>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92174" y="1447800"/>
            <a:ext cx="8266026" cy="6247864"/>
          </a:xfrm>
          <a:prstGeom prst="rect">
            <a:avLst/>
          </a:prstGeom>
        </p:spPr>
        <p:txBody>
          <a:bodyPr wrap="square">
            <a:spAutoFit/>
          </a:bodyPr>
          <a:lstStyle/>
          <a:p>
            <a:r>
              <a:rPr lang="en-US" sz="2800" i="1" dirty="0">
                <a:effectLst>
                  <a:outerShdw blurRad="38100" dist="38100" dir="2700000" algn="tl">
                    <a:srgbClr val="000000">
                      <a:alpha val="43137"/>
                    </a:srgbClr>
                  </a:outerShdw>
                </a:effectLst>
              </a:rPr>
              <a:t>Today we are invited to a joyful feast, </a:t>
            </a:r>
          </a:p>
          <a:p>
            <a:r>
              <a:rPr lang="en-US" sz="2800" i="1" dirty="0">
                <a:effectLst>
                  <a:outerShdw blurRad="38100" dist="38100" dir="2700000" algn="tl">
                    <a:srgbClr val="000000">
                      <a:alpha val="43137"/>
                    </a:srgbClr>
                  </a:outerShdw>
                </a:effectLst>
              </a:rPr>
              <a:t>hosted by our Savior Jesus Christ.</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All who are hungry will find the bread of life here.</a:t>
            </a:r>
            <a:br>
              <a:rPr 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All who thirsty will find will find a 	fountain of grace here.</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All who are lost will find safety here. </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All who are lonely will find a friend here. </a:t>
            </a:r>
            <a:endParaRPr lang="en-US" sz="2800"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All who are broken will find healing here.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All who have been wandering </a:t>
            </a:r>
          </a:p>
          <a:p>
            <a:r>
              <a:rPr lang="en-US" sz="2800" b="1" i="1" dirty="0">
                <a:solidFill>
                  <a:srgbClr val="FFFF00"/>
                </a:solidFill>
                <a:effectLst>
                  <a:outerShdw blurRad="38100" dist="38100" dir="2700000" algn="tl">
                    <a:srgbClr val="000000">
                      <a:alpha val="43137"/>
                    </a:srgbClr>
                  </a:outerShdw>
                </a:effectLst>
              </a:rPr>
              <a:t>	will find a home here.</a:t>
            </a:r>
            <a:br>
              <a:rPr lang="en-US" sz="2800" b="1" i="1" dirty="0">
                <a:solidFill>
                  <a:srgbClr val="FFFF00"/>
                </a:solidFill>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For this is a heavenly banquet, and you are welcome here!  Come</a:t>
            </a:r>
            <a:r>
              <a:rPr lang="en-US" sz="2800" b="1" i="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let us worship God!</a:t>
            </a:r>
            <a:endParaRPr lang="en-US" sz="2800" dirty="0">
              <a:effectLst>
                <a:outerShdw blurRad="38100" dist="38100" dir="2700000" algn="tl">
                  <a:srgbClr val="000000">
                    <a:alpha val="43137"/>
                  </a:srgbClr>
                </a:outerShdw>
              </a:effectLst>
            </a:endParaRPr>
          </a:p>
          <a:p>
            <a:endParaRPr lang="en-US" sz="3200" dirty="0">
              <a:effectLst>
                <a:outerShdw blurRad="38100" dist="38100" dir="2700000" algn="tl">
                  <a:srgbClr val="000000">
                    <a:alpha val="43137"/>
                  </a:srgbClr>
                </a:outerShdw>
              </a:effectLst>
            </a:endParaRPr>
          </a:p>
          <a:p>
            <a:endParaRPr lang="en-US" sz="32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46196991"/>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75271-84ED-41E8-ABC2-59E301865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34" y="0"/>
            <a:ext cx="10454268" cy="6858000"/>
          </a:xfrm>
          <a:prstGeom prst="rect">
            <a:avLst/>
          </a:prstGeom>
        </p:spPr>
      </p:pic>
      <p:sp>
        <p:nvSpPr>
          <p:cNvPr id="801794" name="Rectangle 2"/>
          <p:cNvSpPr>
            <a:spLocks noChangeArrowheads="1"/>
          </p:cNvSpPr>
          <p:nvPr/>
        </p:nvSpPr>
        <p:spPr bwMode="auto">
          <a:xfrm>
            <a:off x="1600200" y="16764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(Philippians 2:1-13)</a:t>
            </a:r>
          </a:p>
          <a:p>
            <a:pPr algn="r"/>
            <a:r>
              <a:rPr lang="en-US" sz="3200" i="1" dirty="0">
                <a:solidFill>
                  <a:srgbClr val="4AE8E8"/>
                </a:solidFill>
                <a:effectLst>
                  <a:outerShdw blurRad="38100" dist="38100" dir="2700000" algn="tl">
                    <a:srgbClr val="000000">
                      <a:alpha val="43137"/>
                    </a:srgbClr>
                  </a:outerShdw>
                </a:effectLst>
              </a:rPr>
              <a:t>From the Sideline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3229426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8D3FFA-5DA7-4EF6-BC41-B77E47CAB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245600" cy="6934200"/>
          </a:xfrm>
          <a:prstGeom prst="rect">
            <a:avLst/>
          </a:prstGeom>
        </p:spPr>
      </p:pic>
      <p:sp>
        <p:nvSpPr>
          <p:cNvPr id="32770" name="Rectangle 2"/>
          <p:cNvSpPr>
            <a:spLocks noGrp="1" noChangeArrowheads="1"/>
          </p:cNvSpPr>
          <p:nvPr>
            <p:ph type="ctrTitle"/>
          </p:nvPr>
        </p:nvSpPr>
        <p:spPr>
          <a:xfrm>
            <a:off x="647700" y="989782"/>
            <a:ext cx="78403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442 “Just as I am, Without One Plea”</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76200" y="2312938"/>
            <a:ext cx="8983362"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Just as I am, without one plea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but that thy blood was shed for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that thou </a:t>
            </a:r>
            <a:r>
              <a:rPr lang="en-US" sz="3600" b="1" i="1" dirty="0" err="1">
                <a:effectLst>
                  <a:outerShdw blurRad="38100" dist="38100" dir="2700000" algn="tl">
                    <a:srgbClr val="000000">
                      <a:alpha val="43137"/>
                    </a:srgbClr>
                  </a:outerShdw>
                </a:effectLst>
              </a:rPr>
              <a:t>biddest</a:t>
            </a:r>
            <a:r>
              <a:rPr lang="en-US" sz="3600" b="1" i="1" dirty="0">
                <a:effectLst>
                  <a:outerShdw blurRad="38100" dist="38100" dir="2700000" algn="tl">
                    <a:srgbClr val="000000">
                      <a:alpha val="43137"/>
                    </a:srgbClr>
                  </a:outerShdw>
                </a:effectLst>
              </a:rPr>
              <a:t> me come to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Lamb of God, I come; I come!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62FD28-B4BF-47EE-8C6F-853F7C575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245600" cy="6934200"/>
          </a:xfrm>
          <a:prstGeom prst="rect">
            <a:avLst/>
          </a:prstGeom>
        </p:spPr>
      </p:pic>
      <p:sp>
        <p:nvSpPr>
          <p:cNvPr id="32770" name="Rectangle 2"/>
          <p:cNvSpPr>
            <a:spLocks noGrp="1" noChangeArrowheads="1"/>
          </p:cNvSpPr>
          <p:nvPr>
            <p:ph type="ctrTitle"/>
          </p:nvPr>
        </p:nvSpPr>
        <p:spPr>
          <a:xfrm>
            <a:off x="762000" y="1143000"/>
            <a:ext cx="78403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442 “Just as I am, Without One Plea”</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46681" y="2286000"/>
            <a:ext cx="9135762" cy="283154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Just as I am, though tossed about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a:t>
            </a:r>
            <a:r>
              <a:rPr lang="en-US" sz="3600" b="1" i="1" dirty="0" err="1">
                <a:effectLst>
                  <a:outerShdw blurRad="38100" dist="38100" dir="2700000" algn="tl">
                    <a:srgbClr val="000000">
                      <a:alpha val="43137"/>
                    </a:srgbClr>
                  </a:outerShdw>
                </a:effectLst>
              </a:rPr>
              <a:t>many_a</a:t>
            </a:r>
            <a:r>
              <a:rPr lang="en-US" sz="3600" b="1" i="1" dirty="0">
                <a:effectLst>
                  <a:outerShdw blurRad="38100" dist="38100" dir="2700000" algn="tl">
                    <a:srgbClr val="000000">
                      <a:alpha val="43137"/>
                    </a:srgbClr>
                  </a:outerShdw>
                </a:effectLst>
              </a:rPr>
              <a:t> conflict, </a:t>
            </a:r>
            <a:r>
              <a:rPr lang="en-US" sz="3600" b="1" i="1" dirty="0" err="1">
                <a:effectLst>
                  <a:outerShdw blurRad="38100" dist="38100" dir="2700000" algn="tl">
                    <a:srgbClr val="000000">
                      <a:alpha val="43137"/>
                    </a:srgbClr>
                  </a:outerShdw>
                </a:effectLst>
              </a:rPr>
              <a:t>many_a</a:t>
            </a:r>
            <a:r>
              <a:rPr lang="en-US" sz="3600" b="1" i="1" dirty="0">
                <a:effectLst>
                  <a:outerShdw blurRad="38100" dist="38100" dir="2700000" algn="tl">
                    <a:srgbClr val="000000">
                      <a:alpha val="43137"/>
                    </a:srgbClr>
                  </a:outerShdw>
                </a:effectLst>
              </a:rPr>
              <a:t> doubt,</a:t>
            </a:r>
            <a:br>
              <a:rPr lang="en-US" sz="3600" b="1" i="1" dirty="0">
                <a:effectLst>
                  <a:outerShdw blurRad="38100" dist="38100" dir="2700000" algn="tl">
                    <a:srgbClr val="000000">
                      <a:alpha val="43137"/>
                    </a:srgbClr>
                  </a:outerShdw>
                </a:effectLst>
              </a:rPr>
            </a:br>
            <a:r>
              <a:rPr lang="en-US" sz="3600" b="1" i="1" dirty="0" err="1">
                <a:effectLst>
                  <a:outerShdw blurRad="38100" dist="38100" dir="2700000" algn="tl">
                    <a:srgbClr val="000000">
                      <a:alpha val="43137"/>
                    </a:srgbClr>
                  </a:outerShdw>
                </a:effectLst>
              </a:rPr>
              <a:t>fightings</a:t>
            </a:r>
            <a:r>
              <a:rPr lang="en-US" sz="3600" b="1" i="1" dirty="0">
                <a:effectLst>
                  <a:outerShdw blurRad="38100" dist="38100" dir="2700000" algn="tl">
                    <a:srgbClr val="000000">
                      <a:alpha val="43137"/>
                    </a:srgbClr>
                  </a:outerShdw>
                </a:effectLst>
              </a:rPr>
              <a:t> and fears within, without,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Lamb of God, I come; I come!</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040479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55C4D-B218-456F-8A80-4FBB40DA8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245600" cy="6934200"/>
          </a:xfrm>
          <a:prstGeom prst="rect">
            <a:avLst/>
          </a:prstGeom>
        </p:spPr>
      </p:pic>
      <p:sp>
        <p:nvSpPr>
          <p:cNvPr id="32770" name="Rectangle 2"/>
          <p:cNvSpPr>
            <a:spLocks noGrp="1" noChangeArrowheads="1"/>
          </p:cNvSpPr>
          <p:nvPr>
            <p:ph type="ctrTitle"/>
          </p:nvPr>
        </p:nvSpPr>
        <p:spPr>
          <a:xfrm>
            <a:off x="838200" y="990600"/>
            <a:ext cx="78403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442 “Just as I am, Without One Plea”</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12357" y="2077284"/>
            <a:ext cx="9135762" cy="283154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Just as I am, thou wilt receive,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wilt welcome, pardon, cleanse, relieve;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because thy promise I believe,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Lamb of God, I come; I come!</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5959767"/>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9D5FF8-ACAF-423F-870B-6C740C163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9245600" cy="6934200"/>
          </a:xfrm>
          <a:prstGeom prst="rect">
            <a:avLst/>
          </a:prstGeom>
        </p:spPr>
      </p:pic>
      <p:sp>
        <p:nvSpPr>
          <p:cNvPr id="32770" name="Rectangle 2"/>
          <p:cNvSpPr>
            <a:spLocks noGrp="1" noChangeArrowheads="1"/>
          </p:cNvSpPr>
          <p:nvPr>
            <p:ph type="ctrTitle"/>
          </p:nvPr>
        </p:nvSpPr>
        <p:spPr>
          <a:xfrm>
            <a:off x="838200" y="990600"/>
            <a:ext cx="78403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442 “Just as I am, Without One Plea”</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46681" y="2077284"/>
            <a:ext cx="9135762" cy="283154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Just as I am, thy love unknown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has broken every barrier down;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to be thine, yea, thine alone,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Lamb of God, I come; I come!</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4746172"/>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34314" y="533400"/>
            <a:ext cx="86868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r>
              <a:rPr lang="en-US" altLang="en-US" sz="2400" i="1" dirty="0">
                <a:solidFill>
                  <a:srgbClr val="FFFF00"/>
                </a:solidFill>
                <a:effectLst>
                  <a:outerShdw blurRad="38100" dist="38100" dir="2700000" algn="tl">
                    <a:srgbClr val="000000">
                      <a:alpha val="43137"/>
                    </a:srgbClr>
                  </a:outerShdw>
                </a:effectLst>
                <a:latin typeface="+mn-lt"/>
                <a:cs typeface="Times New Roman" pitchFamily="18" charset="0"/>
              </a:rPr>
              <a:t>World Communion Sunday </a:t>
            </a:r>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(Excerpt from Confession of Belhar)</a:t>
            </a:r>
            <a:br>
              <a:rPr lang="en-US" altLang="en-US" sz="20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000" i="1"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373AA3B-34C1-4130-BC44-A85CD66F3070}"/>
              </a:ext>
            </a:extLst>
          </p:cNvPr>
          <p:cNvSpPr/>
          <p:nvPr/>
        </p:nvSpPr>
        <p:spPr>
          <a:xfrm>
            <a:off x="838200" y="1453978"/>
            <a:ext cx="7442886" cy="5262979"/>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Christ's work of reconciliation is made manifest in the church as the community of believers who have been reconciled with God and with one another;</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unity is, therefore, both a gift and an obligation for the church of Jesus Christ; that through the working of God's Spirit it is a binding force, yet simultaneously a reality which must be earnestly pursued and sought: one which the people of God must continually be built up to attain;  </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63649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34314" y="533400"/>
            <a:ext cx="86868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r>
              <a:rPr lang="en-US" altLang="en-US" sz="2400" i="1" dirty="0">
                <a:solidFill>
                  <a:srgbClr val="FFFF00"/>
                </a:solidFill>
                <a:effectLst>
                  <a:outerShdw blurRad="38100" dist="38100" dir="2700000" algn="tl">
                    <a:srgbClr val="000000">
                      <a:alpha val="43137"/>
                    </a:srgbClr>
                  </a:outerShdw>
                </a:effectLst>
                <a:latin typeface="+mn-lt"/>
                <a:cs typeface="Times New Roman" pitchFamily="18" charset="0"/>
              </a:rPr>
              <a:t>World Communion Sunday </a:t>
            </a:r>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(Excerpt from Confession of Belhar)</a:t>
            </a:r>
            <a:br>
              <a:rPr lang="en-US" altLang="en-US" sz="20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000" i="1"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373AA3B-34C1-4130-BC44-A85CD66F3070}"/>
              </a:ext>
            </a:extLst>
          </p:cNvPr>
          <p:cNvSpPr/>
          <p:nvPr/>
        </p:nvSpPr>
        <p:spPr>
          <a:xfrm>
            <a:off x="838200" y="1600200"/>
            <a:ext cx="7290486" cy="4832092"/>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this unity must become visible so that the world may believe that separation, enmity and hatred between people and groups is sin which Christ has already conquered, and accordingly that anything which threatens this unity may have no place in the church and must be resisted;</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God has entrusted the church with the message of reconciliation in and through Jesus Christ. </a:t>
            </a:r>
          </a:p>
        </p:txBody>
      </p:sp>
    </p:spTree>
    <p:extLst>
      <p:ext uri="{BB962C8B-B14F-4D97-AF65-F5344CB8AC3E}">
        <p14:creationId xmlns:p14="http://schemas.microsoft.com/office/powerpoint/2010/main" val="20951289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34314" y="533400"/>
            <a:ext cx="86868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r>
              <a:rPr lang="en-US" altLang="en-US" sz="2400" i="1" dirty="0">
                <a:solidFill>
                  <a:srgbClr val="FFFF00"/>
                </a:solidFill>
                <a:effectLst>
                  <a:outerShdw blurRad="38100" dist="38100" dir="2700000" algn="tl">
                    <a:srgbClr val="000000">
                      <a:alpha val="43137"/>
                    </a:srgbClr>
                  </a:outerShdw>
                </a:effectLst>
                <a:latin typeface="+mn-lt"/>
                <a:cs typeface="Times New Roman" pitchFamily="18" charset="0"/>
              </a:rPr>
              <a:t>World Communion Sunday </a:t>
            </a:r>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(Excerpt from Confession of Belhar)</a:t>
            </a:r>
            <a:br>
              <a:rPr lang="en-US" altLang="en-US" sz="20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000" i="1" dirty="0">
              <a:solidFill>
                <a:srgbClr val="FF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373AA3B-34C1-4130-BC44-A85CD66F3070}"/>
              </a:ext>
            </a:extLst>
          </p:cNvPr>
          <p:cNvSpPr/>
          <p:nvPr/>
        </p:nvSpPr>
        <p:spPr>
          <a:xfrm>
            <a:off x="838200" y="1676400"/>
            <a:ext cx="7366686" cy="4401205"/>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the church is called to be the salt of the earth and the light of the world. </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that the church is witness both by word and by deed to the new heaven and the new earth in which righteousness dwells. </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in one holy, universal Christian church, the communion of saints called from the entire human family.</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99265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98D57C-5E11-45F8-BC7A-0269F25F5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044479"/>
            <a:ext cx="7391400" cy="3769486"/>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76200" y="2199503"/>
            <a:ext cx="9144000" cy="1292662"/>
          </a:xfrm>
          <a:prstGeom prst="rect">
            <a:avLst/>
          </a:prstGeom>
        </p:spPr>
        <p:txBody>
          <a:bodyPr wrap="square">
            <a:spAutoFit/>
          </a:bodyPr>
          <a:lstStyle/>
          <a:p>
            <a:pPr marL="285750" lvl="0" indent="-285750">
              <a:buFont typeface="Arial" panose="020B0604020202020204" pitchFamily="34" charset="0"/>
              <a:buChar char="•"/>
            </a:pPr>
            <a:r>
              <a:rPr lang="en-US" sz="2600" i="1" dirty="0">
                <a:effectLst>
                  <a:outerShdw blurRad="38100" dist="38100" dir="2700000" algn="tl">
                    <a:srgbClr val="000000">
                      <a:alpha val="43137"/>
                    </a:srgbClr>
                  </a:outerShdw>
                </a:effectLst>
              </a:rPr>
              <a:t>We will be taking our </a:t>
            </a:r>
            <a:r>
              <a:rPr lang="en-US" sz="2600" b="1" i="1" dirty="0">
                <a:solidFill>
                  <a:srgbClr val="FFFF00"/>
                </a:solidFill>
                <a:effectLst>
                  <a:outerShdw blurRad="38100" dist="38100" dir="2700000" algn="tl">
                    <a:srgbClr val="000000">
                      <a:alpha val="43137"/>
                    </a:srgbClr>
                  </a:outerShdw>
                </a:effectLst>
              </a:rPr>
              <a:t>Annual Group photo</a:t>
            </a:r>
            <a:r>
              <a:rPr lang="en-US" sz="2600" i="1" dirty="0">
                <a:solidFill>
                  <a:srgbClr val="FFFF00"/>
                </a:solidFill>
                <a:effectLst>
                  <a:outerShdw blurRad="38100" dist="38100" dir="2700000" algn="tl">
                    <a:srgbClr val="000000">
                      <a:alpha val="43137"/>
                    </a:srgbClr>
                  </a:outerShdw>
                </a:effectLst>
              </a:rPr>
              <a:t> </a:t>
            </a:r>
            <a:r>
              <a:rPr lang="en-US" sz="2600" i="1" dirty="0">
                <a:effectLst>
                  <a:outerShdw blurRad="38100" dist="38100" dir="2700000" algn="tl">
                    <a:srgbClr val="000000">
                      <a:alpha val="43137"/>
                    </a:srgbClr>
                  </a:outerShdw>
                </a:effectLst>
              </a:rPr>
              <a:t>for this year’s Christmas Card immediately after service.  Please stay behind.</a:t>
            </a:r>
            <a:endParaRPr lang="en-US" sz="2200" b="1" i="1" dirty="0">
              <a:solidFill>
                <a:srgbClr val="FFFF00"/>
              </a:solidFill>
            </a:endParaRPr>
          </a:p>
        </p:txBody>
      </p:sp>
    </p:spTree>
    <p:extLst>
      <p:ext uri="{BB962C8B-B14F-4D97-AF65-F5344CB8AC3E}">
        <p14:creationId xmlns:p14="http://schemas.microsoft.com/office/powerpoint/2010/main" val="318401477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6858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457200" y="2971800"/>
            <a:ext cx="8534400" cy="2677656"/>
          </a:xfrm>
          <a:prstGeom prst="rect">
            <a:avLst/>
          </a:prstGeom>
        </p:spPr>
        <p:txBody>
          <a:bodyPr wrap="square">
            <a:spAutoFit/>
          </a:bodyPr>
          <a:lstStyle/>
          <a:p>
            <a:pPr marL="342900" indent="-342900">
              <a:buFont typeface="Arial" panose="020B0604020202020204" pitchFamily="34" charset="0"/>
              <a:buChar char="•"/>
            </a:pPr>
            <a:r>
              <a:rPr lang="en-US" sz="2400" i="1" dirty="0"/>
              <a:t>The </a:t>
            </a:r>
            <a:r>
              <a:rPr lang="en-US" sz="2400" b="1" i="1" dirty="0">
                <a:solidFill>
                  <a:srgbClr val="FFFF00"/>
                </a:solidFill>
              </a:rPr>
              <a:t>Sunday afternoon Bible Study</a:t>
            </a:r>
            <a:r>
              <a:rPr lang="en-US" sz="2400" i="1" dirty="0">
                <a:solidFill>
                  <a:srgbClr val="FFFF00"/>
                </a:solidFill>
              </a:rPr>
              <a:t> </a:t>
            </a:r>
            <a:r>
              <a:rPr lang="en-US" sz="2400" b="1" i="1" dirty="0">
                <a:solidFill>
                  <a:srgbClr val="FFFF00"/>
                </a:solidFill>
              </a:rPr>
              <a:t>Group</a:t>
            </a:r>
            <a:r>
              <a:rPr lang="en-US" sz="2400" i="1" dirty="0">
                <a:solidFill>
                  <a:srgbClr val="FFFF00"/>
                </a:solidFill>
              </a:rPr>
              <a:t> </a:t>
            </a:r>
            <a:r>
              <a:rPr lang="en-US" sz="2400" i="1" dirty="0"/>
              <a:t>will NOT be meeting </a:t>
            </a:r>
            <a:r>
              <a:rPr lang="en-US" sz="2400" b="1" i="1" dirty="0">
                <a:solidFill>
                  <a:srgbClr val="FFFF00"/>
                </a:solidFill>
              </a:rPr>
              <a:t>this afternoon.  </a:t>
            </a:r>
            <a:r>
              <a:rPr lang="en-US" sz="2400" b="1" i="1" dirty="0">
                <a:solidFill>
                  <a:schemeClr val="tx1">
                    <a:lumMod val="95000"/>
                  </a:schemeClr>
                </a:solidFill>
              </a:rPr>
              <a:t>It will resume </a:t>
            </a:r>
            <a:r>
              <a:rPr lang="en-US" sz="2400" b="1" i="1" dirty="0">
                <a:solidFill>
                  <a:srgbClr val="FFFF00"/>
                </a:solidFill>
              </a:rPr>
              <a:t>next Sunday at 12:30pm</a:t>
            </a:r>
            <a:r>
              <a:rPr lang="en-US" sz="2400" i="1" dirty="0">
                <a:solidFill>
                  <a:srgbClr val="FFFF00"/>
                </a:solidFill>
              </a:rPr>
              <a:t> </a:t>
            </a:r>
            <a:r>
              <a:rPr lang="en-US" sz="2400" i="1" dirty="0"/>
              <a:t>downstairs in the basement.</a:t>
            </a:r>
          </a:p>
          <a:p>
            <a:endParaRPr lang="en-US" sz="2400" i="1" dirty="0"/>
          </a:p>
          <a:p>
            <a:pPr marL="342900" indent="-342900">
              <a:buFont typeface="Arial" panose="020B0604020202020204" pitchFamily="34" charset="0"/>
              <a:buChar char="•"/>
            </a:pPr>
            <a:r>
              <a:rPr lang="en-US" sz="2400" i="1" dirty="0"/>
              <a:t>The </a:t>
            </a:r>
            <a:r>
              <a:rPr lang="en-US" sz="2400" b="1" i="1" dirty="0">
                <a:solidFill>
                  <a:srgbClr val="FFFF00"/>
                </a:solidFill>
              </a:rPr>
              <a:t>Wednesday evening</a:t>
            </a:r>
            <a:r>
              <a:rPr lang="en-US" sz="2400" i="1" dirty="0">
                <a:solidFill>
                  <a:srgbClr val="FFFF00"/>
                </a:solidFill>
              </a:rPr>
              <a:t> </a:t>
            </a:r>
            <a:r>
              <a:rPr lang="en-US" sz="2400" b="1" i="1" dirty="0">
                <a:solidFill>
                  <a:srgbClr val="FFFF00"/>
                </a:solidFill>
              </a:rPr>
              <a:t>Women’s Group </a:t>
            </a:r>
            <a:r>
              <a:rPr lang="en-US" sz="2400" i="1" dirty="0"/>
              <a:t>will meet every </a:t>
            </a:r>
            <a:r>
              <a:rPr lang="en-US" sz="2400" b="1" i="1" dirty="0">
                <a:solidFill>
                  <a:srgbClr val="FFFF00"/>
                </a:solidFill>
              </a:rPr>
              <a:t>Wednesday</a:t>
            </a:r>
            <a:r>
              <a:rPr lang="en-US" sz="2400" i="1" dirty="0">
                <a:solidFill>
                  <a:srgbClr val="FFFF00"/>
                </a:solidFill>
              </a:rPr>
              <a:t> 7:30pm </a:t>
            </a:r>
            <a:r>
              <a:rPr lang="en-US" sz="2400" i="1" dirty="0"/>
              <a:t>over at the Manse (2048 E 14</a:t>
            </a:r>
            <a:r>
              <a:rPr lang="en-US" sz="2400" i="1" baseline="30000" dirty="0"/>
              <a:t>th</a:t>
            </a:r>
            <a:r>
              <a:rPr lang="en-US" sz="2400" i="1" dirty="0"/>
              <a:t> Street)</a:t>
            </a:r>
            <a:endParaRPr lang="en-US" sz="2200" b="1" i="1" dirty="0">
              <a:solidFill>
                <a:srgbClr val="FFFF00"/>
              </a:solidFill>
            </a:endParaRPr>
          </a:p>
        </p:txBody>
      </p:sp>
    </p:spTree>
    <p:extLst>
      <p:ext uri="{BB962C8B-B14F-4D97-AF65-F5344CB8AC3E}">
        <p14:creationId xmlns:p14="http://schemas.microsoft.com/office/powerpoint/2010/main" val="221985924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305 “Come Sing, O Church, In Joy!”</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sing, O church, in joy!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Come join, O church, in song!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Christ the Lord has led us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the ages long!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bold accord,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come celebrate the journey now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praise the Lord!</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6858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533400" y="3124200"/>
            <a:ext cx="8001000" cy="4247317"/>
          </a:xfrm>
          <a:prstGeom prst="rect">
            <a:avLst/>
          </a:prstGeom>
        </p:spPr>
        <p:txBody>
          <a:bodyPr wrap="square">
            <a:spAutoFit/>
          </a:bodyPr>
          <a:lstStyle/>
          <a:p>
            <a:pPr lvl="0"/>
            <a:r>
              <a:rPr lang="en-US" sz="2800" i="1" dirty="0"/>
              <a:t>The next </a:t>
            </a:r>
            <a:r>
              <a:rPr lang="en-US" sz="2800" b="1" i="1" dirty="0">
                <a:solidFill>
                  <a:srgbClr val="FFFF00"/>
                </a:solidFill>
              </a:rPr>
              <a:t>Session Meeting</a:t>
            </a:r>
            <a:r>
              <a:rPr lang="en-US" sz="2800" i="1" dirty="0">
                <a:solidFill>
                  <a:srgbClr val="FFFF00"/>
                </a:solidFill>
              </a:rPr>
              <a:t> </a:t>
            </a:r>
            <a:r>
              <a:rPr lang="en-US" sz="2800" i="1" dirty="0"/>
              <a:t>will be </a:t>
            </a:r>
            <a:r>
              <a:rPr lang="en-US" sz="2800" b="1" i="1" dirty="0">
                <a:solidFill>
                  <a:srgbClr val="FFFF00"/>
                </a:solidFill>
              </a:rPr>
              <a:t>Monday, 10/9</a:t>
            </a:r>
            <a:r>
              <a:rPr lang="en-US" sz="2800" i="1" dirty="0">
                <a:solidFill>
                  <a:srgbClr val="FFFF00"/>
                </a:solidFill>
              </a:rPr>
              <a:t> </a:t>
            </a:r>
            <a:r>
              <a:rPr lang="en-US" sz="2800" i="1" dirty="0"/>
              <a:t>at </a:t>
            </a:r>
            <a:r>
              <a:rPr lang="en-US" sz="2800" b="1" i="1" dirty="0">
                <a:solidFill>
                  <a:srgbClr val="FFFF00"/>
                </a:solidFill>
              </a:rPr>
              <a:t>7pm</a:t>
            </a:r>
            <a:r>
              <a:rPr lang="en-US" sz="2800" i="1" dirty="0"/>
              <a:t>.  All active elders please attend.    </a:t>
            </a:r>
          </a:p>
          <a:p>
            <a:r>
              <a:rPr lang="en-US" sz="2800" b="1" i="1" dirty="0"/>
              <a:t> </a:t>
            </a:r>
            <a:endParaRPr lang="en-US" sz="2800" i="1" dirty="0"/>
          </a:p>
          <a:p>
            <a:pPr lvl="0"/>
            <a:r>
              <a:rPr lang="en-US" sz="2800" b="1" i="1" dirty="0">
                <a:solidFill>
                  <a:srgbClr val="FFFF00"/>
                </a:solidFill>
              </a:rPr>
              <a:t>Save the Date!</a:t>
            </a:r>
            <a:r>
              <a:rPr lang="en-US" sz="2800" i="1" dirty="0">
                <a:solidFill>
                  <a:srgbClr val="FFFF00"/>
                </a:solidFill>
              </a:rPr>
              <a:t>  </a:t>
            </a:r>
            <a:r>
              <a:rPr lang="en-US" sz="2800" i="1" dirty="0"/>
              <a:t>The NYC Presbytery will be hosting its annual </a:t>
            </a:r>
            <a:r>
              <a:rPr lang="en-US" sz="2800" b="1" i="1" dirty="0">
                <a:solidFill>
                  <a:srgbClr val="FFFF00"/>
                </a:solidFill>
              </a:rPr>
              <a:t>Presbytery Resource Day</a:t>
            </a:r>
            <a:r>
              <a:rPr lang="en-US" sz="2800" i="1" dirty="0">
                <a:solidFill>
                  <a:srgbClr val="FFFF00"/>
                </a:solidFill>
              </a:rPr>
              <a:t> </a:t>
            </a:r>
            <a:r>
              <a:rPr lang="en-US" sz="2800" i="1" dirty="0"/>
              <a:t>on </a:t>
            </a:r>
            <a:r>
              <a:rPr lang="en-US" sz="2800" b="1" i="1" dirty="0">
                <a:solidFill>
                  <a:srgbClr val="FFFF00"/>
                </a:solidFill>
              </a:rPr>
              <a:t>Saturday, 11/4</a:t>
            </a:r>
            <a:r>
              <a:rPr lang="en-US" sz="2800" i="1" dirty="0">
                <a:solidFill>
                  <a:srgbClr val="FFFF00"/>
                </a:solidFill>
              </a:rPr>
              <a:t> </a:t>
            </a:r>
            <a:r>
              <a:rPr lang="en-US" sz="2800" i="1" dirty="0"/>
              <a:t>at </a:t>
            </a:r>
            <a:r>
              <a:rPr lang="en-US" sz="2800" b="1" i="1" dirty="0">
                <a:solidFill>
                  <a:srgbClr val="FFFF00"/>
                </a:solidFill>
              </a:rPr>
              <a:t>Brick Presbyterian Church</a:t>
            </a:r>
            <a:r>
              <a:rPr lang="en-US" sz="2800" i="1" dirty="0">
                <a:solidFill>
                  <a:srgbClr val="FFFF00"/>
                </a:solidFill>
              </a:rPr>
              <a:t> </a:t>
            </a:r>
            <a:r>
              <a:rPr lang="en-US" sz="2800" i="1" dirty="0"/>
              <a:t>in Manhattan.  More registration information is forthcoming.</a:t>
            </a:r>
          </a:p>
          <a:p>
            <a:pPr marL="342900" marR="0" lvl="0" indent="-342900">
              <a:spcBef>
                <a:spcPts val="0"/>
              </a:spcBef>
              <a:spcAft>
                <a:spcPts val="15"/>
              </a:spcAft>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800" dirty="0">
              <a:latin typeface="Helvetica" panose="020B0604020202020204" pitchFamily="34" charset="0"/>
              <a:ea typeface="Times New Roman" panose="02020603050405020304" pitchFamily="18" charset="0"/>
            </a:endParaRPr>
          </a:p>
          <a:p>
            <a:pPr marL="457200" marR="0">
              <a:spcBef>
                <a:spcPts val="0"/>
              </a:spcBef>
              <a:spcAft>
                <a:spcPts val="0"/>
              </a:spcAf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8572188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509 “All Who Hunger, Gather Gladly”</a:t>
            </a:r>
          </a:p>
        </p:txBody>
      </p:sp>
      <p:sp>
        <p:nvSpPr>
          <p:cNvPr id="5" name="Rectangle 3"/>
          <p:cNvSpPr txBox="1">
            <a:spLocks noChangeArrowheads="1"/>
          </p:cNvSpPr>
          <p:nvPr/>
        </p:nvSpPr>
        <p:spPr bwMode="auto">
          <a:xfrm>
            <a:off x="647700" y="1999615"/>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000" b="1" i="1" dirty="0"/>
              <a:t>All who hunger, gather gladly;</a:t>
            </a:r>
            <a:br>
              <a:rPr lang="en-US" sz="3000" b="1" i="1" dirty="0"/>
            </a:br>
            <a:r>
              <a:rPr lang="en-US" sz="3000" b="1" i="1" dirty="0"/>
              <a:t>holy manna is our bread.</a:t>
            </a:r>
            <a:br>
              <a:rPr lang="en-US" sz="3000" b="1" i="1" dirty="0"/>
            </a:br>
            <a:r>
              <a:rPr lang="en-US" sz="3000" b="1" i="1" dirty="0"/>
              <a:t>Come from wilderness and wandering.</a:t>
            </a:r>
            <a:br>
              <a:rPr lang="en-US" sz="3000" b="1" i="1" dirty="0"/>
            </a:br>
            <a:r>
              <a:rPr lang="en-US" sz="3000" b="1" i="1" dirty="0"/>
              <a:t>Here, in truth, we will be fed.</a:t>
            </a:r>
            <a:br>
              <a:rPr lang="en-US" sz="3000" b="1" i="1" dirty="0"/>
            </a:br>
            <a:r>
              <a:rPr lang="en-US" sz="3000" b="1" i="1" dirty="0"/>
              <a:t>You that yearn for days of fullness,</a:t>
            </a:r>
            <a:br>
              <a:rPr lang="en-US" sz="3000" b="1" i="1" dirty="0"/>
            </a:br>
            <a:r>
              <a:rPr lang="en-US" sz="3000" b="1" i="1" dirty="0"/>
              <a:t>all around us is our food.</a:t>
            </a:r>
            <a:br>
              <a:rPr lang="en-US" sz="3000" b="1" i="1" dirty="0"/>
            </a:br>
            <a:r>
              <a:rPr lang="en-US" sz="3000" b="1" i="1" dirty="0"/>
              <a:t>Taste and see the grace eternal.</a:t>
            </a:r>
            <a:br>
              <a:rPr lang="en-US" sz="3000" b="1" i="1" dirty="0"/>
            </a:br>
            <a:r>
              <a:rPr lang="en-US" sz="3000" b="1" i="1" dirty="0"/>
              <a:t>Taste and see that God is good.</a:t>
            </a:r>
            <a:br>
              <a:rPr lang="en-US" sz="2800" b="1" i="1" dirty="0">
                <a:effectLst/>
              </a:rPr>
            </a:br>
            <a:endParaRPr lang="en-US" sz="2800" b="1" i="1" dirty="0">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509 “All Who Hunger, Gather Gladly”</a:t>
            </a:r>
          </a:p>
        </p:txBody>
      </p:sp>
      <p:sp>
        <p:nvSpPr>
          <p:cNvPr id="5" name="Rectangle 3"/>
          <p:cNvSpPr txBox="1">
            <a:spLocks noChangeArrowheads="1"/>
          </p:cNvSpPr>
          <p:nvPr/>
        </p:nvSpPr>
        <p:spPr bwMode="auto">
          <a:xfrm>
            <a:off x="647700" y="1999615"/>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000" b="1" i="1" dirty="0">
                <a:effectLst/>
              </a:rPr>
              <a:t>All who hunger, never strangers,</a:t>
            </a:r>
            <a:br>
              <a:rPr lang="en-US" sz="3000" b="1" i="1" dirty="0">
                <a:effectLst/>
              </a:rPr>
            </a:br>
            <a:r>
              <a:rPr lang="en-US" sz="3000" b="1" i="1" dirty="0">
                <a:effectLst/>
              </a:rPr>
              <a:t>seeker, be a welcome guest.</a:t>
            </a:r>
            <a:br>
              <a:rPr lang="en-US" sz="3000" b="1" i="1" dirty="0">
                <a:effectLst/>
              </a:rPr>
            </a:br>
            <a:r>
              <a:rPr lang="en-US" sz="3000" b="1" i="1" dirty="0">
                <a:effectLst/>
              </a:rPr>
              <a:t>Come from restlessness and roaming.</a:t>
            </a:r>
            <a:br>
              <a:rPr lang="en-US" sz="3000" b="1" i="1" dirty="0">
                <a:effectLst/>
              </a:rPr>
            </a:br>
            <a:r>
              <a:rPr lang="en-US" sz="3000" b="1" i="1" dirty="0">
                <a:effectLst/>
              </a:rPr>
              <a:t>Here, in joy, we keep the feast.</a:t>
            </a:r>
            <a:br>
              <a:rPr lang="en-US" sz="3000" b="1" i="1" dirty="0">
                <a:effectLst/>
              </a:rPr>
            </a:br>
            <a:r>
              <a:rPr lang="en-US" sz="3000" b="1" i="1" dirty="0">
                <a:effectLst/>
              </a:rPr>
              <a:t>We that once were lost and scattered</a:t>
            </a:r>
            <a:br>
              <a:rPr lang="en-US" sz="3000" b="1" i="1" dirty="0">
                <a:effectLst/>
              </a:rPr>
            </a:br>
            <a:r>
              <a:rPr lang="en-US" sz="3000" b="1" i="1" dirty="0">
                <a:effectLst/>
              </a:rPr>
              <a:t>in communion's love have stood.</a:t>
            </a:r>
            <a:br>
              <a:rPr lang="en-US" sz="3000" b="1" i="1" dirty="0">
                <a:effectLst/>
              </a:rPr>
            </a:br>
            <a:r>
              <a:rPr lang="en-US" sz="3000" b="1" i="1" dirty="0">
                <a:effectLst/>
              </a:rPr>
              <a:t>Taste and see the grace eternal.</a:t>
            </a:r>
            <a:br>
              <a:rPr lang="en-US" sz="3000" b="1" i="1" dirty="0">
                <a:effectLst/>
              </a:rPr>
            </a:br>
            <a:r>
              <a:rPr lang="en-US" sz="3000" b="1" i="1" dirty="0">
                <a:effectLst/>
              </a:rPr>
              <a:t>Taste and see that God is good.</a:t>
            </a:r>
            <a:br>
              <a:rPr lang="en-US" sz="3000" b="1" i="1" dirty="0">
                <a:effectLst/>
              </a:rPr>
            </a:br>
            <a:endParaRPr lang="en-US" sz="3000" b="1" i="1" dirty="0">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613154396"/>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509 “All Who Hunger, Gather Gladly”</a:t>
            </a:r>
          </a:p>
        </p:txBody>
      </p:sp>
      <p:sp>
        <p:nvSpPr>
          <p:cNvPr id="5" name="Rectangle 3"/>
          <p:cNvSpPr txBox="1">
            <a:spLocks noChangeArrowheads="1"/>
          </p:cNvSpPr>
          <p:nvPr/>
        </p:nvSpPr>
        <p:spPr bwMode="auto">
          <a:xfrm>
            <a:off x="647700" y="1999615"/>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000" b="1" i="1" dirty="0">
                <a:effectLst>
                  <a:outerShdw blurRad="38100" dist="38100" dir="2700000" algn="tl">
                    <a:srgbClr val="000000">
                      <a:alpha val="43137"/>
                    </a:srgbClr>
                  </a:outerShdw>
                </a:effectLst>
              </a:rPr>
              <a:t>All who hunger, sing together;</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Jesus Christ is living bread.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Come from loneliness and longing.</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Here, in peace, we have been led.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Blest are those who from this table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live their days in gratitude.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Taste and see the grace eternal.</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Taste and see that God is good.</a:t>
            </a:r>
            <a:br>
              <a:rPr lang="en-US" sz="3000" b="1" i="1" dirty="0">
                <a:effectLst>
                  <a:outerShdw blurRad="38100" dist="38100" dir="2700000" algn="tl">
                    <a:srgbClr val="000000">
                      <a:alpha val="43137"/>
                    </a:srgbClr>
                  </a:outerShdw>
                </a:effectLst>
              </a:rPr>
            </a:br>
            <a:endParaRPr lang="en-US" sz="30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18128099"/>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558290"/>
            <a:ext cx="8305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rPr>
              <a:t>Friends, we gather now as one body, joined around this table of GRACE. People will come from East and West, North and South, to the heart of God’s presence bearing witness to the unity of God’s love for all humanity.  United in Christ's spirit, broken and whole all at once, Christ is the host of this table and we are Christ’s invited guests from all walks of life.  Come, just as you are….as God’s children!   </a:t>
            </a:r>
            <a:endParaRPr lang="en-US" sz="2800" b="1" dirty="0">
              <a:effectLst/>
            </a:endParaRPr>
          </a:p>
        </p:txBody>
      </p:sp>
    </p:spTree>
    <p:extLst>
      <p:ext uri="{BB962C8B-B14F-4D97-AF65-F5344CB8AC3E}">
        <p14:creationId xmlns:p14="http://schemas.microsoft.com/office/powerpoint/2010/main" val="403972066"/>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7467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rPr>
              <a:t>Through God’s reconciling love and unconditional grace, transformation takes place around this table, where strangers become friends, sinners redeemed, brokenness restored and wounded healed.</a:t>
            </a:r>
            <a:endParaRPr lang="en-US" sz="2800" dirty="0">
              <a:solidFill>
                <a:srgbClr val="FFFF00"/>
              </a:solidFill>
              <a:effectLst/>
            </a:endParaRPr>
          </a:p>
          <a:p>
            <a:endParaRPr lang="en-US" sz="2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6206235"/>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86487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rPr>
              <a:t>The Lord be with you. </a:t>
            </a:r>
            <a:r>
              <a:rPr lang="en-US" sz="3000" b="1" i="1" dirty="0">
                <a:solidFill>
                  <a:srgbClr val="FFFF00"/>
                </a:solidFill>
                <a:effectLst/>
              </a:rPr>
              <a:t>And also with you.</a:t>
            </a:r>
            <a:endParaRPr lang="en-US" sz="3000" i="1" dirty="0">
              <a:solidFill>
                <a:srgbClr val="FFFF00"/>
              </a:solidFill>
              <a:effectLst/>
            </a:endParaRPr>
          </a:p>
          <a:p>
            <a:r>
              <a:rPr lang="en-US" sz="3000" i="1" dirty="0">
                <a:effectLst/>
              </a:rPr>
              <a:t>Lift up your hearts. </a:t>
            </a:r>
            <a:r>
              <a:rPr lang="en-US" sz="3000" b="1" i="1" dirty="0">
                <a:solidFill>
                  <a:srgbClr val="FFFF00"/>
                </a:solidFill>
                <a:effectLst/>
              </a:rPr>
              <a:t>We lift them up to the Lord.</a:t>
            </a:r>
            <a:endParaRPr lang="en-US" sz="3000" i="1" dirty="0">
              <a:solidFill>
                <a:srgbClr val="FFFF00"/>
              </a:solidFill>
              <a:effectLst/>
            </a:endParaRPr>
          </a:p>
          <a:p>
            <a:r>
              <a:rPr lang="en-US" sz="3000" i="1" dirty="0">
                <a:effectLst/>
              </a:rPr>
              <a:t>Let us give thanks to the Lord our God.</a:t>
            </a:r>
          </a:p>
          <a:p>
            <a:r>
              <a:rPr lang="en-US" sz="3000" b="1" i="1" dirty="0">
                <a:solidFill>
                  <a:srgbClr val="FFFF00"/>
                </a:solidFill>
                <a:effectLst/>
              </a:rPr>
              <a:t>It is right to give our thanks and praise.</a:t>
            </a:r>
            <a:endParaRPr lang="en-US" sz="3000" i="1" dirty="0">
              <a:solidFill>
                <a:srgbClr val="FFFF00"/>
              </a:solidFill>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305 “Come Sing, O Church, In Joy!”</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Long years have come and gone,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still God reigns supreme,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empowering us to catch the vision,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dream the dream!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bold accord,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come celebrate the journey now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praise the Lord!</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59400185"/>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02624" y="1752600"/>
            <a:ext cx="714117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On this World Communion Sunday, it is our greatest joy to give you thanks and praise to feast among your people whom you’ve scattered and united all around the world.  God’s  presence is felt in all of our lives, whoever, wherever, whenever two or three are gathered in Christ’s name. </a:t>
            </a:r>
          </a:p>
          <a:p>
            <a:r>
              <a:rPr lang="en-US" i="1" dirty="0">
                <a:effectLst/>
              </a:rPr>
              <a:t> </a:t>
            </a:r>
            <a:endParaRPr lang="en-US" dirty="0">
              <a:effectLst/>
            </a:endParaRPr>
          </a:p>
          <a:p>
            <a:endParaRPr lang="en-US" sz="2800" b="1" i="1" dirty="0">
              <a:solidFill>
                <a:srgbClr val="FFFF00"/>
              </a:solidFill>
              <a:effectLst/>
            </a:endParaRPr>
          </a:p>
          <a:p>
            <a:endParaRPr lang="en-US" sz="2800" dirty="0">
              <a:solidFill>
                <a:srgbClr val="FFFF00"/>
              </a:solidFill>
              <a:effectLst/>
            </a:endParaRPr>
          </a:p>
          <a:p>
            <a:endParaRPr lang="en-US" sz="2800" i="1" dirty="0">
              <a:solidFill>
                <a:srgbClr val="FFFF00"/>
              </a:solidFill>
              <a:effectLst/>
            </a:endParaRPr>
          </a:p>
          <a:p>
            <a:endParaRPr lang="en-US" sz="2800" b="1" i="1"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00FFFF"/>
              </a:solidFill>
              <a:effectLst>
                <a:outerShdw blurRad="38100" dist="38100" dir="2700000" algn="tl">
                  <a:srgbClr val="000000">
                    <a:alpha val="43137"/>
                  </a:srgbClr>
                </a:outerShdw>
              </a:effectLst>
            </a:endParaRPr>
          </a:p>
          <a:p>
            <a:endParaRPr lang="en-US" sz="28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800" b="1" i="1" dirty="0">
              <a:effectLst/>
            </a:endParaRPr>
          </a:p>
          <a:p>
            <a:r>
              <a:rPr lang="en-US" sz="2800" b="1" i="1" dirty="0">
                <a:effectLst>
                  <a:outerShdw blurRad="38100" dist="38100" dir="2700000" algn="tl">
                    <a:srgbClr val="000000">
                      <a:alpha val="43137"/>
                    </a:srgbClr>
                  </a:outerShdw>
                </a:effectLst>
              </a:rPr>
              <a:t>  </a:t>
            </a:r>
          </a:p>
          <a:p>
            <a:r>
              <a:rPr lang="en-US" sz="28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295861284"/>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3951" y="1646486"/>
            <a:ext cx="7164859"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Therefore we praise you, joining our voices with the choir of creation and all the saints of all times and places who forever sing to the glory of your name: </a:t>
            </a:r>
          </a:p>
          <a:p>
            <a:r>
              <a:rPr lang="en-US" sz="2800" b="1" i="1" dirty="0">
                <a:solidFill>
                  <a:srgbClr val="FFFF00"/>
                </a:solidFill>
                <a:effectLst>
                  <a:outerShdw blurRad="38100" dist="38100" dir="2700000" algn="tl">
                    <a:srgbClr val="000000">
                      <a:alpha val="43137"/>
                    </a:srgbClr>
                  </a:outerShdw>
                </a:effectLst>
              </a:rPr>
              <a:t>Holy, Holy, Holy Lord, God of power and might, heaven and earth are full of your glory. Hosanna in the highest. Blessed is he who comes in the name of the Lord. Hosanna in the highest. </a:t>
            </a:r>
          </a:p>
          <a:p>
            <a:endParaRPr lang="en-US" sz="2400" b="1" i="1" dirty="0">
              <a:solidFill>
                <a:srgbClr val="4AE8E8"/>
              </a:solidFill>
              <a:effectLst>
                <a:outerShdw blurRad="38100" dist="38100" dir="2700000" algn="tl">
                  <a:srgbClr val="000000">
                    <a:alpha val="43137"/>
                  </a:srgbClr>
                </a:outerShdw>
              </a:effectLst>
            </a:endParaRPr>
          </a:p>
          <a:p>
            <a:endParaRPr lang="en-US" sz="2400" i="1" dirty="0">
              <a:solidFill>
                <a:srgbClr val="FFFF00"/>
              </a:solidFill>
              <a:effectLst/>
            </a:endParaRPr>
          </a:p>
          <a:p>
            <a:endParaRPr lang="en-US" sz="30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57200" y="1613535"/>
            <a:ext cx="7467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rPr>
              <a:t>With thanksgiving, we will receive this bread which our Lord Jesus took, after He blessed it, broke it, and gave it to his disciples, saying, take, eat, this is my body, given for you.</a:t>
            </a:r>
          </a:p>
          <a:p>
            <a:r>
              <a:rPr lang="en-US" sz="2800" i="1" dirty="0">
                <a:effectLst/>
              </a:rPr>
              <a:t>In the same way, we dedicate this cup which Jesus blessed, saying, this is the new covenant sealed in my blood.  Drink all of it, do this in remembrance of me.</a:t>
            </a:r>
            <a:endParaRPr lang="en-US" sz="2800" dirty="0">
              <a:effectLst/>
            </a:endParaRPr>
          </a:p>
          <a:p>
            <a:endParaRPr lang="en-US" sz="2400" i="1" dirty="0">
              <a:effectLst>
                <a:outerShdw blurRad="38100" dist="38100" dir="2700000" algn="tl">
                  <a:srgbClr val="000000">
                    <a:alpha val="43137"/>
                  </a:srgbClr>
                </a:outerShdw>
              </a:effectLst>
            </a:endParaRPr>
          </a:p>
          <a:p>
            <a:endParaRPr lang="en-US" sz="2400" i="1" dirty="0">
              <a:effectLst>
                <a:outerShdw blurRad="38100" dist="38100" dir="2700000" algn="tl">
                  <a:srgbClr val="000000">
                    <a:alpha val="43137"/>
                  </a:srgbClr>
                </a:outerShdw>
              </a:effectLst>
            </a:endParaRPr>
          </a:p>
          <a:p>
            <a:r>
              <a:rPr lang="en-US" sz="2400" dirty="0">
                <a:effectLst/>
              </a:rPr>
              <a:t> </a:t>
            </a:r>
          </a:p>
          <a:p>
            <a:endParaRPr lang="en-US" sz="3000" b="1" i="1" dirty="0">
              <a:effectLst>
                <a:outerShdw blurRad="38100" dist="38100" dir="2700000" algn="tl">
                  <a:srgbClr val="000000">
                    <a:alpha val="43137"/>
                  </a:srgbClr>
                </a:outerShdw>
              </a:effectLst>
            </a:endParaRPr>
          </a:p>
          <a:p>
            <a:endParaRPr lang="en-US" sz="3000" dirty="0">
              <a:solidFill>
                <a:srgbClr val="FFFF00"/>
              </a:solidFill>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19108279"/>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8600" y="1613535"/>
            <a:ext cx="8686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rPr>
              <a:t>With thanks and praise we offer ourselves to you, </a:t>
            </a:r>
            <a:endParaRPr lang="en-US" sz="2800" dirty="0">
              <a:solidFill>
                <a:srgbClr val="FFFF00"/>
              </a:solidFill>
              <a:effectLst/>
            </a:endParaRPr>
          </a:p>
          <a:p>
            <a:r>
              <a:rPr lang="en-US" sz="2800" b="1" i="1" dirty="0">
                <a:solidFill>
                  <a:srgbClr val="FFFF00"/>
                </a:solidFill>
                <a:effectLst/>
              </a:rPr>
              <a:t>O God. Sharing this holy meal, remembering Christ’s dying and rising, and praying: </a:t>
            </a:r>
          </a:p>
          <a:p>
            <a:r>
              <a:rPr lang="en-US" sz="2800" b="1" i="1" dirty="0">
                <a:solidFill>
                  <a:srgbClr val="FFFF00"/>
                </a:solidFill>
                <a:effectLst/>
              </a:rPr>
              <a:t>Come Lord Jesus!</a:t>
            </a:r>
            <a:endParaRPr lang="en-US" sz="2800" dirty="0">
              <a:solidFill>
                <a:srgbClr val="FFFF00"/>
              </a:solidFill>
              <a:effectLst/>
            </a:endParaRPr>
          </a:p>
          <a:p>
            <a:r>
              <a:rPr lang="en-US" sz="2800" i="1" dirty="0">
                <a:effectLst/>
              </a:rPr>
              <a:t>Jesus said, "I am the bread of life. Those who come to me shall never hunger; those who believe in me shall never thirst." These are the gift of God for the people of God.</a:t>
            </a:r>
            <a:endParaRPr lang="en-US" sz="2800" dirty="0">
              <a:effectLst/>
            </a:endParaRPr>
          </a:p>
          <a:p>
            <a:endParaRPr lang="en-US" sz="2800" dirty="0">
              <a:effectLst/>
            </a:endParaRPr>
          </a:p>
          <a:p>
            <a:endParaRPr lang="en-US" sz="2800" i="1" dirty="0">
              <a:effectLst>
                <a:outerShdw blurRad="38100" dist="38100" dir="2700000" algn="tl">
                  <a:srgbClr val="000000">
                    <a:alpha val="43137"/>
                  </a:srgbClr>
                </a:outerShdw>
              </a:effectLst>
            </a:endParaRPr>
          </a:p>
          <a:p>
            <a:endParaRPr lang="en-US" sz="2800" i="1" dirty="0">
              <a:effectLst>
                <a:outerShdw blurRad="38100" dist="38100" dir="2700000" algn="tl">
                  <a:srgbClr val="000000">
                    <a:alpha val="43137"/>
                  </a:srgbClr>
                </a:outerShdw>
              </a:effectLst>
            </a:endParaRPr>
          </a:p>
          <a:p>
            <a:r>
              <a:rPr lang="en-US" sz="2800" dirty="0">
                <a:effectLst/>
              </a:rPr>
              <a:t> </a:t>
            </a:r>
          </a:p>
          <a:p>
            <a:endParaRPr lang="en-US" sz="2800" b="1" i="1" dirty="0">
              <a:effectLst>
                <a:outerShdw blurRad="38100" dist="38100" dir="2700000" algn="tl">
                  <a:srgbClr val="000000">
                    <a:alpha val="43137"/>
                  </a:srgbClr>
                </a:outerShdw>
              </a:effectLst>
            </a:endParaRPr>
          </a:p>
          <a:p>
            <a:endParaRPr lang="en-US" sz="2800" dirty="0">
              <a:solidFill>
                <a:srgbClr val="FFFF00"/>
              </a:solidFill>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568596586"/>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0ECDA9-DBA3-4EB0-B493-FA3AAFAAD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5" y="3032125"/>
            <a:ext cx="4648200" cy="3292475"/>
          </a:xfrm>
          <a:prstGeom prst="rect">
            <a:avLst/>
          </a:prstGeom>
        </p:spPr>
      </p:pic>
      <p:pic>
        <p:nvPicPr>
          <p:cNvPr id="4" name="Picture 3">
            <a:extLst>
              <a:ext uri="{FF2B5EF4-FFF2-40B4-BE49-F238E27FC236}">
                <a16:creationId xmlns:a16="http://schemas.microsoft.com/office/drawing/2014/main" id="{422F2AA2-BDC6-448E-B4E2-CB42F3C5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114490"/>
            <a:ext cx="4648200" cy="4666793"/>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57200" y="9144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Tree>
    <p:extLst>
      <p:ext uri="{BB962C8B-B14F-4D97-AF65-F5344CB8AC3E}">
        <p14:creationId xmlns:p14="http://schemas.microsoft.com/office/powerpoint/2010/main" val="685490037"/>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609600" y="1660525"/>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Lord Jesus Christ, in Spirit you have fed us with your body and quenched us with your blood.  We look forward to the day when you shall come again to fill our hearts with grace, peace and hope.</a:t>
            </a:r>
            <a:endParaRPr lang="en-US" sz="2800"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876956"/>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609600" y="1660525"/>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Enable us now to go out to share your love to others.  Humble our hearts so we may serve others, as you have served us through your Son Jesus Christ.</a:t>
            </a:r>
            <a:endParaRPr lang="en-US" sz="28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Through Christ, with Christ, in Christ, in the unity of the Holy Spirit, all glory and honor are yours, Almighty God, now and forever, Amen.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endParaRPr lang="en-US" sz="2800"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4762613"/>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44CAA0-1D04-405E-A135-9D3C38495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108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457200" y="2184975"/>
            <a:ext cx="8839200" cy="4216539"/>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May the God of hope go with us every day,</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filling all our lives with love and joy and peace.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May the God of justice speed us on our way,</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bringing light and hope to every land and race.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Praying, let us work for peace;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singing, share our joy with all;</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working for a world that's new,</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faithful when we hear Christ's call.</a:t>
            </a:r>
            <a:br>
              <a:rPr lang="en-US" sz="2800" dirty="0"/>
            </a:br>
            <a:r>
              <a:rPr lang="en-US" sz="2800" b="1" i="1" dirty="0">
                <a:effectLst>
                  <a:outerShdw blurRad="38100" dist="38100" dir="2700000" algn="tl">
                    <a:srgbClr val="000000">
                      <a:alpha val="43137"/>
                    </a:srgbClr>
                  </a:outerShdw>
                </a:effectLst>
              </a:rPr>
              <a:t> </a:t>
            </a:r>
            <a:endParaRPr lang="en-US" sz="2800" b="1" i="1" dirty="0">
              <a:solidFill>
                <a:schemeClr val="tx2">
                  <a:lumMod val="75000"/>
                </a:schemeClr>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1143000" y="1027633"/>
            <a:ext cx="7666686"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600" b="0" i="1" kern="0" dirty="0">
                <a:solidFill>
                  <a:srgbClr val="FFFF00"/>
                </a:solidFill>
                <a:effectLst>
                  <a:outerShdw blurRad="38100" dist="38100" dir="2700000" algn="tl">
                    <a:srgbClr val="000000">
                      <a:alpha val="43137"/>
                    </a:srgbClr>
                  </a:outerShdw>
                </a:effectLst>
              </a:rPr>
              <a:t># 765 “May the God of Hope Go with Us”</a:t>
            </a:r>
          </a:p>
        </p:txBody>
      </p:sp>
    </p:spTree>
    <p:extLst>
      <p:ext uri="{BB962C8B-B14F-4D97-AF65-F5344CB8AC3E}">
        <p14:creationId xmlns:p14="http://schemas.microsoft.com/office/powerpoint/2010/main" val="103403249"/>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305 “Come Sing, O Church, In Joy!”</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Let courage be our friend;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wisdom be our guide,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 we in mission magnify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Crucified!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bold accord,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come celebrate the journey now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praise the Lord!</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76850285"/>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762000" y="8382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70021" y="2636838"/>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540 “Farewell, Good Friends”</a:t>
            </a:r>
            <a:endParaRPr lang="en-US" b="1" i="1"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Farewell, good friends!</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Farewell, good friends!</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shalom, shalom.</a:t>
            </a:r>
          </a:p>
          <a:p>
            <a:r>
              <a:rPr lang="en-US" b="1" dirty="0">
                <a:effectLst/>
              </a:rPr>
              <a:t> </a:t>
            </a:r>
            <a:endParaRPr lang="en-US" dirty="0">
              <a:effectLst/>
            </a:endParaRPr>
          </a:p>
          <a:p>
            <a:pPr algn="ctr"/>
            <a:br>
              <a:rPr lang="en-US" sz="3600" b="1" i="1" dirty="0">
                <a:solidFill>
                  <a:srgbClr val="FFFF00"/>
                </a:solidFill>
              </a:rPr>
            </a:br>
            <a:br>
              <a:rPr lang="en-US" sz="3600" b="1" i="1" dirty="0">
                <a:solidFill>
                  <a:srgbClr val="FFFF00"/>
                </a:solidFill>
                <a:effectLst/>
              </a:rPr>
            </a:br>
            <a:endParaRPr lang="en-US" sz="3600" b="1" i="1" dirty="0">
              <a:solidFill>
                <a:srgbClr val="FFFF00"/>
              </a:solidFill>
              <a:effectLst/>
            </a:endParaRPr>
          </a:p>
          <a:p>
            <a:pPr algn="ctr"/>
            <a:endParaRPr lang="en-US" dirty="0">
              <a:effectLst/>
            </a:endParaRPr>
          </a:p>
          <a:p>
            <a:pPr algn="ctr"/>
            <a:endParaRPr lang="en-US" i="1" dirty="0">
              <a:effectLst>
                <a:outerShdw blurRad="38100" dist="38100" dir="2700000" algn="tl">
                  <a:srgbClr val="000000">
                    <a:alpha val="43137"/>
                  </a:srgbClr>
                </a:outerShdw>
              </a:effectLst>
            </a:endParaRPr>
          </a:p>
          <a:p>
            <a:pPr algn="ctr"/>
            <a:endParaRPr lang="en-US" b="1" i="1" dirty="0">
              <a:effectLst>
                <a:outerShdw blurRad="38100" dist="38100" dir="2700000" algn="tl">
                  <a:srgbClr val="000000">
                    <a:alpha val="43137"/>
                  </a:srgbClr>
                </a:outerShdw>
              </a:effectLst>
            </a:endParaRPr>
          </a:p>
          <a:p>
            <a:pPr algn="ctr">
              <a:spcBef>
                <a:spcPts val="1200"/>
              </a:spcBef>
            </a:pP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83A69-A3CA-47B2-93B0-5EA8BBBBF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86233"/>
            <a:ext cx="4125498" cy="4765589"/>
          </a:xfrm>
          <a:prstGeom prst="rect">
            <a:avLst/>
          </a:prstGeom>
        </p:spPr>
      </p:pic>
      <p:sp>
        <p:nvSpPr>
          <p:cNvPr id="4098" name="Rectangle 2"/>
          <p:cNvSpPr>
            <a:spLocks noGrp="1" noChangeArrowheads="1"/>
          </p:cNvSpPr>
          <p:nvPr>
            <p:ph type="ctrTitle"/>
          </p:nvPr>
        </p:nvSpPr>
        <p:spPr>
          <a:xfrm>
            <a:off x="1066800" y="762000"/>
            <a:ext cx="7745001" cy="762000"/>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October 1</a:t>
            </a:r>
            <a:r>
              <a:rPr lang="en-US" altLang="en-US" sz="3000" i="1" baseline="30000" dirty="0">
                <a:latin typeface="Arial" charset="0"/>
              </a:rPr>
              <a:t>st</a:t>
            </a:r>
            <a:r>
              <a:rPr lang="en-US" altLang="en-US" sz="3000" i="1" dirty="0">
                <a:latin typeface="Arial" charset="0"/>
              </a:rPr>
              <a:t>,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26th Sunday </a:t>
            </a:r>
            <a:br>
              <a:rPr lang="en-US" altLang="en-US" sz="3000" i="1" dirty="0">
                <a:solidFill>
                  <a:srgbClr val="00FFFF"/>
                </a:solidFill>
                <a:effectLst>
                  <a:outerShdw blurRad="38100" dist="38100" dir="2700000" algn="tl">
                    <a:srgbClr val="000000">
                      <a:alpha val="43137"/>
                    </a:srgbClr>
                  </a:outerShdw>
                </a:effectLst>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7724" y="4800600"/>
            <a:ext cx="1877601" cy="1881094"/>
          </a:xfrm>
          <a:prstGeom prst="rect">
            <a:avLst/>
          </a:prstGeom>
        </p:spPr>
      </p:pic>
    </p:spTree>
    <p:extLst>
      <p:ext uri="{BB962C8B-B14F-4D97-AF65-F5344CB8AC3E}">
        <p14:creationId xmlns:p14="http://schemas.microsoft.com/office/powerpoint/2010/main" val="215198553"/>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305 “Come Sing, O Church, In Joy!”</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sing, O church, in joy!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Come join, O church, in song!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Christ the Lord has triumphed o'er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ages long!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bold accord,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come celebrate the journey now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praise the Lord!</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5919198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r>
              <a:rPr lang="en-US" sz="2000" i="1" dirty="0">
                <a:effectLst>
                  <a:outerShdw blurRad="38100" dist="38100" dir="2700000" algn="tl">
                    <a:srgbClr val="000000">
                      <a:alpha val="43137"/>
                    </a:srgbClr>
                  </a:outerShdw>
                </a:effectLst>
              </a:rPr>
              <a:t>(John 3:16-17)  </a:t>
            </a:r>
            <a:br>
              <a:rPr lang="en-US" i="1" dirty="0">
                <a:effectLst>
                  <a:outerShdw blurRad="38100" dist="38100" dir="2700000" algn="tl">
                    <a:srgbClr val="000000">
                      <a:alpha val="43137"/>
                    </a:srgbClr>
                  </a:outerShdw>
                </a:effectLst>
              </a:rPr>
            </a:br>
            <a:r>
              <a:rPr lang="en-US" sz="2400" i="1" dirty="0">
                <a:effectLst>
                  <a:outerShdw blurRad="38100" dist="38100" dir="2700000" algn="tl">
                    <a:srgbClr val="000000">
                      <a:alpha val="43137"/>
                    </a:srgbClr>
                  </a:outerShdw>
                </a:effectLst>
                <a:latin typeface="+mn-lt"/>
              </a:rPr>
              <a:t>"For God so loved the world that he gave his only Son, so that whoever believes in him may not perish but may have eternal life.  Indeed, God did not send the Son into the world to condemn the world, but in order that the world might be saved through him.”</a:t>
            </a:r>
            <a:br>
              <a:rPr lang="en-US" sz="2400" dirty="0">
                <a:effectLst/>
                <a:latin typeface="+mn-lt"/>
              </a:rPr>
            </a:br>
            <a:br>
              <a:rPr lang="en-US" sz="2400" i="1" dirty="0">
                <a:effectLst/>
                <a:latin typeface="+mn-lt"/>
              </a:rPr>
            </a:br>
            <a:br>
              <a:rPr lang="en-US" sz="2400" i="1" dirty="0">
                <a:effectLst>
                  <a:outerShdw blurRad="38100" dist="38100" dir="2700000" algn="tl">
                    <a:srgbClr val="000000">
                      <a:alpha val="43137"/>
                    </a:srgbClr>
                  </a:outerShdw>
                </a:effectLst>
                <a:latin typeface="+mn-lt"/>
              </a:rPr>
            </a:br>
            <a:endParaRPr lang="en-US" altLang="en-US" sz="24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141DBB-BB08-478F-925C-9F51EBDFF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10896600" cy="6858000"/>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84886" y="1295400"/>
            <a:ext cx="7570572" cy="3108543"/>
          </a:xfrm>
          <a:prstGeom prst="rect">
            <a:avLst/>
          </a:prstGeom>
        </p:spPr>
        <p:txBody>
          <a:bodyPr wrap="square">
            <a:spAutoFit/>
          </a:bodyPr>
          <a:lstStyle/>
          <a:p>
            <a:r>
              <a:rPr lang="en-US" sz="2800" b="1" i="1" dirty="0">
                <a:solidFill>
                  <a:srgbClr val="FFFF00"/>
                </a:solidFill>
              </a:rPr>
              <a:t>Gracious God,</a:t>
            </a:r>
          </a:p>
          <a:p>
            <a:r>
              <a:rPr lang="en-US" sz="2800" b="1" i="1" dirty="0">
                <a:solidFill>
                  <a:srgbClr val="FFFF00"/>
                </a:solidFill>
              </a:rPr>
              <a:t>We gather here today as a rebellious people.  We want to act out your intentions for us, but we get sidetracked by the false glitter of the world.   You tell us to honor creation but we use other people, animals, and plants for our own gain.     </a:t>
            </a:r>
            <a:endParaRPr lang="en-US" sz="32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141DBB-BB08-478F-925C-9F51EBDFF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10896600" cy="6858000"/>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84886" y="1295400"/>
            <a:ext cx="7570572" cy="4893647"/>
          </a:xfrm>
          <a:prstGeom prst="rect">
            <a:avLst/>
          </a:prstGeom>
        </p:spPr>
        <p:txBody>
          <a:bodyPr wrap="square">
            <a:spAutoFit/>
          </a:bodyPr>
          <a:lstStyle/>
          <a:p>
            <a:r>
              <a:rPr lang="en-US" sz="2800" b="1" i="1" dirty="0">
                <a:solidFill>
                  <a:srgbClr val="FFFF00"/>
                </a:solidFill>
              </a:rPr>
              <a:t>You offer bread to every living creature, and we steal that bread from our brothers and sisters in the name of greed.  You promise us new life but we shrink back in fear, clinging to our death-dealing ways.  </a:t>
            </a:r>
          </a:p>
          <a:p>
            <a:endParaRPr lang="en-US" sz="2800" b="1" i="1" dirty="0">
              <a:solidFill>
                <a:srgbClr val="FFFF00"/>
              </a:solidFill>
            </a:endParaRPr>
          </a:p>
          <a:p>
            <a:r>
              <a:rPr lang="en-US" sz="2800" b="1" i="1" dirty="0">
                <a:solidFill>
                  <a:srgbClr val="FFFF00"/>
                </a:solidFill>
              </a:rPr>
              <a:t>Heal us, O Lord, lest we destroy ourselves and the planet.  We need your healing presence among us, through Jesus Christ we pray, Amen. </a:t>
            </a:r>
            <a:endParaRPr lang="en-US" sz="2800" dirty="0">
              <a:solidFill>
                <a:srgbClr val="FFFF00"/>
              </a:solidFill>
            </a:endParaRPr>
          </a:p>
          <a:p>
            <a:endParaRPr lang="en-US" sz="32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24011508"/>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36751</TotalTime>
  <Words>1479</Words>
  <Application>Microsoft Office PowerPoint</Application>
  <PresentationFormat>On-screen Show (4:3)</PresentationFormat>
  <Paragraphs>362</Paragraphs>
  <Slides>51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Arial Black</vt:lpstr>
      <vt:lpstr>Calibri</vt:lpstr>
      <vt:lpstr>Helvetica</vt:lpstr>
      <vt:lpstr>Symbol</vt:lpstr>
      <vt:lpstr>Times New Roman</vt:lpstr>
      <vt:lpstr>Wingdings</vt:lpstr>
      <vt:lpstr>Glass Layers</vt:lpstr>
      <vt:lpstr>Homecrest Presbyterian Church Worship of the Lord’s Day October 1st, 2017  26th Sunday  in Ordinary Time</vt:lpstr>
      <vt:lpstr>Gathering Around the WORD Call To Worship  </vt:lpstr>
      <vt:lpstr>Gathering Around the WORD Gathering Hymn   # 305 “Come Sing, O Church, In Joy!”</vt:lpstr>
      <vt:lpstr>Gathering Around the WORD Gathering Hymn   # 305 “Come Sing, O Church, In Joy!”</vt:lpstr>
      <vt:lpstr>Gathering Around the WORD Gathering Hymn   # 305 “Come Sing, O Church, In Joy!”</vt:lpstr>
      <vt:lpstr>Gathering Around the WORD Gathering Hymn   # 305 “Come Sing, O Church, In Joy!”</vt:lpstr>
      <vt:lpstr>Gathering Around the WORD Call to Confession (John 3:16-17)   "For God so loved the world that he gave his only Son, so that whoever believes in him may not perish but may have eternal life.  Indeed, God did not send the Son into the world to condemn the world, but in order that the world might be saved through him.”   </vt:lpstr>
      <vt:lpstr>Gathering Around the WORD Prayer of Confession (in Unison)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(Philippians 2:1-13)</vt:lpstr>
      <vt:lpstr>Proclaiming the WORD Scripture Reading (Philippians 2:1-13)</vt:lpstr>
      <vt:lpstr>Proclaiming the WORD Scripture Reading (Philippians 2:1-13)</vt:lpstr>
      <vt:lpstr>Proclaiming the WORD Scripture Reading (Philippians 2:1-13)</vt:lpstr>
      <vt:lpstr>PowerPoint Presentation</vt:lpstr>
      <vt:lpstr>PowerPoint Presentation</vt:lpstr>
      <vt:lpstr>PowerPoint Presentation</vt:lpstr>
      <vt:lpstr>Responding Hymn # 442 “Just as I am, Without One Plea”</vt:lpstr>
      <vt:lpstr>Responding Hymn # 442 “Just as I am, Without One Plea”</vt:lpstr>
      <vt:lpstr>Responding Hymn # 442 “Just as I am, Without One Plea”</vt:lpstr>
      <vt:lpstr>Responding Hymn # 442 “Just as I am, Without One Plea”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October 1st, 2017  26th Sunday  in Ordinary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945</cp:revision>
  <cp:lastPrinted>2016-01-30T20:52:10Z</cp:lastPrinted>
  <dcterms:created xsi:type="dcterms:W3CDTF">1601-01-01T00:00:00Z</dcterms:created>
  <dcterms:modified xsi:type="dcterms:W3CDTF">2017-09-30T21:08:01Z</dcterms:modified>
</cp:coreProperties>
</file>