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22.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9"/>
  </p:notesMasterIdLst>
  <p:handoutMasterIdLst>
    <p:handoutMasterId r:id="rId40"/>
  </p:handoutMasterIdLst>
  <p:sldIdLst>
    <p:sldId id="1097" r:id="rId2"/>
    <p:sldId id="1328" r:id="rId3"/>
    <p:sldId id="1299" r:id="rId4"/>
    <p:sldId id="1462" r:id="rId5"/>
    <p:sldId id="1463" r:id="rId6"/>
    <p:sldId id="1464" r:id="rId7"/>
    <p:sldId id="805" r:id="rId8"/>
    <p:sldId id="1039" r:id="rId9"/>
    <p:sldId id="1378" r:id="rId10"/>
    <p:sldId id="696" r:id="rId11"/>
    <p:sldId id="806" r:id="rId12"/>
    <p:sldId id="1059" r:id="rId13"/>
    <p:sldId id="1211" r:id="rId14"/>
    <p:sldId id="1465" r:id="rId15"/>
    <p:sldId id="1467" r:id="rId16"/>
    <p:sldId id="1466" r:id="rId17"/>
    <p:sldId id="1416" r:id="rId18"/>
    <p:sldId id="1468" r:id="rId19"/>
    <p:sldId id="1469" r:id="rId20"/>
    <p:sldId id="1118" r:id="rId21"/>
    <p:sldId id="905" r:id="rId22"/>
    <p:sldId id="1471" r:id="rId23"/>
    <p:sldId id="1472" r:id="rId24"/>
    <p:sldId id="1401" r:id="rId25"/>
    <p:sldId id="1374" r:id="rId26"/>
    <p:sldId id="1473" r:id="rId27"/>
    <p:sldId id="1420" r:id="rId28"/>
    <p:sldId id="1402" r:id="rId29"/>
    <p:sldId id="914" r:id="rId30"/>
    <p:sldId id="1474" r:id="rId31"/>
    <p:sldId id="975" r:id="rId32"/>
    <p:sldId id="818" r:id="rId33"/>
    <p:sldId id="819" r:id="rId34"/>
    <p:sldId id="1383" r:id="rId35"/>
    <p:sldId id="284" r:id="rId36"/>
    <p:sldId id="1067" r:id="rId37"/>
    <p:sldId id="1475" r:id="rId3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FF0000"/>
    <a:srgbClr val="800000"/>
    <a:srgbClr val="0664BA"/>
    <a:srgbClr val="CC0099"/>
    <a:srgbClr val="4AE8E8"/>
    <a:srgbClr val="00FFFF"/>
    <a:srgbClr val="FF33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9002" autoAdjust="0"/>
  </p:normalViewPr>
  <p:slideViewPr>
    <p:cSldViewPr>
      <p:cViewPr varScale="1">
        <p:scale>
          <a:sx n="78" d="100"/>
          <a:sy n="78" d="100"/>
        </p:scale>
        <p:origin x="1182" y="5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37</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2923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hyperlink" Target="http://www.carnegiehall.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983FC6-56E1-4C6C-A27D-DC2EBA382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0"/>
            <a:ext cx="10515600" cy="7010400"/>
          </a:xfrm>
          <a:prstGeom prst="rect">
            <a:avLst/>
          </a:prstGeom>
        </p:spPr>
      </p:pic>
      <p:sp>
        <p:nvSpPr>
          <p:cNvPr id="4098" name="Rectangle 2"/>
          <p:cNvSpPr>
            <a:spLocks noGrp="1" noChangeArrowheads="1"/>
          </p:cNvSpPr>
          <p:nvPr>
            <p:ph type="ctrTitle"/>
          </p:nvPr>
        </p:nvSpPr>
        <p:spPr>
          <a:xfrm>
            <a:off x="914400" y="1752600"/>
            <a:ext cx="7745001" cy="762000"/>
          </a:xfrm>
          <a:noFill/>
        </p:spPr>
        <p:txBody>
          <a:bodyPr/>
          <a:lstStyle/>
          <a:p>
            <a:pPr algn="r"/>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September 17</a:t>
            </a:r>
            <a:r>
              <a:rPr lang="en-US" altLang="en-US" sz="3000" i="1" baseline="30000" dirty="0">
                <a:latin typeface="Arial" charset="0"/>
              </a:rPr>
              <a:t>th</a:t>
            </a:r>
            <a:r>
              <a:rPr lang="en-US" altLang="en-US" sz="3000" i="1" dirty="0">
                <a:latin typeface="Arial" charset="0"/>
              </a:rPr>
              <a:t>, 2017 </a:t>
            </a: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24th Sunday in Ordinary Time</a:t>
            </a:r>
          </a:p>
        </p:txBody>
      </p:sp>
      <p:pic>
        <p:nvPicPr>
          <p:cNvPr id="6" name="Picture 5">
            <a:extLst>
              <a:ext uri="{FF2B5EF4-FFF2-40B4-BE49-F238E27FC236}">
                <a16:creationId xmlns:a16="http://schemas.microsoft.com/office/drawing/2014/main" id="{87263C55-0767-41A9-872A-1FC673673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4724400"/>
            <a:ext cx="1978370" cy="1982051"/>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3C7027-B48B-447B-91A8-8021FC743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0439400" cy="7010400"/>
          </a:xfrm>
          <a:prstGeom prst="rect">
            <a:avLst/>
          </a:prstGeom>
        </p:spPr>
      </p:pic>
      <p:sp>
        <p:nvSpPr>
          <p:cNvPr id="755714" name="Rectangle 2"/>
          <p:cNvSpPr>
            <a:spLocks noGrp="1" noChangeArrowheads="1"/>
          </p:cNvSpPr>
          <p:nvPr>
            <p:ph type="ctrTitle"/>
          </p:nvPr>
        </p:nvSpPr>
        <p:spPr>
          <a:xfrm>
            <a:off x="495300" y="1524000"/>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EE1DCA-CE72-4C62-AA17-6F215E93F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0134599" cy="8305800"/>
          </a:xfrm>
          <a:prstGeom prst="rect">
            <a:avLst/>
          </a:prstGeom>
        </p:spPr>
      </p:pic>
      <p:sp>
        <p:nvSpPr>
          <p:cNvPr id="28674" name="Rectangle 2"/>
          <p:cNvSpPr>
            <a:spLocks noGrp="1" noChangeArrowheads="1"/>
          </p:cNvSpPr>
          <p:nvPr>
            <p:ph type="ctrTitle"/>
          </p:nvPr>
        </p:nvSpPr>
        <p:spPr>
          <a:xfrm>
            <a:off x="838200" y="1447800"/>
            <a:ext cx="58674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(Romans 14:1-12)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749643" y="1337652"/>
            <a:ext cx="7620000" cy="5262979"/>
          </a:xfrm>
          <a:prstGeom prst="rect">
            <a:avLst/>
          </a:prstGeom>
        </p:spPr>
        <p:txBody>
          <a:bodyPr wrap="square">
            <a:spAutoFit/>
          </a:bodyPr>
          <a:lstStyle/>
          <a:p>
            <a:r>
              <a:rPr lang="en-US" b="1" i="1" baseline="30000" dirty="0"/>
              <a:t>	</a:t>
            </a:r>
            <a:r>
              <a:rPr lang="en-US" sz="2800" i="1" baseline="30000" dirty="0">
                <a:effectLst>
                  <a:outerShdw blurRad="38100" dist="38100" dir="2700000" algn="tl">
                    <a:srgbClr val="000000">
                      <a:alpha val="43137"/>
                    </a:srgbClr>
                  </a:outerShdw>
                </a:effectLst>
              </a:rPr>
              <a:t>1</a:t>
            </a:r>
            <a:r>
              <a:rPr lang="en-US" sz="2800" i="1" dirty="0">
                <a:effectLst>
                  <a:outerShdw blurRad="38100" dist="38100" dir="2700000" algn="tl">
                    <a:srgbClr val="000000">
                      <a:alpha val="43137"/>
                    </a:srgbClr>
                  </a:outerShdw>
                </a:effectLst>
              </a:rPr>
              <a:t>Welcome those who are weak in faith, but not for the purpose of quarreling over opinions. </a:t>
            </a:r>
            <a:r>
              <a:rPr lang="en-US" sz="2800" i="1" baseline="30000" dirty="0">
                <a:effectLst>
                  <a:outerShdw blurRad="38100" dist="38100" dir="2700000" algn="tl">
                    <a:srgbClr val="000000">
                      <a:alpha val="43137"/>
                    </a:srgbClr>
                  </a:outerShdw>
                </a:effectLst>
              </a:rPr>
              <a:t>2</a:t>
            </a:r>
            <a:r>
              <a:rPr lang="en-US" sz="2800" i="1" dirty="0">
                <a:effectLst>
                  <a:outerShdw blurRad="38100" dist="38100" dir="2700000" algn="tl">
                    <a:srgbClr val="000000">
                      <a:alpha val="43137"/>
                    </a:srgbClr>
                  </a:outerShdw>
                </a:effectLst>
              </a:rPr>
              <a:t>Some believe in eating anything, while the weak eat only vegetables. </a:t>
            </a:r>
            <a:r>
              <a:rPr lang="en-US" sz="2800" i="1" baseline="30000" dirty="0">
                <a:effectLst>
                  <a:outerShdw blurRad="38100" dist="38100" dir="2700000" algn="tl">
                    <a:srgbClr val="000000">
                      <a:alpha val="43137"/>
                    </a:srgbClr>
                  </a:outerShdw>
                </a:effectLst>
              </a:rPr>
              <a:t>3</a:t>
            </a:r>
            <a:r>
              <a:rPr lang="en-US" sz="2800" i="1" dirty="0">
                <a:effectLst>
                  <a:outerShdw blurRad="38100" dist="38100" dir="2700000" algn="tl">
                    <a:srgbClr val="000000">
                      <a:alpha val="43137"/>
                    </a:srgbClr>
                  </a:outerShdw>
                </a:effectLst>
              </a:rPr>
              <a:t>Those who eat must not despise those who abstain, and those who abstain must not pass judgment on those who eat; for God has welcomed them. </a:t>
            </a:r>
            <a:r>
              <a:rPr lang="en-US" sz="2800" i="1" baseline="30000" dirty="0">
                <a:effectLst>
                  <a:outerShdw blurRad="38100" dist="38100" dir="2700000" algn="tl">
                    <a:srgbClr val="000000">
                      <a:alpha val="43137"/>
                    </a:srgbClr>
                  </a:outerShdw>
                </a:effectLst>
              </a:rPr>
              <a:t>4</a:t>
            </a:r>
            <a:r>
              <a:rPr lang="en-US" sz="2800" i="1" dirty="0">
                <a:effectLst>
                  <a:outerShdw blurRad="38100" dist="38100" dir="2700000" algn="tl">
                    <a:srgbClr val="000000">
                      <a:alpha val="43137"/>
                    </a:srgbClr>
                  </a:outerShdw>
                </a:effectLst>
              </a:rPr>
              <a:t>Who are you to pass judgment on servants of another? It is before their own lord that they stand or fall. And they will be upheld, for the Lord is able to make them stand.</a:t>
            </a:r>
            <a:endParaRPr lang="en-US" sz="2800" b="1" i="1" dirty="0"/>
          </a:p>
        </p:txBody>
      </p:sp>
    </p:spTree>
    <p:extLst>
      <p:ext uri="{BB962C8B-B14F-4D97-AF65-F5344CB8AC3E}">
        <p14:creationId xmlns:p14="http://schemas.microsoft.com/office/powerpoint/2010/main" val="814976987"/>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(Romans 14:1-12)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749643" y="1337652"/>
            <a:ext cx="7620000" cy="4257576"/>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	5</a:t>
            </a:r>
            <a:r>
              <a:rPr lang="en-US" sz="2800" i="1" dirty="0">
                <a:effectLst>
                  <a:outerShdw blurRad="38100" dist="38100" dir="2700000" algn="tl">
                    <a:srgbClr val="000000">
                      <a:alpha val="43137"/>
                    </a:srgbClr>
                  </a:outerShdw>
                </a:effectLst>
              </a:rPr>
              <a:t>Some judge one day to be better than another, while others judge all days to be alike. Let all be fully convinced in their own minds. </a:t>
            </a:r>
            <a:r>
              <a:rPr lang="en-US" sz="2800" i="1" baseline="30000" dirty="0">
                <a:effectLst>
                  <a:outerShdw blurRad="38100" dist="38100" dir="2700000" algn="tl">
                    <a:srgbClr val="000000">
                      <a:alpha val="43137"/>
                    </a:srgbClr>
                  </a:outerShdw>
                </a:effectLst>
              </a:rPr>
              <a:t>6</a:t>
            </a:r>
            <a:r>
              <a:rPr lang="en-US" sz="2800" i="1" dirty="0">
                <a:effectLst>
                  <a:outerShdw blurRad="38100" dist="38100" dir="2700000" algn="tl">
                    <a:srgbClr val="000000">
                      <a:alpha val="43137"/>
                    </a:srgbClr>
                  </a:outerShdw>
                </a:effectLst>
              </a:rPr>
              <a:t>Those who observe the day, observe it in honor of the Lord. Also those who eat, eat in honor of the Lord, since they give thanks to God; while those who abstain, abstain in honor of the Lord and give thanks to God.</a:t>
            </a:r>
          </a:p>
          <a:p>
            <a:endParaRPr lang="en-US" sz="2800" i="1" baseline="30000" dirty="0">
              <a:effectLst>
                <a:outerShdw blurRad="38100" dist="38100" dir="2700000" algn="tl">
                  <a:srgbClr val="000000">
                    <a:alpha val="43137"/>
                  </a:srgbClr>
                </a:outerShdw>
              </a:effectLst>
            </a:endParaRPr>
          </a:p>
          <a:p>
            <a:r>
              <a:rPr lang="en-US" sz="2800" i="1" baseline="30000" dirty="0">
                <a:effectLst>
                  <a:outerShdw blurRad="38100" dist="38100" dir="2700000" algn="tl">
                    <a:srgbClr val="000000">
                      <a:alpha val="43137"/>
                    </a:srgbClr>
                  </a:outerShdw>
                </a:effectLst>
              </a:rPr>
              <a:t>	</a:t>
            </a:r>
            <a:endParaRPr lang="en-US" sz="2800" b="1" i="1" dirty="0"/>
          </a:p>
        </p:txBody>
      </p:sp>
    </p:spTree>
    <p:extLst>
      <p:ext uri="{BB962C8B-B14F-4D97-AF65-F5344CB8AC3E}">
        <p14:creationId xmlns:p14="http://schemas.microsoft.com/office/powerpoint/2010/main" val="374518289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(Romans 14:1-12)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749643" y="1337652"/>
            <a:ext cx="7620000" cy="3539430"/>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	7</a:t>
            </a:r>
            <a:r>
              <a:rPr lang="en-US" sz="2800" i="1" dirty="0">
                <a:effectLst>
                  <a:outerShdw blurRad="38100" dist="38100" dir="2700000" algn="tl">
                    <a:srgbClr val="000000">
                      <a:alpha val="43137"/>
                    </a:srgbClr>
                  </a:outerShdw>
                </a:effectLst>
              </a:rPr>
              <a:t>We do not live to ourselves, and we do not die to ourselves. </a:t>
            </a:r>
            <a:r>
              <a:rPr lang="en-US" sz="2800" i="1" baseline="30000" dirty="0">
                <a:effectLst>
                  <a:outerShdw blurRad="38100" dist="38100" dir="2700000" algn="tl">
                    <a:srgbClr val="000000">
                      <a:alpha val="43137"/>
                    </a:srgbClr>
                  </a:outerShdw>
                </a:effectLst>
              </a:rPr>
              <a:t>8</a:t>
            </a:r>
            <a:r>
              <a:rPr lang="en-US" sz="2800" i="1" dirty="0">
                <a:effectLst>
                  <a:outerShdw blurRad="38100" dist="38100" dir="2700000" algn="tl">
                    <a:srgbClr val="000000">
                      <a:alpha val="43137"/>
                    </a:srgbClr>
                  </a:outerShdw>
                </a:effectLst>
              </a:rPr>
              <a:t>If we live, we live to the Lord, and if we die, we die to the Lord; so then, whether we live or whether we die, we are the Lord’s. </a:t>
            </a:r>
            <a:r>
              <a:rPr lang="en-US" sz="2800" i="1" baseline="30000" dirty="0">
                <a:effectLst>
                  <a:outerShdw blurRad="38100" dist="38100" dir="2700000" algn="tl">
                    <a:srgbClr val="000000">
                      <a:alpha val="43137"/>
                    </a:srgbClr>
                  </a:outerShdw>
                </a:effectLst>
              </a:rPr>
              <a:t>9</a:t>
            </a:r>
            <a:r>
              <a:rPr lang="en-US" sz="2800" i="1" dirty="0">
                <a:effectLst>
                  <a:outerShdw blurRad="38100" dist="38100" dir="2700000" algn="tl">
                    <a:srgbClr val="000000">
                      <a:alpha val="43137"/>
                    </a:srgbClr>
                  </a:outerShdw>
                </a:effectLst>
              </a:rPr>
              <a:t>For to this end Christ died and lived again, so that he might be Lord of both the dead and the living.</a:t>
            </a:r>
          </a:p>
          <a:p>
            <a:endParaRPr lang="en-US" sz="2800" b="1" i="1" dirty="0"/>
          </a:p>
        </p:txBody>
      </p:sp>
    </p:spTree>
    <p:extLst>
      <p:ext uri="{BB962C8B-B14F-4D97-AF65-F5344CB8AC3E}">
        <p14:creationId xmlns:p14="http://schemas.microsoft.com/office/powerpoint/2010/main" val="1554258097"/>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(Romans 14:1-12)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749643" y="1337652"/>
            <a:ext cx="7620000" cy="5262979"/>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	10</a:t>
            </a:r>
            <a:r>
              <a:rPr lang="en-US" sz="2800" i="1" dirty="0">
                <a:effectLst>
                  <a:outerShdw blurRad="38100" dist="38100" dir="2700000" algn="tl">
                    <a:srgbClr val="000000">
                      <a:alpha val="43137"/>
                    </a:srgbClr>
                  </a:outerShdw>
                </a:effectLst>
              </a:rPr>
              <a:t>Why do you pass judgment on your brother or sister? Or you, why do you despise your brother or sister? For we will all stand before the judgment seat of God. </a:t>
            </a:r>
            <a:r>
              <a:rPr lang="en-US" sz="2800" i="1" baseline="30000" dirty="0">
                <a:effectLst>
                  <a:outerShdw blurRad="38100" dist="38100" dir="2700000" algn="tl">
                    <a:srgbClr val="000000">
                      <a:alpha val="43137"/>
                    </a:srgbClr>
                  </a:outerShdw>
                </a:effectLst>
              </a:rPr>
              <a:t>11</a:t>
            </a:r>
            <a:r>
              <a:rPr lang="en-US" sz="2800" i="1" dirty="0">
                <a:effectLst>
                  <a:outerShdw blurRad="38100" dist="38100" dir="2700000" algn="tl">
                    <a:srgbClr val="000000">
                      <a:alpha val="43137"/>
                    </a:srgbClr>
                  </a:outerShdw>
                </a:effectLst>
              </a:rPr>
              <a:t>For it is written, </a:t>
            </a:r>
            <a:br>
              <a:rPr 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“As I live, says the Lord, every knee shall bow to me, </a:t>
            </a:r>
            <a:br>
              <a:rPr 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and every tongue shall give praise to God.” </a:t>
            </a:r>
            <a:br>
              <a:rPr lang="en-US" sz="2800" i="1" dirty="0">
                <a:effectLst>
                  <a:outerShdw blurRad="38100" dist="38100" dir="2700000" algn="tl">
                    <a:srgbClr val="000000">
                      <a:alpha val="43137"/>
                    </a:srgbClr>
                  </a:outerShdw>
                </a:effectLst>
              </a:rPr>
            </a:br>
            <a:r>
              <a:rPr lang="en-US" sz="2800" i="1" baseline="30000" dirty="0">
                <a:effectLst>
                  <a:outerShdw blurRad="38100" dist="38100" dir="2700000" algn="tl">
                    <a:srgbClr val="000000">
                      <a:alpha val="43137"/>
                    </a:srgbClr>
                  </a:outerShdw>
                </a:effectLst>
              </a:rPr>
              <a:t>12</a:t>
            </a:r>
            <a:r>
              <a:rPr lang="en-US" sz="2800" i="1" dirty="0">
                <a:effectLst>
                  <a:outerShdw blurRad="38100" dist="38100" dir="2700000" algn="tl">
                    <a:srgbClr val="000000">
                      <a:alpha val="43137"/>
                    </a:srgbClr>
                  </a:outerShdw>
                </a:effectLst>
              </a:rPr>
              <a:t>So then, each of us will be accountable to God.</a:t>
            </a:r>
          </a:p>
          <a:p>
            <a:endParaRPr lang="en-US" sz="2800" b="1" i="1" dirty="0"/>
          </a:p>
        </p:txBody>
      </p:sp>
    </p:spTree>
    <p:extLst>
      <p:ext uri="{BB962C8B-B14F-4D97-AF65-F5344CB8AC3E}">
        <p14:creationId xmlns:p14="http://schemas.microsoft.com/office/powerpoint/2010/main" val="116992918"/>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(Matthew 18:21-35)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381000" y="1219200"/>
            <a:ext cx="8534400" cy="5262979"/>
          </a:xfrm>
          <a:prstGeom prst="rect">
            <a:avLst/>
          </a:prstGeom>
        </p:spPr>
        <p:txBody>
          <a:bodyPr wrap="square">
            <a:spAutoFit/>
          </a:bodyPr>
          <a:lstStyle/>
          <a:p>
            <a:r>
              <a:rPr lang="en-US" i="1" baseline="30000" dirty="0"/>
              <a:t>	</a:t>
            </a:r>
            <a:r>
              <a:rPr lang="en-US" sz="2800" i="1" baseline="30000" dirty="0"/>
              <a:t>21</a:t>
            </a:r>
            <a:r>
              <a:rPr lang="en-US" sz="2800" i="1" dirty="0"/>
              <a:t>Then Peter came and said to him, “Lord, if another member of the church sins against me, how often should I forgive? As many as seven times?” </a:t>
            </a:r>
            <a:r>
              <a:rPr lang="en-US" sz="2800" i="1" baseline="30000" dirty="0"/>
              <a:t>22</a:t>
            </a:r>
            <a:r>
              <a:rPr lang="en-US" sz="2800" i="1" dirty="0"/>
              <a:t>Jesus said to him, “Not seven times, but, I tell you, seventy-seven times. </a:t>
            </a:r>
            <a:endParaRPr lang="en-US" sz="2800" dirty="0"/>
          </a:p>
          <a:p>
            <a:r>
              <a:rPr lang="en-US" sz="2800" i="1" baseline="30000" dirty="0"/>
              <a:t>23</a:t>
            </a:r>
            <a:r>
              <a:rPr lang="en-US" sz="2800" i="1" dirty="0"/>
              <a:t>“For this reason the kingdom of heaven may be compared to a king who wished to settle accounts with his slaves. </a:t>
            </a:r>
            <a:r>
              <a:rPr lang="en-US" sz="2800" i="1" baseline="30000" dirty="0"/>
              <a:t>24</a:t>
            </a:r>
            <a:r>
              <a:rPr lang="en-US" sz="2800" i="1" dirty="0"/>
              <a:t>When he began the reckoning, one who owed him ten thousand talents was brought to him. </a:t>
            </a:r>
            <a:r>
              <a:rPr lang="en-US" sz="2800" i="1" baseline="30000" dirty="0"/>
              <a:t>25</a:t>
            </a:r>
            <a:r>
              <a:rPr lang="en-US" sz="2800" i="1" dirty="0"/>
              <a:t>and, as he could not pay, his lord ordered him to be sold, together with his wife and children and all his possessions, and payment to be made.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420015"/>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(Matthew 18:21-35)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309949" y="1231156"/>
            <a:ext cx="8534400" cy="5262979"/>
          </a:xfrm>
          <a:prstGeom prst="rect">
            <a:avLst/>
          </a:prstGeom>
        </p:spPr>
        <p:txBody>
          <a:bodyPr wrap="square">
            <a:spAutoFit/>
          </a:bodyPr>
          <a:lstStyle/>
          <a:p>
            <a:r>
              <a:rPr lang="en-US" i="1" baseline="30000" dirty="0"/>
              <a:t>	</a:t>
            </a:r>
            <a:r>
              <a:rPr lang="en-US" sz="2800" i="1" baseline="30000" dirty="0"/>
              <a:t>26</a:t>
            </a:r>
            <a:r>
              <a:rPr lang="en-US" sz="2800" i="1" dirty="0"/>
              <a:t>So the slave fell on his knees before him, saying, ‘Have patience with me, and I will pay you everything.’ </a:t>
            </a:r>
            <a:r>
              <a:rPr lang="en-US" sz="2800" i="1" baseline="30000" dirty="0"/>
              <a:t>27</a:t>
            </a:r>
            <a:r>
              <a:rPr lang="en-US" sz="2800" i="1" dirty="0"/>
              <a:t>And out of pity for him, the lord of that slave released him and forgave him the debt. </a:t>
            </a:r>
            <a:r>
              <a:rPr lang="en-US" sz="2800" i="1" baseline="30000" dirty="0"/>
              <a:t>28</a:t>
            </a:r>
            <a:r>
              <a:rPr lang="en-US" sz="2800" i="1" dirty="0"/>
              <a:t>But that same slave, as he went out, came upon one of his fellow slaves who owed him a hundred denarii; and seizing him by the throat, he said, ‘Pay what you owe.’ </a:t>
            </a:r>
            <a:r>
              <a:rPr lang="en-US" sz="2800" i="1" baseline="30000" dirty="0"/>
              <a:t>29</a:t>
            </a:r>
            <a:r>
              <a:rPr lang="en-US" sz="2800" i="1" dirty="0"/>
              <a:t>Then his fellow slave fell down and pleaded with him, ‘Have patience with me, and I will pay you.’ </a:t>
            </a:r>
            <a:r>
              <a:rPr lang="en-US" sz="2800" i="1" baseline="30000" dirty="0"/>
              <a:t>30</a:t>
            </a:r>
            <a:r>
              <a:rPr lang="en-US" sz="2800" i="1" dirty="0"/>
              <a:t>But he refused; then he went and threw him into prison until he would pay the debt. </a:t>
            </a:r>
            <a:endParaRPr lang="en-US" sz="2800" dirty="0"/>
          </a:p>
          <a:p>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6329277"/>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(Matthew 18:21-35)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381000" y="1219200"/>
            <a:ext cx="8534400" cy="5262979"/>
          </a:xfrm>
          <a:prstGeom prst="rect">
            <a:avLst/>
          </a:prstGeom>
        </p:spPr>
        <p:txBody>
          <a:bodyPr wrap="square">
            <a:spAutoFit/>
          </a:bodyPr>
          <a:lstStyle/>
          <a:p>
            <a:r>
              <a:rPr lang="en-US" sz="2800" i="1" baseline="30000" dirty="0"/>
              <a:t>31</a:t>
            </a:r>
            <a:r>
              <a:rPr lang="en-US" sz="2800" i="1" dirty="0"/>
              <a:t>When his fellow slaves saw what had happened, they were greatly distressed, and they went and reported to their lord all that had taken place. </a:t>
            </a:r>
            <a:r>
              <a:rPr lang="en-US" sz="2800" i="1" baseline="30000" dirty="0"/>
              <a:t>32</a:t>
            </a:r>
            <a:r>
              <a:rPr lang="en-US" sz="2800" i="1" dirty="0"/>
              <a:t>Then his lord summoned him and said to him, ‘You wicked slave! I forgave you all that debt because you pleaded with me. </a:t>
            </a:r>
            <a:r>
              <a:rPr lang="en-US" sz="2800" i="1" baseline="30000" dirty="0"/>
              <a:t>33</a:t>
            </a:r>
            <a:r>
              <a:rPr lang="en-US" sz="2800" i="1" dirty="0"/>
              <a:t>Should you not have had mercy on your fellow slave, as I had mercy on you?’ </a:t>
            </a:r>
            <a:r>
              <a:rPr lang="en-US" sz="2800" i="1" baseline="30000" dirty="0"/>
              <a:t>34</a:t>
            </a:r>
            <a:r>
              <a:rPr lang="en-US" sz="2800" i="1" dirty="0"/>
              <a:t>And in anger his lord handed him over to be tortured until he would pay his entire debt. </a:t>
            </a:r>
            <a:r>
              <a:rPr lang="en-US" sz="2800" i="1" baseline="30000" dirty="0"/>
              <a:t>35</a:t>
            </a:r>
            <a:r>
              <a:rPr lang="en-US" sz="2800" i="1" dirty="0"/>
              <a:t>So my heavenly Father will also do to every one of you, if you do not forgive your brother or sister from your heart.”</a:t>
            </a:r>
            <a:endParaRPr lang="en-US" sz="2800" dirty="0"/>
          </a:p>
          <a:p>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2117458"/>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302FF8-9D36-4833-8B93-DAD47E9A6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332826" cy="6858000"/>
          </a:xfrm>
          <a:prstGeom prst="rect">
            <a:avLst/>
          </a:prstGeom>
        </p:spPr>
      </p:pic>
      <p:sp>
        <p:nvSpPr>
          <p:cNvPr id="111618" name="Rectangle 2"/>
          <p:cNvSpPr>
            <a:spLocks noGrp="1" noChangeArrowheads="1"/>
          </p:cNvSpPr>
          <p:nvPr>
            <p:ph type="ctrTitle"/>
          </p:nvPr>
        </p:nvSpPr>
        <p:spPr>
          <a:xfrm>
            <a:off x="304800" y="266217"/>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Call To Worship </a:t>
            </a:r>
            <a:r>
              <a:rPr lang="en-US" altLang="en-US" sz="2000" b="0" i="1" dirty="0">
                <a:solidFill>
                  <a:srgbClr val="4AE8E8"/>
                </a:solidFill>
                <a:effectLst>
                  <a:outerShdw blurRad="38100" dist="38100" dir="2700000" algn="tl">
                    <a:srgbClr val="000000">
                      <a:alpha val="43137"/>
                    </a:srgbClr>
                  </a:outerShdw>
                </a:effectLst>
              </a:rPr>
              <a:t>(Based on Exodus 15:1-3)</a:t>
            </a:r>
            <a:br>
              <a:rPr lang="en-US" altLang="en-US" sz="2000" b="0" i="1" dirty="0">
                <a:solidFill>
                  <a:srgbClr val="000000"/>
                </a:solidFill>
              </a:rPr>
            </a:br>
            <a:endParaRPr lang="en-US" altLang="en-US" sz="2000" i="1" dirty="0">
              <a:solidFill>
                <a:srgbClr val="000000"/>
              </a:solidFill>
              <a:effectLst>
                <a:outerShdw blurRad="38100" dist="38100" dir="2700000" algn="tl">
                  <a:srgbClr val="000000">
                    <a:alpha val="43137"/>
                  </a:srgbClr>
                </a:outerShdw>
              </a:effectLst>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304800" y="1589938"/>
            <a:ext cx="8951826" cy="5509200"/>
          </a:xfrm>
          <a:prstGeom prst="rect">
            <a:avLst/>
          </a:prstGeom>
        </p:spPr>
        <p:txBody>
          <a:bodyPr wrap="square">
            <a:spAutoFit/>
          </a:bodyPr>
          <a:lstStyle/>
          <a:p>
            <a:r>
              <a:rPr lang="en-US" sz="3200" i="1" dirty="0">
                <a:effectLst>
                  <a:outerShdw blurRad="38100" dist="38100" dir="2700000" algn="tl">
                    <a:srgbClr val="000000">
                      <a:alpha val="43137"/>
                    </a:srgbClr>
                  </a:outerShdw>
                </a:effectLst>
              </a:rPr>
              <a:t>We will sing to the LORD, for he has triumphed gloriously; horse and rider he has thrown into the sea. </a:t>
            </a:r>
            <a:br>
              <a:rPr lang="en-US" sz="3200" i="1"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	</a:t>
            </a:r>
            <a:r>
              <a:rPr lang="en-US" sz="3200" b="1" i="1" dirty="0">
                <a:solidFill>
                  <a:srgbClr val="FFFF00"/>
                </a:solidFill>
                <a:effectLst>
                  <a:outerShdw blurRad="38100" dist="38100" dir="2700000" algn="tl">
                    <a:srgbClr val="000000">
                      <a:alpha val="43137"/>
                    </a:srgbClr>
                  </a:outerShdw>
                </a:effectLst>
              </a:rPr>
              <a:t>The LORD is our strength and our 	might, and he has become our 	salvation; this is our God, and we will 	praise him, our father’s God, and 	we will exalt him.</a:t>
            </a:r>
            <a:r>
              <a:rPr lang="en-US" sz="3200" i="1" dirty="0">
                <a:solidFill>
                  <a:srgbClr val="FFFF00"/>
                </a:solidFill>
                <a:effectLst>
                  <a:outerShdw blurRad="38100" dist="38100" dir="2700000" algn="tl">
                    <a:srgbClr val="000000">
                      <a:alpha val="43137"/>
                    </a:srgbClr>
                  </a:outerShdw>
                </a:effectLst>
              </a:rPr>
              <a:t> </a:t>
            </a:r>
            <a:br>
              <a:rPr lang="en-US" sz="3200" i="1"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The LORD is a warrior; the LORD is his name.  </a:t>
            </a:r>
          </a:p>
          <a:p>
            <a:r>
              <a:rPr lang="en-US" sz="3200" i="1" dirty="0">
                <a:effectLst>
                  <a:outerShdw blurRad="38100" dist="38100" dir="2700000" algn="tl">
                    <a:srgbClr val="000000">
                      <a:alpha val="43137"/>
                    </a:srgbClr>
                  </a:outerShdw>
                </a:effectLst>
              </a:rPr>
              <a:t>Come, let us worship God.</a:t>
            </a:r>
            <a:endParaRPr lang="en-US" sz="3200" dirty="0">
              <a:effectLst>
                <a:outerShdw blurRad="38100" dist="38100" dir="2700000" algn="tl">
                  <a:srgbClr val="000000">
                    <a:alpha val="43137"/>
                  </a:srgbClr>
                </a:outerShdw>
              </a:effectLst>
            </a:endParaRPr>
          </a:p>
          <a:p>
            <a:endParaRPr lang="en-US" sz="32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46196991"/>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69B8AE-634D-4F85-85A9-AEF4E479F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5" y="0"/>
            <a:ext cx="9159265" cy="7086600"/>
          </a:xfrm>
          <a:prstGeom prst="rect">
            <a:avLst/>
          </a:prstGeom>
        </p:spPr>
      </p:pic>
      <p:sp>
        <p:nvSpPr>
          <p:cNvPr id="801794" name="Rectangle 2"/>
          <p:cNvSpPr>
            <a:spLocks noChangeArrowheads="1"/>
          </p:cNvSpPr>
          <p:nvPr/>
        </p:nvSpPr>
        <p:spPr bwMode="auto">
          <a:xfrm>
            <a:off x="944867" y="762000"/>
            <a:ext cx="723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(Romans 14:1-12 and Matthew 18:21-35)</a:t>
            </a:r>
          </a:p>
          <a:p>
            <a:r>
              <a:rPr lang="en-US" sz="3200" i="1" dirty="0">
                <a:solidFill>
                  <a:srgbClr val="4AE8E8"/>
                </a:solidFill>
                <a:effectLst>
                  <a:outerShdw blurRad="38100" dist="38100" dir="2700000" algn="tl">
                    <a:srgbClr val="000000">
                      <a:alpha val="43137"/>
                    </a:srgbClr>
                  </a:outerShdw>
                </a:effectLst>
              </a:rPr>
              <a:t>Forget to Forgive</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277925184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846438" y="533400"/>
            <a:ext cx="6925962"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chemeClr val="tx2">
                    <a:lumMod val="75000"/>
                  </a:schemeClr>
                </a:solidFill>
                <a:effectLst>
                  <a:outerShdw blurRad="38100" dist="38100" dir="2700000" algn="tl">
                    <a:srgbClr val="000000">
                      <a:alpha val="43137"/>
                    </a:srgbClr>
                  </a:outerShdw>
                </a:effectLst>
              </a:rPr>
              <a:t># 445 “God, How Can We Forgive”</a:t>
            </a:r>
            <a:endParaRPr lang="en-US" altLang="en-US" sz="2800" b="0" i="1" dirty="0">
              <a:solidFill>
                <a:schemeClr val="tx2">
                  <a:lumMod val="75000"/>
                </a:schemeClr>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0" y="1676400"/>
            <a:ext cx="9135762"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God, how can we forgive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when bonds of love are torn?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How can we rise and start anew,</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our trust reborn?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When human loving fails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every hope is gone,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love gives strength beyond our own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face the dawn.</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846438" y="533400"/>
            <a:ext cx="6925962"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chemeClr val="tx2">
                    <a:lumMod val="75000"/>
                  </a:schemeClr>
                </a:solidFill>
                <a:effectLst>
                  <a:outerShdw blurRad="38100" dist="38100" dir="2700000" algn="tl">
                    <a:srgbClr val="000000">
                      <a:alpha val="43137"/>
                    </a:srgbClr>
                  </a:outerShdw>
                </a:effectLst>
              </a:rPr>
              <a:t># 445 “God, How Can We Forgive”</a:t>
            </a:r>
            <a:endParaRPr lang="en-US" altLang="en-US" sz="2800" b="0" i="1" dirty="0">
              <a:solidFill>
                <a:schemeClr val="tx2">
                  <a:lumMod val="75000"/>
                </a:schemeClr>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0" y="1676400"/>
            <a:ext cx="9135762"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When we have missed the mark,</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tears of anguish flow,</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how can you still release our guilt,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debt we owe?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ocean depth of grace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surpasses all our needs.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 priest who shares our human pain,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Christ intercedes.</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6641226"/>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846438" y="533400"/>
            <a:ext cx="6925962"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chemeClr val="tx2">
                    <a:lumMod val="75000"/>
                  </a:schemeClr>
                </a:solidFill>
                <a:effectLst>
                  <a:outerShdw blurRad="38100" dist="38100" dir="2700000" algn="tl">
                    <a:srgbClr val="000000">
                      <a:alpha val="43137"/>
                    </a:srgbClr>
                  </a:outerShdw>
                </a:effectLst>
              </a:rPr>
              <a:t># 445 “God, How Can We Forgive”</a:t>
            </a:r>
            <a:endParaRPr lang="en-US" altLang="en-US" sz="2800" b="0" i="1" dirty="0">
              <a:solidFill>
                <a:schemeClr val="tx2">
                  <a:lumMod val="75000"/>
                </a:schemeClr>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0" y="1676400"/>
            <a:ext cx="9135762"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Who dares to throw the stone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damn another's sin,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when you, while knowing all our past,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forgive again?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 more we play the judge,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by your grace we live.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As you, O God, forgive our sin,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we forgive.</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96029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609600" y="228600"/>
            <a:ext cx="86868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a:t>
            </a:r>
            <a:r>
              <a:rPr lang="en-US" altLang="en-US" sz="2000" i="1" dirty="0">
                <a:solidFill>
                  <a:srgbClr val="FFFF00"/>
                </a:solidFill>
                <a:effectLst>
                  <a:outerShdw blurRad="38100" dist="38100" dir="2700000" algn="tl">
                    <a:srgbClr val="000000">
                      <a:alpha val="43137"/>
                    </a:srgbClr>
                  </a:outerShdw>
                </a:effectLst>
                <a:latin typeface="+mn-lt"/>
                <a:cs typeface="Times New Roman" pitchFamily="18" charset="0"/>
              </a:rPr>
              <a:t>(Excerpt from Confession of 1967)</a:t>
            </a:r>
            <a:br>
              <a:rPr lang="en-US" altLang="en-US" sz="20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000" i="1" dirty="0">
              <a:solidFill>
                <a:srgbClr val="FF000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D373AA3B-34C1-4130-BC44-A85CD66F3070}"/>
              </a:ext>
            </a:extLst>
          </p:cNvPr>
          <p:cNvSpPr/>
          <p:nvPr/>
        </p:nvSpPr>
        <p:spPr>
          <a:xfrm>
            <a:off x="638432" y="990600"/>
            <a:ext cx="8077200" cy="5970865"/>
          </a:xfrm>
          <a:prstGeom prst="rect">
            <a:avLst/>
          </a:prstGeom>
        </p:spPr>
        <p:txBody>
          <a:bodyPr wrap="square">
            <a:spAutoFit/>
          </a:bodyPr>
          <a:lstStyle/>
          <a:p>
            <a:r>
              <a:rPr lang="en-US" sz="2400" b="1" i="1" dirty="0">
                <a:effectLst>
                  <a:outerShdw blurRad="38100" dist="38100" dir="2700000" algn="tl">
                    <a:srgbClr val="000000">
                      <a:alpha val="43137"/>
                    </a:srgbClr>
                  </a:outerShdw>
                </a:effectLst>
              </a:rPr>
              <a:t>(Section 9.31)</a:t>
            </a:r>
          </a:p>
          <a:p>
            <a:r>
              <a:rPr lang="en-US" sz="3000" b="1" i="1" dirty="0">
                <a:effectLst>
                  <a:outerShdw blurRad="38100" dist="38100" dir="2700000" algn="tl">
                    <a:srgbClr val="000000">
                      <a:alpha val="43137"/>
                    </a:srgbClr>
                  </a:outerShdw>
                </a:effectLst>
              </a:rPr>
              <a:t>	To be reconciled to God is to be sent into the world as God’s reconciling community. This community, the church universal, is entrusted with God’s message of reconciliation and shares God’s labor of healing the enmities which separate people from God and from each other. Christ has called the church to this mission and given it the gift of the Holy Spirit. The church maintains continuity with the apostles and with Israel by faithful obedience to his call.</a:t>
            </a:r>
          </a:p>
          <a:p>
            <a:r>
              <a:rPr lang="en-US" sz="28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85636492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6858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596900" y="3962400"/>
            <a:ext cx="8534400" cy="1938992"/>
          </a:xfrm>
          <a:prstGeom prst="rect">
            <a:avLst/>
          </a:prstGeom>
        </p:spPr>
        <p:txBody>
          <a:bodyPr wrap="square">
            <a:spAutoFit/>
          </a:bodyPr>
          <a:lstStyle/>
          <a:p>
            <a:pPr marL="342900" indent="-342900">
              <a:buFont typeface="Arial" panose="020B0604020202020204" pitchFamily="34" charset="0"/>
              <a:buChar char="•"/>
            </a:pPr>
            <a:r>
              <a:rPr lang="en-US" sz="2400" i="1" dirty="0"/>
              <a:t>The </a:t>
            </a:r>
            <a:r>
              <a:rPr lang="en-US" sz="2400" b="1" i="1" dirty="0">
                <a:solidFill>
                  <a:srgbClr val="FFFF00"/>
                </a:solidFill>
              </a:rPr>
              <a:t>Wednesday evening</a:t>
            </a:r>
            <a:r>
              <a:rPr lang="en-US" sz="2400" i="1" dirty="0">
                <a:solidFill>
                  <a:srgbClr val="FFFF00"/>
                </a:solidFill>
              </a:rPr>
              <a:t> </a:t>
            </a:r>
            <a:r>
              <a:rPr lang="en-US" sz="2400" b="1" i="1" dirty="0">
                <a:solidFill>
                  <a:srgbClr val="FFFF00"/>
                </a:solidFill>
              </a:rPr>
              <a:t>Women’s Group </a:t>
            </a:r>
            <a:r>
              <a:rPr lang="en-US" sz="2400" i="1" dirty="0"/>
              <a:t>will meet every </a:t>
            </a:r>
            <a:r>
              <a:rPr lang="en-US" sz="2400" b="1" i="1" dirty="0">
                <a:solidFill>
                  <a:srgbClr val="FFFF00"/>
                </a:solidFill>
              </a:rPr>
              <a:t>Wednesday</a:t>
            </a:r>
            <a:r>
              <a:rPr lang="en-US" sz="2400" i="1" dirty="0">
                <a:solidFill>
                  <a:srgbClr val="FFFF00"/>
                </a:solidFill>
              </a:rPr>
              <a:t> </a:t>
            </a:r>
            <a:r>
              <a:rPr lang="en-US" sz="2400" i="1" dirty="0"/>
              <a:t>over at the Manse (2048 E 14</a:t>
            </a:r>
            <a:r>
              <a:rPr lang="en-US" sz="2400" i="1" baseline="30000" dirty="0"/>
              <a:t>th</a:t>
            </a:r>
            <a:r>
              <a:rPr lang="en-US" sz="2400" i="1" dirty="0"/>
              <a:t> Street) and the </a:t>
            </a:r>
            <a:r>
              <a:rPr lang="en-US" sz="2400" b="1" i="1" dirty="0">
                <a:solidFill>
                  <a:srgbClr val="FFFF00"/>
                </a:solidFill>
              </a:rPr>
              <a:t>Sunday afternoon Bible Study</a:t>
            </a:r>
            <a:r>
              <a:rPr lang="en-US" sz="2400" i="1" dirty="0">
                <a:solidFill>
                  <a:srgbClr val="FFFF00"/>
                </a:solidFill>
              </a:rPr>
              <a:t> </a:t>
            </a:r>
            <a:r>
              <a:rPr lang="en-US" sz="2400" b="1" i="1" dirty="0">
                <a:solidFill>
                  <a:srgbClr val="FFFF00"/>
                </a:solidFill>
              </a:rPr>
              <a:t>Group</a:t>
            </a:r>
            <a:r>
              <a:rPr lang="en-US" sz="2400" i="1" dirty="0">
                <a:solidFill>
                  <a:srgbClr val="FFFF00"/>
                </a:solidFill>
              </a:rPr>
              <a:t> </a:t>
            </a:r>
            <a:r>
              <a:rPr lang="en-US" sz="2400" i="1" dirty="0"/>
              <a:t>will continue </a:t>
            </a:r>
            <a:r>
              <a:rPr lang="en-US" sz="2400" b="1" i="1" dirty="0">
                <a:solidFill>
                  <a:srgbClr val="FFFF00"/>
                </a:solidFill>
              </a:rPr>
              <a:t>this afternoon at 12:30pm</a:t>
            </a:r>
            <a:r>
              <a:rPr lang="en-US" sz="2400" i="1" dirty="0">
                <a:solidFill>
                  <a:srgbClr val="FFFF00"/>
                </a:solidFill>
              </a:rPr>
              <a:t> </a:t>
            </a:r>
            <a:r>
              <a:rPr lang="en-US" sz="2400" i="1" dirty="0"/>
              <a:t>downstairs in the basement.</a:t>
            </a:r>
            <a:r>
              <a:rPr lang="en-US" sz="2400" b="1" i="1" dirty="0">
                <a:effectLst>
                  <a:outerShdw blurRad="38100" dist="38100" dir="2700000" algn="tl">
                    <a:srgbClr val="000000">
                      <a:alpha val="43137"/>
                    </a:srgbClr>
                  </a:outerShdw>
                </a:effectLst>
              </a:rPr>
              <a:t>  </a:t>
            </a:r>
            <a:endParaRPr lang="en-US" sz="2200" b="1" i="1" dirty="0">
              <a:solidFill>
                <a:srgbClr val="FFFF00"/>
              </a:solidFill>
            </a:endParaRPr>
          </a:p>
        </p:txBody>
      </p:sp>
      <p:sp>
        <p:nvSpPr>
          <p:cNvPr id="5" name="Rectangle 4">
            <a:extLst>
              <a:ext uri="{FF2B5EF4-FFF2-40B4-BE49-F238E27FC236}">
                <a16:creationId xmlns:a16="http://schemas.microsoft.com/office/drawing/2014/main" id="{BF85F15E-6B15-4540-833F-6215566C9225}"/>
              </a:ext>
            </a:extLst>
          </p:cNvPr>
          <p:cNvSpPr/>
          <p:nvPr/>
        </p:nvSpPr>
        <p:spPr>
          <a:xfrm>
            <a:off x="685800" y="2971800"/>
            <a:ext cx="7620000" cy="830997"/>
          </a:xfrm>
          <a:prstGeom prst="rect">
            <a:avLst/>
          </a:prstGeom>
        </p:spPr>
        <p:txBody>
          <a:bodyPr wrap="square">
            <a:spAutoFit/>
          </a:bodyPr>
          <a:lstStyle/>
          <a:p>
            <a:pPr marL="342900" lvl="0" indent="-342900">
              <a:buFont typeface="Arial" panose="020B0604020202020204" pitchFamily="34" charset="0"/>
              <a:buChar char="•"/>
            </a:pPr>
            <a:r>
              <a:rPr lang="en-US" sz="2400" i="1" dirty="0"/>
              <a:t>Special thanks for all those who participated and contributed to the </a:t>
            </a:r>
            <a:r>
              <a:rPr lang="en-US" sz="2400" b="1" i="1" dirty="0">
                <a:solidFill>
                  <a:srgbClr val="FFFF00"/>
                </a:solidFill>
              </a:rPr>
              <a:t>Pot-Luck BBQ/Picnic</a:t>
            </a:r>
            <a:r>
              <a:rPr lang="en-US" sz="2400" i="1" dirty="0">
                <a:solidFill>
                  <a:srgbClr val="FFFF00"/>
                </a:solidFill>
              </a:rPr>
              <a:t> </a:t>
            </a:r>
            <a:r>
              <a:rPr lang="en-US" sz="2400" i="1" dirty="0"/>
              <a:t>yesterday.</a:t>
            </a:r>
            <a:endParaRPr lang="en-US" sz="2200" b="1" i="1" dirty="0"/>
          </a:p>
        </p:txBody>
      </p:sp>
    </p:spTree>
    <p:extLst>
      <p:ext uri="{BB962C8B-B14F-4D97-AF65-F5344CB8AC3E}">
        <p14:creationId xmlns:p14="http://schemas.microsoft.com/office/powerpoint/2010/main" val="2219859242"/>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6858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533400" y="3124200"/>
            <a:ext cx="8001000" cy="2954655"/>
          </a:xfrm>
          <a:prstGeom prst="rect">
            <a:avLst/>
          </a:prstGeom>
        </p:spPr>
        <p:txBody>
          <a:bodyPr wrap="square">
            <a:spAutoFit/>
          </a:bodyPr>
          <a:lstStyle/>
          <a:p>
            <a:pPr marL="342900" marR="0" lvl="0" indent="-342900">
              <a:spcBef>
                <a:spcPts val="0"/>
              </a:spcBef>
              <a:spcAft>
                <a:spcPts val="15"/>
              </a:spcAft>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800" i="1" kern="100" dirty="0">
                <a:latin typeface="Arial" panose="020B0604020202020204" pitchFamily="34" charset="0"/>
                <a:ea typeface="Times New Roman" panose="02020603050405020304" pitchFamily="18" charset="0"/>
              </a:rPr>
              <a:t>Susan Yee’s husband – </a:t>
            </a:r>
            <a:r>
              <a:rPr lang="en-US" sz="2800" b="1" i="1" kern="100" dirty="0">
                <a:solidFill>
                  <a:srgbClr val="FFFF00"/>
                </a:solidFill>
                <a:latin typeface="Arial" panose="020B0604020202020204" pitchFamily="34" charset="0"/>
                <a:ea typeface="Times New Roman" panose="02020603050405020304" pitchFamily="18" charset="0"/>
              </a:rPr>
              <a:t>Philip Yee</a:t>
            </a:r>
            <a:r>
              <a:rPr lang="en-US" sz="2800" i="1" kern="100" dirty="0">
                <a:latin typeface="Arial" panose="020B0604020202020204" pitchFamily="34" charset="0"/>
                <a:ea typeface="Times New Roman" panose="02020603050405020304" pitchFamily="18" charset="0"/>
              </a:rPr>
              <a:t>‘s Wake service will be </a:t>
            </a:r>
            <a:r>
              <a:rPr lang="en-US" sz="2800" b="1" i="1" kern="100" dirty="0">
                <a:solidFill>
                  <a:srgbClr val="FFFF00"/>
                </a:solidFill>
                <a:latin typeface="Arial" panose="020B0604020202020204" pitchFamily="34" charset="0"/>
                <a:ea typeface="Times New Roman" panose="02020603050405020304" pitchFamily="18" charset="0"/>
              </a:rPr>
              <a:t>this afternoon</a:t>
            </a:r>
            <a:r>
              <a:rPr lang="en-US" sz="2800" i="1" kern="100" dirty="0">
                <a:solidFill>
                  <a:srgbClr val="FFFF00"/>
                </a:solidFill>
                <a:latin typeface="Arial" panose="020B0604020202020204" pitchFamily="34" charset="0"/>
                <a:ea typeface="Times New Roman" panose="02020603050405020304" pitchFamily="18" charset="0"/>
              </a:rPr>
              <a:t> </a:t>
            </a:r>
            <a:r>
              <a:rPr lang="en-US" sz="2800" i="1" kern="100" dirty="0">
                <a:latin typeface="Arial" panose="020B0604020202020204" pitchFamily="34" charset="0"/>
                <a:ea typeface="Times New Roman" panose="02020603050405020304" pitchFamily="18" charset="0"/>
              </a:rPr>
              <a:t>from </a:t>
            </a:r>
            <a:r>
              <a:rPr lang="en-US" sz="2800" b="1" i="1" kern="100" dirty="0">
                <a:solidFill>
                  <a:srgbClr val="FFFF00"/>
                </a:solidFill>
                <a:latin typeface="Arial" panose="020B0604020202020204" pitchFamily="34" charset="0"/>
                <a:ea typeface="Times New Roman" panose="02020603050405020304" pitchFamily="18" charset="0"/>
              </a:rPr>
              <a:t>3-6pm</a:t>
            </a:r>
            <a:r>
              <a:rPr lang="en-US" sz="2800" i="1" kern="100" dirty="0">
                <a:latin typeface="Arial" panose="020B0604020202020204" pitchFamily="34" charset="0"/>
                <a:ea typeface="Times New Roman" panose="02020603050405020304" pitchFamily="18" charset="0"/>
              </a:rPr>
              <a:t> at </a:t>
            </a:r>
            <a:r>
              <a:rPr lang="en-US" sz="2800" b="1" i="1" kern="100" dirty="0" err="1">
                <a:solidFill>
                  <a:srgbClr val="FFFF00"/>
                </a:solidFill>
                <a:latin typeface="Arial" panose="020B0604020202020204" pitchFamily="34" charset="0"/>
                <a:ea typeface="Times New Roman" panose="02020603050405020304" pitchFamily="18" charset="0"/>
              </a:rPr>
              <a:t>Aievoli</a:t>
            </a:r>
            <a:r>
              <a:rPr lang="en-US" sz="2800" b="1" i="1" kern="100" dirty="0">
                <a:solidFill>
                  <a:srgbClr val="FFFF00"/>
                </a:solidFill>
                <a:latin typeface="Arial" panose="020B0604020202020204" pitchFamily="34" charset="0"/>
                <a:ea typeface="Times New Roman" panose="02020603050405020304" pitchFamily="18" charset="0"/>
              </a:rPr>
              <a:t> Funeral Home</a:t>
            </a:r>
            <a:r>
              <a:rPr lang="en-US" sz="2800" i="1" kern="100" dirty="0">
                <a:solidFill>
                  <a:srgbClr val="FFFF00"/>
                </a:solidFill>
                <a:latin typeface="Arial" panose="020B0604020202020204" pitchFamily="34" charset="0"/>
                <a:ea typeface="Times New Roman" panose="02020603050405020304" pitchFamily="18" charset="0"/>
              </a:rPr>
              <a:t> </a:t>
            </a:r>
            <a:r>
              <a:rPr lang="en-US" sz="2800" i="1" kern="100" dirty="0">
                <a:latin typeface="Arial" panose="020B0604020202020204" pitchFamily="34" charset="0"/>
                <a:ea typeface="Times New Roman" panose="02020603050405020304" pitchFamily="18" charset="0"/>
              </a:rPr>
              <a:t>at </a:t>
            </a:r>
            <a:r>
              <a:rPr lang="en-US" sz="2800" b="1" i="1" kern="100" dirty="0">
                <a:solidFill>
                  <a:srgbClr val="FFFF00"/>
                </a:solidFill>
                <a:latin typeface="Arial" panose="020B0604020202020204" pitchFamily="34" charset="0"/>
                <a:ea typeface="Times New Roman" panose="02020603050405020304" pitchFamily="18" charset="0"/>
              </a:rPr>
              <a:t>1275 65</a:t>
            </a:r>
            <a:r>
              <a:rPr lang="en-US" sz="2800" b="1" i="1" kern="100" baseline="30000" dirty="0">
                <a:solidFill>
                  <a:srgbClr val="FFFF00"/>
                </a:solidFill>
                <a:latin typeface="Arial" panose="020B0604020202020204" pitchFamily="34" charset="0"/>
                <a:ea typeface="Times New Roman" panose="02020603050405020304" pitchFamily="18" charset="0"/>
              </a:rPr>
              <a:t>th</a:t>
            </a:r>
            <a:r>
              <a:rPr lang="en-US" sz="2800" b="1" i="1" kern="100" dirty="0">
                <a:solidFill>
                  <a:srgbClr val="FFFF00"/>
                </a:solidFill>
                <a:latin typeface="Arial" panose="020B0604020202020204" pitchFamily="34" charset="0"/>
                <a:ea typeface="Times New Roman" panose="02020603050405020304" pitchFamily="18" charset="0"/>
              </a:rPr>
              <a:t> Street (13</a:t>
            </a:r>
            <a:r>
              <a:rPr lang="en-US" sz="2800" b="1" i="1" kern="100" baseline="30000" dirty="0">
                <a:solidFill>
                  <a:srgbClr val="FFFF00"/>
                </a:solidFill>
                <a:latin typeface="Arial" panose="020B0604020202020204" pitchFamily="34" charset="0"/>
                <a:ea typeface="Times New Roman" panose="02020603050405020304" pitchFamily="18" charset="0"/>
              </a:rPr>
              <a:t>th</a:t>
            </a:r>
            <a:r>
              <a:rPr lang="en-US" sz="2800" b="1" i="1" kern="100" dirty="0">
                <a:solidFill>
                  <a:srgbClr val="FFFF00"/>
                </a:solidFill>
                <a:latin typeface="Arial" panose="020B0604020202020204" pitchFamily="34" charset="0"/>
                <a:ea typeface="Times New Roman" panose="02020603050405020304" pitchFamily="18" charset="0"/>
              </a:rPr>
              <a:t> Ave)</a:t>
            </a:r>
            <a:r>
              <a:rPr lang="en-US" sz="2800" b="1" i="1" kern="100" dirty="0">
                <a:latin typeface="Arial" panose="020B0604020202020204" pitchFamily="34" charset="0"/>
                <a:ea typeface="Times New Roman" panose="02020603050405020304" pitchFamily="18" charset="0"/>
              </a:rPr>
              <a:t>. </a:t>
            </a:r>
            <a:r>
              <a:rPr lang="en-US" sz="2800" i="1" kern="100" dirty="0">
                <a:latin typeface="Arial" panose="020B0604020202020204" pitchFamily="34" charset="0"/>
                <a:ea typeface="Times New Roman" panose="02020603050405020304" pitchFamily="18" charset="0"/>
              </a:rPr>
              <a:t>His burial will be tomorrow at Mt. Pleasant </a:t>
            </a:r>
            <a:r>
              <a:rPr lang="en-US" sz="2800" i="1" kern="100" dirty="0" err="1">
                <a:latin typeface="Arial" panose="020B0604020202020204" pitchFamily="34" charset="0"/>
                <a:ea typeface="Times New Roman" panose="02020603050405020304" pitchFamily="18" charset="0"/>
              </a:rPr>
              <a:t>Cemetary</a:t>
            </a:r>
            <a:r>
              <a:rPr lang="en-US" sz="2800" i="1" kern="100" dirty="0">
                <a:latin typeface="Arial" panose="020B0604020202020204" pitchFamily="34" charset="0"/>
                <a:ea typeface="Times New Roman" panose="02020603050405020304" pitchFamily="18" charset="0"/>
              </a:rPr>
              <a:t> in Valhalla, NY.  Please pray for the Yee Family.</a:t>
            </a:r>
            <a:endParaRPr lang="en-US" sz="2800" dirty="0">
              <a:latin typeface="Helvetica" panose="020B0604020202020204" pitchFamily="34" charset="0"/>
              <a:ea typeface="Times New Roman" panose="02020603050405020304" pitchFamily="18" charset="0"/>
            </a:endParaRPr>
          </a:p>
          <a:p>
            <a:pPr marL="457200" marR="0">
              <a:spcBef>
                <a:spcPts val="0"/>
              </a:spcBef>
              <a:spcAft>
                <a:spcPts val="0"/>
              </a:spcAft>
            </a:pPr>
            <a:r>
              <a:rPr lang="en-US" b="1" i="1" kern="100" dirty="0">
                <a:solidFill>
                  <a:srgbClr val="000000"/>
                </a:solidFill>
                <a:latin typeface="Arial" panose="020B0604020202020204" pitchFamily="34" charset="0"/>
                <a:ea typeface="Times New Roman" panose="02020603050405020304" pitchFamily="18" charset="0"/>
              </a:rPr>
              <a:t> </a:t>
            </a:r>
            <a:endParaRPr lang="en-US" sz="18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485721881"/>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11747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pic>
        <p:nvPicPr>
          <p:cNvPr id="6" name="Picture 5">
            <a:extLst>
              <a:ext uri="{FF2B5EF4-FFF2-40B4-BE49-F238E27FC236}">
                <a16:creationId xmlns:a16="http://schemas.microsoft.com/office/drawing/2014/main" id="{79C0BFEC-7D7F-4AD8-AB59-E8BC2026B6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426" y="4201821"/>
            <a:ext cx="4000852" cy="2668879"/>
          </a:xfrm>
          <a:prstGeom prst="rect">
            <a:avLst/>
          </a:prstGeom>
        </p:spPr>
      </p:pic>
      <p:sp>
        <p:nvSpPr>
          <p:cNvPr id="9" name="Rectangle 8">
            <a:extLst>
              <a:ext uri="{FF2B5EF4-FFF2-40B4-BE49-F238E27FC236}">
                <a16:creationId xmlns:a16="http://schemas.microsoft.com/office/drawing/2014/main" id="{7954FCFD-4749-4CE1-B449-6E21BC28345E}"/>
              </a:ext>
            </a:extLst>
          </p:cNvPr>
          <p:cNvSpPr/>
          <p:nvPr/>
        </p:nvSpPr>
        <p:spPr>
          <a:xfrm>
            <a:off x="520700" y="2032246"/>
            <a:ext cx="8623300" cy="2118529"/>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3200" b="1" i="1" kern="100" dirty="0">
                <a:solidFill>
                  <a:srgbClr val="00FFFF"/>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Hurricane Relief</a:t>
            </a:r>
          </a:p>
          <a:p>
            <a:pPr marR="0" lvl="0">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kern="100"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Presbyterian Disaster Assistance </a:t>
            </a:r>
            <a:r>
              <a:rPr lang="en-US" sz="2400" i="1" kern="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t>
            </a:r>
            <a:r>
              <a:rPr lang="en-US" sz="2400" b="1" i="1" kern="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pda.pcusa.org) </a:t>
            </a:r>
            <a:r>
              <a:rPr lang="en-US" sz="2400" i="1" kern="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or other worthy charitable organization.  Please give generously if you can and continue to lift up those affected in our prayers.</a:t>
            </a:r>
            <a:endParaRPr lang="en-US" sz="24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457200" marR="0">
              <a:lnSpc>
                <a:spcPts val="144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b="1" i="1" kern="100" dirty="0">
                <a:solidFill>
                  <a:srgbClr val="000000"/>
                </a:solidFill>
                <a:latin typeface="Arial" panose="020B0604020202020204" pitchFamily="34" charset="0"/>
                <a:ea typeface="Times New Roman" panose="02020603050405020304" pitchFamily="18" charset="0"/>
              </a:rPr>
              <a:t> </a:t>
            </a:r>
            <a:endParaRPr lang="en-US" sz="1800" dirty="0">
              <a:effectLst/>
              <a:latin typeface="Helvetica" panose="020B0604020202020204" pitchFamily="34" charset="0"/>
              <a:ea typeface="Times New Roman" panose="02020603050405020304" pitchFamily="18" charset="0"/>
            </a:endParaRPr>
          </a:p>
        </p:txBody>
      </p:sp>
      <p:pic>
        <p:nvPicPr>
          <p:cNvPr id="11" name="Picture 10">
            <a:extLst>
              <a:ext uri="{FF2B5EF4-FFF2-40B4-BE49-F238E27FC236}">
                <a16:creationId xmlns:a16="http://schemas.microsoft.com/office/drawing/2014/main" id="{908F2755-D189-403C-9055-392F0571D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046042"/>
            <a:ext cx="6000750" cy="3371850"/>
          </a:xfrm>
          <a:prstGeom prst="rect">
            <a:avLst/>
          </a:prstGeom>
        </p:spPr>
      </p:pic>
      <p:pic>
        <p:nvPicPr>
          <p:cNvPr id="4" name="Picture 3">
            <a:extLst>
              <a:ext uri="{FF2B5EF4-FFF2-40B4-BE49-F238E27FC236}">
                <a16:creationId xmlns:a16="http://schemas.microsoft.com/office/drawing/2014/main" id="{3ED14E9D-3AEC-46E1-8908-97FE2DC52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4033342"/>
            <a:ext cx="4114800" cy="2824658"/>
          </a:xfrm>
          <a:prstGeom prst="rect">
            <a:avLst/>
          </a:prstGeom>
        </p:spPr>
      </p:pic>
    </p:spTree>
    <p:extLst>
      <p:ext uri="{BB962C8B-B14F-4D97-AF65-F5344CB8AC3E}">
        <p14:creationId xmlns:p14="http://schemas.microsoft.com/office/powerpoint/2010/main" val="974766308"/>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517954" y="69133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65554" y="3007366"/>
            <a:ext cx="8870092" cy="830997"/>
          </a:xfrm>
          <a:prstGeom prst="rect">
            <a:avLst/>
          </a:prstGeom>
        </p:spPr>
        <p:txBody>
          <a:bodyPr wrap="square">
            <a:spAutoFit/>
          </a:bodyPr>
          <a:lstStyle/>
          <a:p>
            <a:pPr lvl="0"/>
            <a:r>
              <a:rPr lang="en-US" sz="2400" i="1" dirty="0"/>
              <a:t>Special thanks for all those who participated and contributed to the </a:t>
            </a:r>
            <a:r>
              <a:rPr lang="en-US" sz="2400" b="1" i="1" dirty="0">
                <a:solidFill>
                  <a:srgbClr val="FFFF00"/>
                </a:solidFill>
              </a:rPr>
              <a:t>Pot-Luck BBQ/Picnic</a:t>
            </a:r>
            <a:r>
              <a:rPr lang="en-US" sz="2400" i="1" dirty="0">
                <a:solidFill>
                  <a:srgbClr val="FFFF00"/>
                </a:solidFill>
              </a:rPr>
              <a:t> </a:t>
            </a:r>
            <a:r>
              <a:rPr lang="en-US" sz="2400" i="1" dirty="0"/>
              <a:t>yesterday.</a:t>
            </a:r>
            <a:endParaRPr lang="en-US" sz="2200" b="1" i="1" dirty="0"/>
          </a:p>
        </p:txBody>
      </p:sp>
      <p:pic>
        <p:nvPicPr>
          <p:cNvPr id="4" name="Picture 3">
            <a:extLst>
              <a:ext uri="{FF2B5EF4-FFF2-40B4-BE49-F238E27FC236}">
                <a16:creationId xmlns:a16="http://schemas.microsoft.com/office/drawing/2014/main" id="{729EF01D-D116-44BE-8DF3-7593A65E21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5781" y="4559300"/>
            <a:ext cx="3759200" cy="2286000"/>
          </a:xfrm>
          <a:prstGeom prst="rect">
            <a:avLst/>
          </a:prstGeom>
        </p:spPr>
      </p:pic>
      <p:pic>
        <p:nvPicPr>
          <p:cNvPr id="6" name="Picture 5">
            <a:extLst>
              <a:ext uri="{FF2B5EF4-FFF2-40B4-BE49-F238E27FC236}">
                <a16:creationId xmlns:a16="http://schemas.microsoft.com/office/drawing/2014/main" id="{9105D0F7-4813-4DA3-B1E0-5C20551C59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192479"/>
            <a:ext cx="4777381" cy="2687277"/>
          </a:xfrm>
          <a:prstGeom prst="rect">
            <a:avLst/>
          </a:prstGeom>
        </p:spPr>
      </p:pic>
      <p:pic>
        <p:nvPicPr>
          <p:cNvPr id="8" name="Picture 7">
            <a:extLst>
              <a:ext uri="{FF2B5EF4-FFF2-40B4-BE49-F238E27FC236}">
                <a16:creationId xmlns:a16="http://schemas.microsoft.com/office/drawing/2014/main" id="{C6FD70B0-6FCA-4DC0-9D35-1F849987B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4090667"/>
            <a:ext cx="2971800" cy="3962400"/>
          </a:xfrm>
          <a:prstGeom prst="rect">
            <a:avLst/>
          </a:prstGeom>
        </p:spPr>
      </p:pic>
    </p:spTree>
    <p:extLst>
      <p:ext uri="{BB962C8B-B14F-4D97-AF65-F5344CB8AC3E}">
        <p14:creationId xmlns:p14="http://schemas.microsoft.com/office/powerpoint/2010/main" val="215208762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62CBA-924C-407A-A3DA-6813B4FF2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762000"/>
            <a:ext cx="7239000" cy="8632504"/>
          </a:xfrm>
          <a:prstGeom prst="rect">
            <a:avLst/>
          </a:prstGeom>
        </p:spPr>
      </p:pic>
      <p:pic>
        <p:nvPicPr>
          <p:cNvPr id="6" name="Picture 5">
            <a:extLst>
              <a:ext uri="{FF2B5EF4-FFF2-40B4-BE49-F238E27FC236}">
                <a16:creationId xmlns:a16="http://schemas.microsoft.com/office/drawing/2014/main" id="{3FCBDE65-3C91-4685-8CB9-EBCA3FB6F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52400"/>
            <a:ext cx="4648200" cy="4641761"/>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 name="Rectangle 3">
            <a:extLst>
              <a:ext uri="{FF2B5EF4-FFF2-40B4-BE49-F238E27FC236}">
                <a16:creationId xmlns:a16="http://schemas.microsoft.com/office/drawing/2014/main" id="{8C622F76-ABD7-432C-849D-20FD60BD8DEA}"/>
              </a:ext>
            </a:extLst>
          </p:cNvPr>
          <p:cNvSpPr>
            <a:spLocks noChangeArrowheads="1"/>
          </p:cNvSpPr>
          <p:nvPr/>
        </p:nvSpPr>
        <p:spPr bwMode="auto">
          <a:xfrm>
            <a:off x="304800" y="658296"/>
            <a:ext cx="80772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400" b="0" i="1" dirty="0">
                <a:solidFill>
                  <a:srgbClr val="FFFF00"/>
                </a:solidFill>
                <a:cs typeface="Times New Roman" pitchFamily="18" charset="0"/>
              </a:rPr>
              <a:t>Brian will be performing at the </a:t>
            </a:r>
          </a:p>
          <a:p>
            <a:r>
              <a:rPr lang="en-US" altLang="en-US" sz="3400" b="0" i="1" dirty="0">
                <a:solidFill>
                  <a:srgbClr val="FFFF00"/>
                </a:solidFill>
                <a:cs typeface="Times New Roman" pitchFamily="18" charset="0"/>
              </a:rPr>
              <a:t>Carnegie Hall’s Weill Recital Hall</a:t>
            </a:r>
          </a:p>
          <a:p>
            <a:endParaRPr lang="en-US" altLang="en-US" sz="3600" b="0" i="1" dirty="0">
              <a:solidFill>
                <a:srgbClr val="FFFF00"/>
              </a:solidFill>
              <a:cs typeface="Times New Roman" pitchFamily="18" charset="0"/>
            </a:endParaRPr>
          </a:p>
          <a:p>
            <a:r>
              <a:rPr lang="en-US" altLang="en-US" sz="3200" b="0" i="1" dirty="0">
                <a:solidFill>
                  <a:schemeClr val="tx1"/>
                </a:solidFill>
                <a:cs typeface="Times New Roman" pitchFamily="18" charset="0"/>
              </a:rPr>
              <a:t>Sunday, 9/24/17 @7:30pm</a:t>
            </a:r>
          </a:p>
          <a:p>
            <a:r>
              <a:rPr lang="en-US" altLang="en-US" sz="2800" b="0" i="1" dirty="0">
                <a:solidFill>
                  <a:srgbClr val="4AE8E8"/>
                </a:solidFill>
                <a:cs typeface="Times New Roman" pitchFamily="18" charset="0"/>
              </a:rPr>
              <a:t>Tickets: $30/$40/$50 </a:t>
            </a:r>
          </a:p>
          <a:p>
            <a:r>
              <a:rPr lang="en-US" altLang="en-US" sz="2400" b="0" i="1" dirty="0">
                <a:solidFill>
                  <a:srgbClr val="4AE8E8"/>
                </a:solidFill>
                <a:cs typeface="Times New Roman" pitchFamily="18" charset="0"/>
              </a:rPr>
              <a:t>(On-line Process Fee Applies)</a:t>
            </a:r>
          </a:p>
          <a:p>
            <a:r>
              <a:rPr lang="en-US" altLang="en-US" sz="2800" b="0" i="1" dirty="0">
                <a:solidFill>
                  <a:schemeClr val="tx1"/>
                </a:solidFill>
                <a:cs typeface="Times New Roman" pitchFamily="18" charset="0"/>
                <a:hlinkClick r:id="rId4"/>
              </a:rPr>
              <a:t>www.carnegiehall.org</a:t>
            </a:r>
            <a:r>
              <a:rPr lang="en-US" altLang="en-US" sz="2800" b="0" i="1" dirty="0">
                <a:solidFill>
                  <a:schemeClr val="tx1"/>
                </a:solidFill>
                <a:cs typeface="Times New Roman" pitchFamily="18" charset="0"/>
              </a:rPr>
              <a:t> </a:t>
            </a:r>
            <a:endParaRPr lang="en-US" altLang="en-US" sz="2800" b="0" i="1" dirty="0">
              <a:solidFill>
                <a:schemeClr val="tx1"/>
              </a:solidFill>
            </a:endParaRPr>
          </a:p>
        </p:txBody>
      </p:sp>
    </p:spTree>
    <p:extLst>
      <p:ext uri="{BB962C8B-B14F-4D97-AF65-F5344CB8AC3E}">
        <p14:creationId xmlns:p14="http://schemas.microsoft.com/office/powerpoint/2010/main" val="4278220152"/>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28B37-E820-4568-B4B4-849543BEF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7010400"/>
          </a:xfrm>
          <a:prstGeom prst="rect">
            <a:avLst/>
          </a:prstGeom>
        </p:spPr>
      </p:pic>
      <p:sp>
        <p:nvSpPr>
          <p:cNvPr id="111618" name="Rectangle 2"/>
          <p:cNvSpPr>
            <a:spLocks noGrp="1" noChangeArrowheads="1"/>
          </p:cNvSpPr>
          <p:nvPr>
            <p:ph type="ctrTitle"/>
          </p:nvPr>
        </p:nvSpPr>
        <p:spPr>
          <a:xfrm>
            <a:off x="266392" y="5873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49 “The God of Abraham’s Praise”</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2362200"/>
            <a:ext cx="9383205" cy="5632311"/>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The God of Abraham praise,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 reigns enthroned above,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Ancient of Eternal Days,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God of love!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Lord, the great I am,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earth and heaven confessed,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 bow before your holy name,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forever blest.</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98D57C-5E11-45F8-BC7A-0269F25F57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044479"/>
            <a:ext cx="7391400" cy="3769486"/>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76200" y="2199503"/>
            <a:ext cx="9144000" cy="2431435"/>
          </a:xfrm>
          <a:prstGeom prst="rect">
            <a:avLst/>
          </a:prstGeom>
        </p:spPr>
        <p:txBody>
          <a:bodyPr wrap="square">
            <a:spAutoFit/>
          </a:bodyPr>
          <a:lstStyle/>
          <a:p>
            <a:pPr marL="285750" lvl="0" indent="-285750">
              <a:buFont typeface="Arial" panose="020B0604020202020204" pitchFamily="34" charset="0"/>
              <a:buChar char="•"/>
            </a:pPr>
            <a:r>
              <a:rPr lang="en-US" sz="2600" b="1" i="1" dirty="0">
                <a:solidFill>
                  <a:srgbClr val="FFFF00"/>
                </a:solidFill>
                <a:effectLst>
                  <a:outerShdw blurRad="38100" dist="38100" dir="2700000" algn="tl">
                    <a:srgbClr val="000000">
                      <a:alpha val="43137"/>
                    </a:srgbClr>
                  </a:outerShdw>
                </a:effectLst>
              </a:rPr>
              <a:t>Rev. Grace Bowen</a:t>
            </a:r>
            <a:r>
              <a:rPr lang="en-US" sz="2600" i="1" dirty="0">
                <a:solidFill>
                  <a:srgbClr val="FFFF00"/>
                </a:solidFill>
                <a:effectLst>
                  <a:outerShdw blurRad="38100" dist="38100" dir="2700000" algn="tl">
                    <a:srgbClr val="000000">
                      <a:alpha val="43137"/>
                    </a:srgbClr>
                  </a:outerShdw>
                </a:effectLst>
              </a:rPr>
              <a:t> </a:t>
            </a:r>
            <a:r>
              <a:rPr lang="en-US" sz="2600" i="1" dirty="0">
                <a:effectLst>
                  <a:outerShdw blurRad="38100" dist="38100" dir="2700000" algn="tl">
                    <a:srgbClr val="000000">
                      <a:alpha val="43137"/>
                    </a:srgbClr>
                  </a:outerShdw>
                </a:effectLst>
              </a:rPr>
              <a:t>will be our guest speaker next Sunday.  Pastor Samson will be on Study Leave this week.</a:t>
            </a:r>
            <a:endParaRPr lang="en-US" sz="2600" dirty="0">
              <a:effectLst>
                <a:outerShdw blurRad="38100" dist="38100" dir="2700000" algn="tl">
                  <a:srgbClr val="000000">
                    <a:alpha val="43137"/>
                  </a:srgbClr>
                </a:outerShdw>
              </a:effectLst>
            </a:endParaRPr>
          </a:p>
          <a:p>
            <a:r>
              <a:rPr lang="en-US" sz="2600" i="1" dirty="0">
                <a:effectLst>
                  <a:outerShdw blurRad="38100" dist="38100" dir="2700000" algn="tl">
                    <a:srgbClr val="000000">
                      <a:alpha val="43137"/>
                    </a:srgbClr>
                  </a:outerShdw>
                </a:effectLst>
              </a:rPr>
              <a:t> </a:t>
            </a:r>
            <a:endParaRPr lang="en-US" sz="2600" dirty="0">
              <a:effectLst>
                <a:outerShdw blurRad="38100" dist="38100" dir="2700000" algn="tl">
                  <a:srgbClr val="000000">
                    <a:alpha val="43137"/>
                  </a:srgbClr>
                </a:outerShdw>
              </a:effectLst>
            </a:endParaRPr>
          </a:p>
          <a:p>
            <a:pPr marL="285750" lvl="0" indent="-285750">
              <a:buFont typeface="Arial" panose="020B0604020202020204" pitchFamily="34" charset="0"/>
              <a:buChar char="•"/>
            </a:pPr>
            <a:r>
              <a:rPr lang="en-US" sz="2600" i="1" dirty="0">
                <a:effectLst>
                  <a:outerShdw blurRad="38100" dist="38100" dir="2700000" algn="tl">
                    <a:srgbClr val="000000">
                      <a:alpha val="43137"/>
                    </a:srgbClr>
                  </a:outerShdw>
                </a:effectLst>
              </a:rPr>
              <a:t>Our </a:t>
            </a:r>
            <a:r>
              <a:rPr lang="en-US" sz="2600" b="1" i="1" dirty="0">
                <a:solidFill>
                  <a:srgbClr val="FFFF00"/>
                </a:solidFill>
                <a:effectLst>
                  <a:outerShdw blurRad="38100" dist="38100" dir="2700000" algn="tl">
                    <a:srgbClr val="000000">
                      <a:alpha val="43137"/>
                    </a:srgbClr>
                  </a:outerShdw>
                </a:effectLst>
              </a:rPr>
              <a:t>Annual Group photo</a:t>
            </a:r>
            <a:r>
              <a:rPr lang="en-US" sz="2600" i="1" dirty="0">
                <a:solidFill>
                  <a:srgbClr val="FFFF00"/>
                </a:solidFill>
                <a:effectLst>
                  <a:outerShdw blurRad="38100" dist="38100" dir="2700000" algn="tl">
                    <a:srgbClr val="000000">
                      <a:alpha val="43137"/>
                    </a:srgbClr>
                  </a:outerShdw>
                </a:effectLst>
              </a:rPr>
              <a:t> </a:t>
            </a:r>
            <a:r>
              <a:rPr lang="en-US" sz="2600" i="1" dirty="0">
                <a:effectLst>
                  <a:outerShdw blurRad="38100" dist="38100" dir="2700000" algn="tl">
                    <a:srgbClr val="000000">
                      <a:alpha val="43137"/>
                    </a:srgbClr>
                  </a:outerShdw>
                </a:effectLst>
              </a:rPr>
              <a:t>for the Christmas Card will be taken on </a:t>
            </a:r>
            <a:r>
              <a:rPr lang="en-US" sz="2600" b="1" i="1" dirty="0">
                <a:solidFill>
                  <a:srgbClr val="FFFF00"/>
                </a:solidFill>
                <a:effectLst>
                  <a:outerShdw blurRad="38100" dist="38100" dir="2700000" algn="tl">
                    <a:srgbClr val="000000">
                      <a:alpha val="43137"/>
                    </a:srgbClr>
                  </a:outerShdw>
                </a:effectLst>
              </a:rPr>
              <a:t>Sunday, 10/1</a:t>
            </a:r>
            <a:endParaRPr lang="en-US" sz="2600" dirty="0">
              <a:solidFill>
                <a:srgbClr val="FFFF0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endParaRPr lang="en-US" sz="2200" b="1" i="1" dirty="0">
              <a:solidFill>
                <a:srgbClr val="FFFF00"/>
              </a:solidFill>
            </a:endParaRPr>
          </a:p>
        </p:txBody>
      </p:sp>
    </p:spTree>
    <p:extLst>
      <p:ext uri="{BB962C8B-B14F-4D97-AF65-F5344CB8AC3E}">
        <p14:creationId xmlns:p14="http://schemas.microsoft.com/office/powerpoint/2010/main" val="3184014775"/>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44CAA0-1D04-405E-A135-9D3C38495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108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2115652"/>
            <a:ext cx="827293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We are forgiven.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 are forgiven.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Thanks be to God.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Thanks be to God.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 are forgiven.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 are forgiven.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Thanks be to God.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Thanks be to God. </a:t>
            </a:r>
            <a:endParaRPr lang="en-US" sz="3600" b="1" i="1" dirty="0">
              <a:solidFill>
                <a:schemeClr val="tx2">
                  <a:lumMod val="75000"/>
                </a:schemeClr>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8" name="Rectangle 2">
            <a:extLst>
              <a:ext uri="{FF2B5EF4-FFF2-40B4-BE49-F238E27FC236}">
                <a16:creationId xmlns:a16="http://schemas.microsoft.com/office/drawing/2014/main" id="{EE74EF25-7F3B-4732-8A22-379AA947A8FF}"/>
              </a:ext>
            </a:extLst>
          </p:cNvPr>
          <p:cNvSpPr txBox="1">
            <a:spLocks noChangeArrowheads="1"/>
          </p:cNvSpPr>
          <p:nvPr/>
        </p:nvSpPr>
        <p:spPr bwMode="auto">
          <a:xfrm>
            <a:off x="2286000" y="949107"/>
            <a:ext cx="6096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600" b="0" i="1" kern="0" dirty="0">
                <a:solidFill>
                  <a:srgbClr val="FFFF00"/>
                </a:solidFill>
                <a:effectLst>
                  <a:outerShdw blurRad="38100" dist="38100" dir="2700000" algn="tl">
                    <a:srgbClr val="000000">
                      <a:alpha val="43137"/>
                    </a:srgbClr>
                  </a:outerShdw>
                </a:effectLst>
              </a:rPr>
              <a:t># 447 “We Are Forgiven”</a:t>
            </a:r>
          </a:p>
        </p:txBody>
      </p:sp>
    </p:spTree>
    <p:extLst>
      <p:ext uri="{BB962C8B-B14F-4D97-AF65-F5344CB8AC3E}">
        <p14:creationId xmlns:p14="http://schemas.microsoft.com/office/powerpoint/2010/main" val="613366054"/>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39938" name="Rectangle 2"/>
          <p:cNvSpPr>
            <a:spLocks noGrp="1" noChangeArrowheads="1"/>
          </p:cNvSpPr>
          <p:nvPr>
            <p:ph type="ctrTitle"/>
          </p:nvPr>
        </p:nvSpPr>
        <p:spPr>
          <a:xfrm>
            <a:off x="762000" y="8382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70021" y="2636838"/>
            <a:ext cx="915635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542 “God Be with You Till We Meet Again”</a:t>
            </a:r>
          </a:p>
          <a:p>
            <a:pPr algn="ctr">
              <a:lnSpc>
                <a:spcPct val="80000"/>
              </a:lnSpc>
            </a:pPr>
            <a:r>
              <a:rPr lang="en-US" sz="2800" b="1" i="1" dirty="0">
                <a:solidFill>
                  <a:srgbClr val="00FFFF"/>
                </a:solidFill>
                <a:effectLst>
                  <a:outerShdw blurRad="38100" dist="38100" dir="2700000" algn="tl">
                    <a:srgbClr val="000000">
                      <a:alpha val="43137"/>
                    </a:srgbClr>
                  </a:outerShdw>
                </a:effectLst>
              </a:rPr>
              <a:t>(Stanza 4)</a:t>
            </a:r>
            <a:endParaRPr lang="en-US" b="1" i="1" dirty="0">
              <a:effectLst>
                <a:outerShdw blurRad="38100" dist="38100" dir="2700000" algn="tl">
                  <a:srgbClr val="000000">
                    <a:alpha val="43137"/>
                  </a:srgbClr>
                </a:outerShdw>
              </a:effectLst>
            </a:endParaRPr>
          </a:p>
          <a:p>
            <a:pPr algn="ctr"/>
            <a:r>
              <a:rPr lang="en-US" b="1" i="1" dirty="0">
                <a:effectLst>
                  <a:outerShdw blurRad="38100" dist="38100" dir="2700000" algn="tl">
                    <a:srgbClr val="000000">
                      <a:alpha val="43137"/>
                    </a:srgbClr>
                  </a:outerShdw>
                </a:effectLst>
              </a:rPr>
              <a:t>God be with you till we meet again; </a:t>
            </a:r>
          </a:p>
          <a:p>
            <a:pPr algn="ctr"/>
            <a:r>
              <a:rPr lang="en-US" b="1" i="1" dirty="0">
                <a:effectLst>
                  <a:outerShdw blurRad="38100" dist="38100" dir="2700000" algn="tl">
                    <a:srgbClr val="000000">
                      <a:alpha val="43137"/>
                    </a:srgbClr>
                  </a:outerShdw>
                </a:effectLst>
              </a:rPr>
              <a:t>keep love's banner floating o'er you;</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smite death's threatening wave before you: </a:t>
            </a:r>
          </a:p>
          <a:p>
            <a:pPr algn="ctr"/>
            <a:r>
              <a:rPr lang="en-US" b="1" i="1" dirty="0">
                <a:effectLst>
                  <a:outerShdw blurRad="38100" dist="38100" dir="2700000" algn="tl">
                    <a:srgbClr val="000000">
                      <a:alpha val="43137"/>
                    </a:srgbClr>
                  </a:outerShdw>
                </a:effectLst>
              </a:rPr>
              <a:t>God be with you till we meet again.</a:t>
            </a:r>
          </a:p>
          <a:p>
            <a:r>
              <a:rPr lang="en-US" b="1" dirty="0">
                <a:effectLst/>
              </a:rPr>
              <a:t> </a:t>
            </a:r>
            <a:endParaRPr lang="en-US" dirty="0">
              <a:effectLst/>
            </a:endParaRPr>
          </a:p>
          <a:p>
            <a:pPr algn="ctr"/>
            <a:br>
              <a:rPr lang="en-US" sz="3600" b="1" i="1" dirty="0">
                <a:solidFill>
                  <a:srgbClr val="FFFF00"/>
                </a:solidFill>
              </a:rPr>
            </a:br>
            <a:br>
              <a:rPr lang="en-US" sz="3600" b="1" i="1" dirty="0">
                <a:solidFill>
                  <a:srgbClr val="FFFF00"/>
                </a:solidFill>
                <a:effectLst/>
              </a:rPr>
            </a:br>
            <a:endParaRPr lang="en-US" sz="3600" b="1" i="1" dirty="0">
              <a:solidFill>
                <a:srgbClr val="FFFF00"/>
              </a:solidFill>
              <a:effectLst/>
            </a:endParaRPr>
          </a:p>
          <a:p>
            <a:pPr algn="ctr"/>
            <a:endParaRPr lang="en-US" dirty="0">
              <a:effectLst/>
            </a:endParaRPr>
          </a:p>
          <a:p>
            <a:pPr algn="ctr"/>
            <a:endParaRPr lang="en-US" i="1" dirty="0">
              <a:effectLst>
                <a:outerShdw blurRad="38100" dist="38100" dir="2700000" algn="tl">
                  <a:srgbClr val="000000">
                    <a:alpha val="43137"/>
                  </a:srgbClr>
                </a:outerShdw>
              </a:effectLst>
            </a:endParaRPr>
          </a:p>
          <a:p>
            <a:pPr algn="ctr"/>
            <a:endParaRPr lang="en-US" b="1" i="1" dirty="0">
              <a:effectLst>
                <a:outerShdw blurRad="38100" dist="38100" dir="2700000" algn="tl">
                  <a:srgbClr val="000000">
                    <a:alpha val="43137"/>
                  </a:srgbClr>
                </a:outerShdw>
              </a:effectLst>
            </a:endParaRPr>
          </a:p>
          <a:p>
            <a:pPr algn="ctr">
              <a:spcBef>
                <a:spcPts val="1200"/>
              </a:spcBef>
            </a:pP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983FC6-56E1-4C6C-A27D-DC2EBA382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0"/>
            <a:ext cx="10515600" cy="7010400"/>
          </a:xfrm>
          <a:prstGeom prst="rect">
            <a:avLst/>
          </a:prstGeom>
        </p:spPr>
      </p:pic>
      <p:sp>
        <p:nvSpPr>
          <p:cNvPr id="4098" name="Rectangle 2"/>
          <p:cNvSpPr>
            <a:spLocks noGrp="1" noChangeArrowheads="1"/>
          </p:cNvSpPr>
          <p:nvPr>
            <p:ph type="ctrTitle"/>
          </p:nvPr>
        </p:nvSpPr>
        <p:spPr>
          <a:xfrm>
            <a:off x="914400" y="1752600"/>
            <a:ext cx="7745001" cy="762000"/>
          </a:xfrm>
          <a:noFill/>
        </p:spPr>
        <p:txBody>
          <a:bodyPr/>
          <a:lstStyle/>
          <a:p>
            <a:pPr algn="r"/>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September 17</a:t>
            </a:r>
            <a:r>
              <a:rPr lang="en-US" altLang="en-US" sz="3000" i="1" baseline="30000" dirty="0">
                <a:latin typeface="Arial" charset="0"/>
              </a:rPr>
              <a:t>th</a:t>
            </a:r>
            <a:r>
              <a:rPr lang="en-US" altLang="en-US" sz="3000" i="1" dirty="0">
                <a:latin typeface="Arial" charset="0"/>
              </a:rPr>
              <a:t>, 2017 </a:t>
            </a: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24th Sunday in Ordinary Time</a:t>
            </a:r>
          </a:p>
        </p:txBody>
      </p:sp>
      <p:pic>
        <p:nvPicPr>
          <p:cNvPr id="6" name="Picture 5">
            <a:extLst>
              <a:ext uri="{FF2B5EF4-FFF2-40B4-BE49-F238E27FC236}">
                <a16:creationId xmlns:a16="http://schemas.microsoft.com/office/drawing/2014/main" id="{87263C55-0767-41A9-872A-1FC673673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4724400"/>
            <a:ext cx="1978370" cy="1982051"/>
          </a:xfrm>
          <a:prstGeom prst="rect">
            <a:avLst/>
          </a:prstGeom>
        </p:spPr>
      </p:pic>
    </p:spTree>
    <p:extLst>
      <p:ext uri="{BB962C8B-B14F-4D97-AF65-F5344CB8AC3E}">
        <p14:creationId xmlns:p14="http://schemas.microsoft.com/office/powerpoint/2010/main" val="2043292043"/>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28B37-E820-4568-B4B4-849543BEF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7010400"/>
          </a:xfrm>
          <a:prstGeom prst="rect">
            <a:avLst/>
          </a:prstGeom>
        </p:spPr>
      </p:pic>
      <p:sp>
        <p:nvSpPr>
          <p:cNvPr id="111618" name="Rectangle 2"/>
          <p:cNvSpPr>
            <a:spLocks noGrp="1" noChangeArrowheads="1"/>
          </p:cNvSpPr>
          <p:nvPr>
            <p:ph type="ctrTitle"/>
          </p:nvPr>
        </p:nvSpPr>
        <p:spPr>
          <a:xfrm>
            <a:off x="266392" y="5873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49 “The God of Abraham’s Praise”</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2362200"/>
            <a:ext cx="9383205" cy="6186309"/>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Your spirit still flows free,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high surging where it will.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prophet's word you spoke of old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you speak still.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Established is your law,</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changeless it shall stand,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deep writ upon the human heart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your strong hand.</a:t>
            </a:r>
            <a:br>
              <a:rPr lang="en-US" sz="3600" dirty="0"/>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994731254"/>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28B37-E820-4568-B4B4-849543BEF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7010400"/>
          </a:xfrm>
          <a:prstGeom prst="rect">
            <a:avLst/>
          </a:prstGeom>
        </p:spPr>
      </p:pic>
      <p:sp>
        <p:nvSpPr>
          <p:cNvPr id="111618" name="Rectangle 2"/>
          <p:cNvSpPr>
            <a:spLocks noGrp="1" noChangeArrowheads="1"/>
          </p:cNvSpPr>
          <p:nvPr>
            <p:ph type="ctrTitle"/>
          </p:nvPr>
        </p:nvSpPr>
        <p:spPr>
          <a:xfrm>
            <a:off x="266392" y="5873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49 “The God of Abraham’s Praise”</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2362200"/>
            <a:ext cx="9383205" cy="6186309"/>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Your goodly land we seek,</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peace and plenty blest,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 land of sacred liberty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Sabbath rest.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There milk and honey flow,</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oil and wine abound,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trees of life forever grow</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mercy crowned.</a:t>
            </a:r>
            <a:br>
              <a:rPr lang="en-US" sz="3600" dirty="0"/>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434416417"/>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28B37-E820-4568-B4B4-849543BEF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7010400"/>
          </a:xfrm>
          <a:prstGeom prst="rect">
            <a:avLst/>
          </a:prstGeom>
        </p:spPr>
      </p:pic>
      <p:sp>
        <p:nvSpPr>
          <p:cNvPr id="111618" name="Rectangle 2"/>
          <p:cNvSpPr>
            <a:spLocks noGrp="1" noChangeArrowheads="1"/>
          </p:cNvSpPr>
          <p:nvPr>
            <p:ph type="ctrTitle"/>
          </p:nvPr>
        </p:nvSpPr>
        <p:spPr>
          <a:xfrm>
            <a:off x="266392" y="5873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49 “The God of Abraham’s Praise”</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2362200"/>
            <a:ext cx="9383205" cy="5632311"/>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You have eternal life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implanted in the soul;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love shall be our strength and stay,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while ages roll.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 praise you, living God!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 praise your holy name: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first, the last, beyond all thought,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still the same!</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477078972"/>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3200" b="0" i="1" dirty="0"/>
            </a:br>
            <a:r>
              <a:rPr lang="en-US" sz="2000" i="1" dirty="0">
                <a:effectLst>
                  <a:outerShdw blurRad="38100" dist="38100" dir="2700000" algn="tl">
                    <a:srgbClr val="000000">
                      <a:alpha val="43137"/>
                    </a:srgbClr>
                  </a:outerShdw>
                </a:effectLst>
                <a:latin typeface="+mn-lt"/>
              </a:rPr>
              <a:t>God speaks to us in the grandiose of creation and the power of nature, yet God also speaks to us in the stillness of our hearts and in tender care.  God delights in us when we lift our hearts up in prayer before him.  In humility and faith, let us confess our sins before God in the company and witness of our neighbors. </a:t>
            </a:r>
            <a:br>
              <a:rPr lang="en-US" sz="2000" i="1" dirty="0">
                <a:effectLst/>
                <a:latin typeface="+mn-lt"/>
              </a:rPr>
            </a:br>
            <a:br>
              <a:rPr lang="en-US" sz="2000" i="1" dirty="0">
                <a:effectLst>
                  <a:outerShdw blurRad="38100" dist="38100" dir="2700000" algn="tl">
                    <a:srgbClr val="000000">
                      <a:alpha val="43137"/>
                    </a:srgbClr>
                  </a:outerShdw>
                </a:effectLst>
                <a:latin typeface="+mn-lt"/>
              </a:rPr>
            </a:br>
            <a:endParaRPr lang="en-US" altLang="en-US" sz="200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141DBB-BB08-478F-925C-9F51EBDFF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568" y="0"/>
            <a:ext cx="11508168" cy="6858000"/>
          </a:xfrm>
          <a:prstGeom prst="rect">
            <a:avLst/>
          </a:prstGeom>
        </p:spPr>
      </p:pic>
      <p:sp>
        <p:nvSpPr>
          <p:cNvPr id="841730" name="Rectangle 2"/>
          <p:cNvSpPr>
            <a:spLocks noGrp="1" noChangeArrowheads="1"/>
          </p:cNvSpPr>
          <p:nvPr>
            <p:ph type="ctrTitle"/>
          </p:nvPr>
        </p:nvSpPr>
        <p:spPr>
          <a:xfrm>
            <a:off x="378941" y="199167"/>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354228" y="1471525"/>
            <a:ext cx="7570572" cy="4524315"/>
          </a:xfrm>
          <a:prstGeom prst="rect">
            <a:avLst/>
          </a:prstGeom>
        </p:spPr>
        <p:txBody>
          <a:bodyPr wrap="square">
            <a:spAutoFit/>
          </a:bodyPr>
          <a:lstStyle/>
          <a:p>
            <a:r>
              <a:rPr lang="en-US" sz="3200" b="1" i="1" dirty="0">
                <a:solidFill>
                  <a:srgbClr val="FFFF00"/>
                </a:solidFill>
                <a:effectLst>
                  <a:outerShdw blurRad="38100" dist="38100" dir="2700000" algn="tl">
                    <a:srgbClr val="000000">
                      <a:alpha val="43137"/>
                    </a:srgbClr>
                  </a:outerShdw>
                </a:effectLst>
              </a:rPr>
              <a:t>Gracious and loving God, you lived for us – we have not lived for you.  You have forgiven us – we have not forgiven others.  You have loved us – we have not loved ourselves nor have we loved one another.  Take pity on us and forgive us, God.  Help us to forgive.  Help us to live for you and to love through Jesus Christ, Amen.</a:t>
            </a:r>
            <a:endParaRPr lang="en-US" sz="3200" b="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14D9F7-FB7A-4441-8A2C-600968030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378941" y="199167"/>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 </a:t>
            </a:r>
            <a:br>
              <a:rPr lang="en-US" altLang="en-US" sz="2400" i="1" dirty="0">
                <a:solidFill>
                  <a:srgbClr val="0664BA"/>
                </a:solidFill>
                <a:latin typeface="+mn-lt"/>
              </a:rPr>
            </a:br>
            <a:endParaRPr lang="en-US" altLang="en-US" sz="2400" b="0" i="1" dirty="0">
              <a:solidFill>
                <a:srgbClr val="0664BA"/>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411893" y="1447800"/>
            <a:ext cx="7010400" cy="2739211"/>
          </a:xfrm>
          <a:prstGeom prst="rect">
            <a:avLst/>
          </a:prstGeom>
        </p:spPr>
        <p:txBody>
          <a:bodyPr wrap="square">
            <a:spAutoFit/>
          </a:bodyPr>
          <a:lstStyle/>
          <a:p>
            <a:r>
              <a:rPr lang="en-US" sz="2800" i="1" dirty="0">
                <a:solidFill>
                  <a:srgbClr val="FF0000"/>
                </a:solidFill>
                <a:effectLst>
                  <a:outerShdw blurRad="38100" dist="38100" dir="2700000" algn="tl">
                    <a:srgbClr val="000000">
                      <a:alpha val="43137"/>
                    </a:srgbClr>
                  </a:outerShdw>
                </a:effectLst>
              </a:rPr>
              <a:t>God is merciful and gracious and is Lord of us all.  Reconciled to the God who loves us, let us live and love through Christ our Lord.</a:t>
            </a:r>
            <a:r>
              <a:rPr lang="en-US" sz="2800" b="1" i="1" dirty="0">
                <a:solidFill>
                  <a:srgbClr val="FF0000"/>
                </a:solidFill>
                <a:effectLst>
                  <a:outerShdw blurRad="38100" dist="38100" dir="2700000" algn="tl">
                    <a:srgbClr val="000000">
                      <a:alpha val="43137"/>
                    </a:srgbClr>
                  </a:outerShdw>
                </a:effectLst>
              </a:rPr>
              <a:t> </a:t>
            </a:r>
            <a:r>
              <a:rPr lang="en-US" sz="2800" i="1" dirty="0">
                <a:solidFill>
                  <a:srgbClr val="FF0000"/>
                </a:solidFill>
                <a:effectLst>
                  <a:outerShdw blurRad="38100" dist="38100" dir="2700000" algn="tl">
                    <a:srgbClr val="000000">
                      <a:alpha val="43137"/>
                    </a:srgbClr>
                  </a:outerShdw>
                </a:effectLst>
              </a:rPr>
              <a:t>People of God, our sins are forgiven.  </a:t>
            </a:r>
            <a:endParaRPr lang="en-US" sz="2800" dirty="0">
              <a:solidFill>
                <a:srgbClr val="FF0000"/>
              </a:solidFill>
              <a:effectLst>
                <a:outerShdw blurRad="38100" dist="38100" dir="2700000" algn="tl">
                  <a:srgbClr val="000000">
                    <a:alpha val="43137"/>
                  </a:srgbClr>
                </a:outerShdw>
              </a:effectLst>
            </a:endParaRPr>
          </a:p>
          <a:p>
            <a:r>
              <a:rPr lang="en-US" sz="3200" b="1" i="1" dirty="0">
                <a:solidFill>
                  <a:srgbClr val="000000"/>
                </a:solidFill>
                <a:effectLst>
                  <a:outerShdw blurRad="38100" dist="38100" dir="2700000" algn="tl">
                    <a:srgbClr val="000000">
                      <a:alpha val="43137"/>
                    </a:srgbClr>
                  </a:outerShdw>
                </a:effectLst>
              </a:rPr>
              <a:t>Thanks be to God, Amen.  </a:t>
            </a:r>
            <a:endParaRPr lang="en-US" sz="3200" dirty="0">
              <a:solidFill>
                <a:srgbClr val="000000"/>
              </a:solidFill>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47396051"/>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36645</TotalTime>
  <Words>731</Words>
  <Application>Microsoft Office PowerPoint</Application>
  <PresentationFormat>On-screen Show (4:3)</PresentationFormat>
  <Paragraphs>153</Paragraphs>
  <Slides>37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Black</vt:lpstr>
      <vt:lpstr>Calibri</vt:lpstr>
      <vt:lpstr>Helvetica</vt:lpstr>
      <vt:lpstr>Symbol</vt:lpstr>
      <vt:lpstr>Times New Roman</vt:lpstr>
      <vt:lpstr>Wingdings</vt:lpstr>
      <vt:lpstr>Glass Layers</vt:lpstr>
      <vt:lpstr>Homecrest Presbyterian Church Worship of the Lord’s Day September 17th, 2017  24th Sunday in Ordinary Time</vt:lpstr>
      <vt:lpstr>Gathering Around the WORD Call To Worship (Based on Exodus 15:1-3) </vt:lpstr>
      <vt:lpstr>Gathering Around the WORD Gathering Hymn   # 49 “The God of Abraham’s Praise”</vt:lpstr>
      <vt:lpstr>Gathering Around the WORD Gathering Hymn   # 49 “The God of Abraham’s Praise”</vt:lpstr>
      <vt:lpstr>Gathering Around the WORD Gathering Hymn   # 49 “The God of Abraham’s Praise”</vt:lpstr>
      <vt:lpstr>Gathering Around the WORD Gathering Hymn   # 49 “The God of Abraham’s Praise”</vt:lpstr>
      <vt:lpstr>Gathering Around the WORD Call to Confession  God speaks to us in the grandiose of creation and the power of nature, yet God also speaks to us in the stillness of our hearts and in tender care.  God delights in us when we lift our hearts up in prayer before him.  In humility and faith, let us confess our sins before God in the company and witness of our neighbors.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(Romans 14:1-12) </vt:lpstr>
      <vt:lpstr>Proclaiming the WORD Scripture Reading (Romans 14:1-12) </vt:lpstr>
      <vt:lpstr>Proclaiming the WORD Scripture Reading (Romans 14:1-12) </vt:lpstr>
      <vt:lpstr>Proclaiming the WORD Scripture Reading (Romans 14:1-12) </vt:lpstr>
      <vt:lpstr>Proclaiming the WORD Scripture Reading (Matthew 18:21-35) </vt:lpstr>
      <vt:lpstr>Proclaiming the WORD Scripture Reading (Matthew 18:21-35) </vt:lpstr>
      <vt:lpstr>Proclaiming the WORD Scripture Reading (Matthew 18:21-35) </vt:lpstr>
      <vt:lpstr>PowerPoint Presentation</vt:lpstr>
      <vt:lpstr>Responding Hymn # 445 “God, How Can We Forgive”</vt:lpstr>
      <vt:lpstr>Responding Hymn # 445 “God, How Can We Forgive”</vt:lpstr>
      <vt:lpstr>Responding Hymn # 445 “God, How Can We Forgive”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September 17th, 2017  24th Sunday in Ordinary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930</cp:revision>
  <cp:lastPrinted>2016-01-30T20:52:10Z</cp:lastPrinted>
  <dcterms:created xsi:type="dcterms:W3CDTF">1601-01-01T00:00:00Z</dcterms:created>
  <dcterms:modified xsi:type="dcterms:W3CDTF">2017-09-15T01:08:20Z</dcterms:modified>
</cp:coreProperties>
</file>