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1.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handoutMasterIdLst>
    <p:handoutMasterId r:id="rId43"/>
  </p:handoutMasterIdLst>
  <p:sldIdLst>
    <p:sldId id="1097" r:id="rId2"/>
    <p:sldId id="1328" r:id="rId3"/>
    <p:sldId id="1299" r:id="rId4"/>
    <p:sldId id="1445" r:id="rId5"/>
    <p:sldId id="1447" r:id="rId6"/>
    <p:sldId id="1446" r:id="rId7"/>
    <p:sldId id="805" r:id="rId8"/>
    <p:sldId id="1039" r:id="rId9"/>
    <p:sldId id="1378" r:id="rId10"/>
    <p:sldId id="696" r:id="rId11"/>
    <p:sldId id="806" r:id="rId12"/>
    <p:sldId id="1059" r:id="rId13"/>
    <p:sldId id="1211" r:id="rId14"/>
    <p:sldId id="1448" r:id="rId15"/>
    <p:sldId id="1416" r:id="rId16"/>
    <p:sldId id="1449" r:id="rId17"/>
    <p:sldId id="1118" r:id="rId18"/>
    <p:sldId id="905" r:id="rId19"/>
    <p:sldId id="1450" r:id="rId20"/>
    <p:sldId id="1451" r:id="rId21"/>
    <p:sldId id="1452" r:id="rId22"/>
    <p:sldId id="1453" r:id="rId23"/>
    <p:sldId id="1401" r:id="rId24"/>
    <p:sldId id="1454" r:id="rId25"/>
    <p:sldId id="1374" r:id="rId26"/>
    <p:sldId id="1420" r:id="rId27"/>
    <p:sldId id="1402" r:id="rId28"/>
    <p:sldId id="914" r:id="rId29"/>
    <p:sldId id="975" r:id="rId30"/>
    <p:sldId id="818" r:id="rId31"/>
    <p:sldId id="819" r:id="rId32"/>
    <p:sldId id="1383" r:id="rId33"/>
    <p:sldId id="1455" r:id="rId34"/>
    <p:sldId id="1456" r:id="rId35"/>
    <p:sldId id="1457" r:id="rId36"/>
    <p:sldId id="1458" r:id="rId37"/>
    <p:sldId id="1459" r:id="rId38"/>
    <p:sldId id="284" r:id="rId39"/>
    <p:sldId id="1067" r:id="rId40"/>
    <p:sldId id="1461" r:id="rId4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800000"/>
    <a:srgbClr val="0664BA"/>
    <a:srgbClr val="FF0000"/>
    <a:srgbClr val="CC0099"/>
    <a:srgbClr val="4AE8E8"/>
    <a:srgbClr val="00FFFF"/>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118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5039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www.carnegiehall.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3BDC6-8C4C-415F-88A5-43E071683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99499" y="1828800"/>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September 10</a:t>
            </a:r>
            <a:r>
              <a:rPr lang="en-US" altLang="en-US" sz="3000" i="1" baseline="30000" dirty="0">
                <a:latin typeface="Arial" charset="0"/>
              </a:rPr>
              <a:t>th</a:t>
            </a:r>
            <a:r>
              <a:rPr lang="en-US" altLang="en-US" sz="3000" i="1" dirty="0">
                <a:latin typeface="Arial" charset="0"/>
              </a:rPr>
              <a:t>,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23rd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160638"/>
            <a:ext cx="1521170" cy="1524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C7027-B48B-447B-91A8-8021FC743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439400" cy="7010400"/>
          </a:xfrm>
          <a:prstGeom prst="rect">
            <a:avLst/>
          </a:prstGeom>
        </p:spPr>
      </p:pic>
      <p:sp>
        <p:nvSpPr>
          <p:cNvPr id="755714" name="Rectangle 2"/>
          <p:cNvSpPr>
            <a:spLocks noGrp="1" noChangeArrowheads="1"/>
          </p:cNvSpPr>
          <p:nvPr>
            <p:ph type="ctrTitle"/>
          </p:nvPr>
        </p:nvSpPr>
        <p:spPr>
          <a:xfrm>
            <a:off x="495300" y="15240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EE1DCA-CE72-4C62-AA17-6F215E93F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134599" cy="8305800"/>
          </a:xfrm>
          <a:prstGeom prst="rect">
            <a:avLst/>
          </a:prstGeom>
        </p:spPr>
      </p:pic>
      <p:sp>
        <p:nvSpPr>
          <p:cNvPr id="28674" name="Rectangle 2"/>
          <p:cNvSpPr>
            <a:spLocks noGrp="1" noChangeArrowheads="1"/>
          </p:cNvSpPr>
          <p:nvPr>
            <p:ph type="ctrTitle"/>
          </p:nvPr>
        </p:nvSpPr>
        <p:spPr>
          <a:xfrm>
            <a:off x="838200" y="14478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13:8-14)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620000" cy="4401205"/>
          </a:xfrm>
          <a:prstGeom prst="rect">
            <a:avLst/>
          </a:prstGeom>
        </p:spPr>
        <p:txBody>
          <a:bodyPr wrap="square">
            <a:spAutoFit/>
          </a:bodyPr>
          <a:lstStyle/>
          <a:p>
            <a:r>
              <a:rPr lang="en-US" sz="2800" i="1" baseline="30000" dirty="0"/>
              <a:t>	</a:t>
            </a:r>
            <a:r>
              <a:rPr lang="en-US" sz="2800" b="1" i="1" baseline="30000" dirty="0"/>
              <a:t>8</a:t>
            </a:r>
            <a:r>
              <a:rPr lang="en-US" sz="2800" b="1" i="1" dirty="0"/>
              <a:t>Owe no one anything, except to love one another; for the one who loves another has fulfilled the law. </a:t>
            </a:r>
            <a:r>
              <a:rPr lang="en-US" sz="2800" b="1" i="1" baseline="30000" dirty="0"/>
              <a:t>9</a:t>
            </a:r>
            <a:r>
              <a:rPr lang="en-US" sz="2800" b="1" i="1" dirty="0"/>
              <a:t>The commandments, </a:t>
            </a:r>
            <a:r>
              <a:rPr lang="en-US" sz="2800" b="1" i="1" dirty="0">
                <a:solidFill>
                  <a:srgbClr val="FFFF00"/>
                </a:solidFill>
              </a:rPr>
              <a:t>“You shall not commit adultery; You shall not murder; You shall not steal; You shall not covet”; and any other commandment, are summed up in this word, “Love your neighbor as yourself.” </a:t>
            </a:r>
            <a:r>
              <a:rPr lang="en-US" sz="2800" b="1" i="1" baseline="30000" dirty="0"/>
              <a:t>10</a:t>
            </a:r>
            <a:r>
              <a:rPr lang="en-US" sz="2800" b="1" i="1" dirty="0"/>
              <a:t>Love does no wrong to a neighbor; therefore, love is the fulfilling of the law.</a:t>
            </a:r>
          </a:p>
        </p:txBody>
      </p:sp>
    </p:spTree>
    <p:extLst>
      <p:ext uri="{BB962C8B-B14F-4D97-AF65-F5344CB8AC3E}">
        <p14:creationId xmlns:p14="http://schemas.microsoft.com/office/powerpoint/2010/main" val="81497698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13:8-14)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597758" y="1219200"/>
            <a:ext cx="7760043" cy="5262979"/>
          </a:xfrm>
          <a:prstGeom prst="rect">
            <a:avLst/>
          </a:prstGeom>
        </p:spPr>
        <p:txBody>
          <a:bodyPr wrap="square">
            <a:spAutoFit/>
          </a:bodyPr>
          <a:lstStyle/>
          <a:p>
            <a:r>
              <a:rPr lang="en-US" sz="2800" b="1" i="1" baseline="30000" dirty="0"/>
              <a:t>	11</a:t>
            </a:r>
            <a:r>
              <a:rPr lang="en-US" sz="2800" b="1" i="1" dirty="0"/>
              <a:t>Besides this, you know what time it is, how it is now the moment for you to wake from sleep. For salvation is nearer to us now than when we became believers; </a:t>
            </a:r>
            <a:r>
              <a:rPr lang="en-US" sz="2800" b="1" i="1" baseline="30000" dirty="0"/>
              <a:t>12</a:t>
            </a:r>
            <a:r>
              <a:rPr lang="en-US" sz="2800" b="1" i="1" dirty="0"/>
              <a:t>the night is far gone, the day is near. Let us then lay aside the works of darkness and put on the armor of light; </a:t>
            </a:r>
            <a:r>
              <a:rPr lang="en-US" sz="2800" b="1" i="1" baseline="30000" dirty="0"/>
              <a:t>13</a:t>
            </a:r>
            <a:r>
              <a:rPr lang="en-US" sz="2800" b="1" i="1" dirty="0"/>
              <a:t>let us live honorably as in the day, not in reveling and drunkenness, not in debauchery and licentiousness, not in quarreling and jealousy. </a:t>
            </a:r>
            <a:r>
              <a:rPr lang="en-US" sz="2800" b="1" i="1" baseline="30000" dirty="0"/>
              <a:t>14</a:t>
            </a:r>
            <a:r>
              <a:rPr lang="en-US" sz="2800" b="1" i="1" dirty="0"/>
              <a:t>Instead, put on the Lord Jesus Christ, and make no provision for the flesh, to gratify its desires.</a:t>
            </a:r>
            <a:endParaRPr lang="en-US" sz="28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5942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18:15-20)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1000" y="1219200"/>
            <a:ext cx="8534400" cy="4832092"/>
          </a:xfrm>
          <a:prstGeom prst="rect">
            <a:avLst/>
          </a:prstGeom>
        </p:spPr>
        <p:txBody>
          <a:bodyPr wrap="square">
            <a:spAutoFit/>
          </a:bodyPr>
          <a:lstStyle/>
          <a:p>
            <a:r>
              <a:rPr lang="en-US" sz="2800" b="1" i="1" baseline="30000" dirty="0"/>
              <a:t>	15</a:t>
            </a:r>
            <a:r>
              <a:rPr lang="en-US" sz="2800" b="1" i="1" dirty="0"/>
              <a:t>“If another member of the church sins against you, go and point out the fault when the two of you are alone. If the member listens to you, you have regained that one. </a:t>
            </a:r>
            <a:r>
              <a:rPr lang="en-US" sz="2800" b="1" i="1" baseline="30000" dirty="0"/>
              <a:t>16</a:t>
            </a:r>
            <a:r>
              <a:rPr lang="en-US" sz="2800" b="1" i="1" dirty="0"/>
              <a:t>But if you are not listened to, take one or two others along with you, so that every word may be confirmed by the evidence of two or three witnesses. </a:t>
            </a:r>
            <a:r>
              <a:rPr lang="en-US" sz="2800" b="1" i="1" baseline="30000" dirty="0"/>
              <a:t>17</a:t>
            </a:r>
            <a:r>
              <a:rPr lang="en-US" sz="2800" b="1" i="1" dirty="0"/>
              <a:t>If the member refuses to listen to them, tell it to the church; and if the offender refuses to listen even to the church, let such a one be to you as a Gentile and a tax collector.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2001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18:15-20)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1000" y="1219200"/>
            <a:ext cx="8534400" cy="3970318"/>
          </a:xfrm>
          <a:prstGeom prst="rect">
            <a:avLst/>
          </a:prstGeom>
        </p:spPr>
        <p:txBody>
          <a:bodyPr wrap="square">
            <a:spAutoFit/>
          </a:bodyPr>
          <a:lstStyle/>
          <a:p>
            <a:r>
              <a:rPr lang="en-US" sz="2800" b="1" i="1" baseline="30000" dirty="0">
                <a:solidFill>
                  <a:srgbClr val="FFFF00"/>
                </a:solidFill>
              </a:rPr>
              <a:t>18</a:t>
            </a:r>
            <a:r>
              <a:rPr lang="en-US" sz="2800" b="1" i="1" dirty="0">
                <a:solidFill>
                  <a:srgbClr val="FFFF00"/>
                </a:solidFill>
              </a:rPr>
              <a:t>Truly I tell you, whatever you bind on earth will be bound in heaven, and whatever you loose on earth will be loosed in heaven. </a:t>
            </a:r>
            <a:r>
              <a:rPr lang="en-US" sz="2800" b="1" i="1" baseline="30000" dirty="0"/>
              <a:t>19</a:t>
            </a:r>
            <a:r>
              <a:rPr lang="en-US" sz="2800" b="1" i="1" dirty="0"/>
              <a:t>Again, truly I tell you, if two of you agree on earth about anything you ask, it will be done for you by my Father in heaven. </a:t>
            </a:r>
            <a:r>
              <a:rPr lang="en-US" sz="2800" b="1" i="1" baseline="30000" dirty="0">
                <a:solidFill>
                  <a:srgbClr val="FFFF00"/>
                </a:solidFill>
              </a:rPr>
              <a:t>20</a:t>
            </a:r>
            <a:r>
              <a:rPr lang="en-US" sz="2800" b="1" i="1" dirty="0">
                <a:solidFill>
                  <a:srgbClr val="FFFF00"/>
                </a:solidFill>
              </a:rPr>
              <a:t>For where two or three are gathered in my name, I am there among them</a:t>
            </a:r>
            <a:r>
              <a:rPr lang="en-US" sz="2800" b="1" i="1" dirty="0"/>
              <a:t>.” </a:t>
            </a:r>
          </a:p>
          <a:p>
            <a:endParaRPr lang="en-US" sz="2800" dirty="0"/>
          </a:p>
          <a:p>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63936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447800" y="12954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(Romans 13:8-14 and Matthew 18:15-20)</a:t>
            </a:r>
          </a:p>
          <a:p>
            <a:pPr algn="r"/>
            <a:r>
              <a:rPr lang="en-US" sz="3200" i="1" dirty="0">
                <a:solidFill>
                  <a:srgbClr val="4AE8E8"/>
                </a:solidFill>
                <a:effectLst>
                  <a:outerShdw blurRad="38100" dist="38100" dir="2700000" algn="tl">
                    <a:srgbClr val="000000">
                      <a:alpha val="43137"/>
                    </a:srgbClr>
                  </a:outerShdw>
                </a:effectLst>
              </a:rPr>
              <a:t>Give LOVE a Chance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A840A318-DC3C-461F-9693-892FF8A1A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0" y="3048000"/>
            <a:ext cx="3724275" cy="3724275"/>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13038" y="533400"/>
            <a:ext cx="86106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203 “Jesu, Jesu, Fill Us with Your Love”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84438" y="1715631"/>
            <a:ext cx="8839200" cy="449353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Jesu, Jesu, fill us with your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show us how to serve </a:t>
            </a:r>
          </a:p>
          <a:p>
            <a:pPr algn="ctr"/>
            <a:r>
              <a:rPr lang="en-US" sz="3600" b="1" i="1" dirty="0">
                <a:effectLst>
                  <a:outerShdw blurRad="38100" dist="38100" dir="2700000" algn="tl">
                    <a:srgbClr val="000000">
                      <a:alpha val="43137"/>
                    </a:srgbClr>
                  </a:outerShdw>
                </a:effectLst>
              </a:rPr>
              <a:t>the neighbors we have from you.</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Kneels at the feet of his friends,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silently washes their feet,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Master who acts as a slave to them.</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13038" y="533400"/>
            <a:ext cx="86106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203 “Jesu, Jesu, Fill Us with Your Love”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84438" y="1715631"/>
            <a:ext cx="8839200" cy="449353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Jesu, Jesu, fill us with your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show us how to serve </a:t>
            </a:r>
          </a:p>
          <a:p>
            <a:pPr algn="ctr"/>
            <a:r>
              <a:rPr lang="en-US" sz="3600" b="1" i="1" dirty="0">
                <a:effectLst>
                  <a:outerShdw blurRad="38100" dist="38100" dir="2700000" algn="tl">
                    <a:srgbClr val="000000">
                      <a:alpha val="43137"/>
                    </a:srgbClr>
                  </a:outerShdw>
                </a:effectLst>
              </a:rPr>
              <a:t>the neighbors we have from you.</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Neighbors are wealthy and poor,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varied in color and 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neighbors are near us and far away.</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188848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302FF8-9D36-4833-8B93-DAD47E9A6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332826" cy="6858000"/>
          </a:xfrm>
          <a:prstGeom prst="rect">
            <a:avLst/>
          </a:prstGeom>
        </p:spPr>
      </p:pic>
      <p:sp>
        <p:nvSpPr>
          <p:cNvPr id="111618" name="Rectangle 2"/>
          <p:cNvSpPr>
            <a:spLocks noGrp="1" noChangeArrowheads="1"/>
          </p:cNvSpPr>
          <p:nvPr>
            <p:ph type="ctrTitle"/>
          </p:nvPr>
        </p:nvSpPr>
        <p:spPr>
          <a:xfrm>
            <a:off x="304800" y="652853"/>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r>
              <a:rPr lang="en-US" altLang="en-US" sz="2000" b="0" i="1" dirty="0">
                <a:solidFill>
                  <a:srgbClr val="4AE8E8"/>
                </a:solidFill>
                <a:effectLst>
                  <a:outerShdw blurRad="38100" dist="38100" dir="2700000" algn="tl">
                    <a:srgbClr val="000000">
                      <a:alpha val="43137"/>
                    </a:srgbClr>
                  </a:outerShdw>
                </a:effectLst>
              </a:rPr>
              <a:t>(Based on Psalm 149:1-4)</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92174" y="1964359"/>
            <a:ext cx="9256626" cy="3785652"/>
          </a:xfrm>
          <a:prstGeom prst="rect">
            <a:avLst/>
          </a:prstGeom>
        </p:spPr>
        <p:txBody>
          <a:bodyPr wrap="square">
            <a:spAutoFit/>
          </a:bodyPr>
          <a:lstStyle/>
          <a:p>
            <a:r>
              <a:rPr lang="en-US" sz="3000" b="1" i="1" dirty="0">
                <a:effectLst>
                  <a:outerShdw blurRad="38100" dist="38100" dir="2700000" algn="tl">
                    <a:srgbClr val="000000">
                      <a:alpha val="43137"/>
                    </a:srgbClr>
                  </a:outerShdw>
                </a:effectLst>
              </a:rPr>
              <a:t>Praise the Lord!  Sing to the Lord a new song, </a:t>
            </a:r>
          </a:p>
          <a:p>
            <a:r>
              <a:rPr lang="en-US" sz="3000" b="1" i="1" dirty="0">
                <a:effectLst>
                  <a:outerShdw blurRad="38100" dist="38100" dir="2700000" algn="tl">
                    <a:srgbClr val="000000">
                      <a:alpha val="43137"/>
                    </a:srgbClr>
                  </a:outerShdw>
                </a:effectLst>
              </a:rPr>
              <a:t>his praise in the assembly of the faithful.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Let Israel be glad in its Maker; </a:t>
            </a:r>
          </a:p>
          <a:p>
            <a:r>
              <a:rPr lang="en-US" sz="3000" b="1" i="1" dirty="0">
                <a:solidFill>
                  <a:srgbClr val="FFFF00"/>
                </a:solidFill>
                <a:effectLst>
                  <a:outerShdw blurRad="38100" dist="38100" dir="2700000" algn="tl">
                    <a:srgbClr val="000000">
                      <a:alpha val="43137"/>
                    </a:srgbClr>
                  </a:outerShdw>
                </a:effectLst>
              </a:rPr>
              <a:t>	Let the children of Zion rejoice in their King.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Let them praise his name with dancing, making melody to him with tambourine and lyre.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For the Lord takes pleasure in his people; </a:t>
            </a:r>
          </a:p>
          <a:p>
            <a:r>
              <a:rPr lang="en-US" sz="3000" b="1" i="1" dirty="0">
                <a:solidFill>
                  <a:srgbClr val="FFFF00"/>
                </a:solidFill>
                <a:effectLst>
                  <a:outerShdw blurRad="38100" dist="38100" dir="2700000" algn="tl">
                    <a:srgbClr val="000000">
                      <a:alpha val="43137"/>
                    </a:srgbClr>
                  </a:outerShdw>
                </a:effectLst>
              </a:rPr>
              <a:t>	he adorns the humble with victory.</a:t>
            </a:r>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46196991"/>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13038" y="533400"/>
            <a:ext cx="86106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203 “Jesu, Jesu, Fill Us with Your Love”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84438" y="1715631"/>
            <a:ext cx="8839200" cy="449353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Jesu, Jesu, fill us with your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show us how to serve </a:t>
            </a:r>
          </a:p>
          <a:p>
            <a:pPr algn="ctr"/>
            <a:r>
              <a:rPr lang="en-US" sz="3600" b="1" i="1" dirty="0">
                <a:effectLst>
                  <a:outerShdw blurRad="38100" dist="38100" dir="2700000" algn="tl">
                    <a:srgbClr val="000000">
                      <a:alpha val="43137"/>
                    </a:srgbClr>
                  </a:outerShdw>
                </a:effectLst>
              </a:rPr>
              <a:t>the neighbors we have from you.</a:t>
            </a:r>
          </a:p>
          <a:p>
            <a:pPr algn="ct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These are the ones we should serve;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these are the ones we should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these are neighbors to us and you. </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827481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13038" y="533400"/>
            <a:ext cx="86106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203 “Jesu, Jesu, Fill Us with Your Love”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84438" y="1715631"/>
            <a:ext cx="8839200" cy="4493538"/>
          </a:xfrm>
          <a:prstGeom prst="rect">
            <a:avLst/>
          </a:prstGeom>
        </p:spPr>
        <p:txBody>
          <a:bodyPr wrap="square">
            <a:spAutoFit/>
          </a:bodyPr>
          <a:lstStyle/>
          <a:p>
            <a:pPr algn="ctr"/>
            <a:r>
              <a:rPr lang="en-US" sz="3600" b="1" i="1" dirty="0"/>
              <a:t>Jesu, Jesu, fill us with your love;</a:t>
            </a:r>
            <a:br>
              <a:rPr lang="en-US" sz="3600" b="1" i="1" dirty="0"/>
            </a:br>
            <a:r>
              <a:rPr lang="en-US" sz="3600" b="1" i="1" dirty="0"/>
              <a:t>show us how to serve </a:t>
            </a:r>
          </a:p>
          <a:p>
            <a:pPr algn="ctr"/>
            <a:r>
              <a:rPr lang="en-US" sz="3600" b="1" i="1" dirty="0"/>
              <a:t>the neighbors we have from you.</a:t>
            </a:r>
            <a:br>
              <a:rPr lang="en-US" sz="3600" b="1" i="1" dirty="0"/>
            </a:br>
            <a:br>
              <a:rPr lang="en-US" sz="3600" b="1" i="1" dirty="0"/>
            </a:br>
            <a:r>
              <a:rPr lang="en-US" sz="3600" b="1" i="1" dirty="0">
                <a:effectLst>
                  <a:outerShdw blurRad="38100" dist="38100" dir="2700000" algn="tl">
                    <a:srgbClr val="000000">
                      <a:alpha val="43137"/>
                    </a:srgbClr>
                  </a:outerShdw>
                </a:effectLst>
              </a:rPr>
              <a:t>Loving puts us on our knees,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willing to wash others’ feet;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is the way we should live like you. </a:t>
            </a:r>
            <a:br>
              <a:rPr lang="en-US" sz="3600" b="1" i="1" dirty="0"/>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340830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13038" y="533400"/>
            <a:ext cx="86106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203 “Jesu, Jesu, Fill Us with Your Love”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84438" y="1715631"/>
            <a:ext cx="8839200" cy="2831544"/>
          </a:xfrm>
          <a:prstGeom prst="rect">
            <a:avLst/>
          </a:prstGeom>
        </p:spPr>
        <p:txBody>
          <a:bodyPr wrap="square">
            <a:spAutoFit/>
          </a:bodyPr>
          <a:lstStyle/>
          <a:p>
            <a:pPr algn="ctr"/>
            <a:r>
              <a:rPr lang="en-US" sz="3600" b="1" i="1" dirty="0"/>
              <a:t>Jesu, Jesu, fill us with your love;</a:t>
            </a:r>
            <a:br>
              <a:rPr lang="en-US" sz="3600" b="1" i="1" dirty="0"/>
            </a:br>
            <a:r>
              <a:rPr lang="en-US" sz="3600" b="1" i="1" dirty="0"/>
              <a:t>show us how to serve </a:t>
            </a:r>
          </a:p>
          <a:p>
            <a:pPr algn="ctr"/>
            <a:r>
              <a:rPr lang="en-US" sz="3600" b="1" i="1" dirty="0"/>
              <a:t>the neighbors we have from you.</a:t>
            </a:r>
            <a:br>
              <a:rPr lang="en-US" sz="3600" b="1" i="1" dirty="0"/>
            </a:br>
            <a:br>
              <a:rPr lang="en-US" sz="3600" b="1" i="1" dirty="0"/>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601612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09600" y="228600"/>
            <a:ext cx="8686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1967)</a:t>
            </a:r>
            <a:br>
              <a:rPr lang="en-US" altLang="en-US" sz="20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0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304800" y="994856"/>
            <a:ext cx="8686800" cy="5693866"/>
          </a:xfrm>
          <a:prstGeom prst="rect">
            <a:avLst/>
          </a:prstGeom>
        </p:spPr>
        <p:txBody>
          <a:bodyPr wrap="square">
            <a:spAutoFit/>
          </a:bodyPr>
          <a:lstStyle/>
          <a:p>
            <a:r>
              <a:rPr lang="en-US" sz="2400" b="1" i="1" dirty="0">
                <a:effectLst>
                  <a:outerShdw blurRad="38100" dist="38100" dir="2700000" algn="tl">
                    <a:srgbClr val="000000">
                      <a:alpha val="43137"/>
                    </a:srgbClr>
                  </a:outerShdw>
                </a:effectLst>
              </a:rPr>
              <a:t>(Section 9.45 b)</a:t>
            </a:r>
          </a:p>
          <a:p>
            <a:r>
              <a:rPr lang="en-US" sz="3200" b="1" i="1"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rPr>
              <a:t>God’s reconciliation in Jesus Christ is the ground of the peace, justice, and freedom among nations which all powers of government are called to serve and defend. The church, in its own life, is called to practice the forgiveness of enemies and to commend to the nations as practical politics the search for cooperation and peace. This search requires that the nations pursue fresh and responsible relations across every line of conflict, even at risk to national security, to reduce areas of strife and to broaden international understanding. </a:t>
            </a:r>
          </a:p>
        </p:txBody>
      </p:sp>
    </p:spTree>
    <p:extLst>
      <p:ext uri="{BB962C8B-B14F-4D97-AF65-F5344CB8AC3E}">
        <p14:creationId xmlns:p14="http://schemas.microsoft.com/office/powerpoint/2010/main" val="18563649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09600" y="228600"/>
            <a:ext cx="8686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1967)</a:t>
            </a:r>
            <a:br>
              <a:rPr lang="en-US" altLang="en-US" sz="20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0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381000" y="994856"/>
            <a:ext cx="8305800" cy="4770537"/>
          </a:xfrm>
          <a:prstGeom prst="rect">
            <a:avLst/>
          </a:prstGeom>
        </p:spPr>
        <p:txBody>
          <a:bodyPr wrap="square">
            <a:spAutoFit/>
          </a:bodyPr>
          <a:lstStyle/>
          <a:p>
            <a:r>
              <a:rPr lang="en-US" sz="2400" b="1" i="1" dirty="0">
                <a:effectLst>
                  <a:outerShdw blurRad="38100" dist="38100" dir="2700000" algn="tl">
                    <a:srgbClr val="000000">
                      <a:alpha val="43137"/>
                    </a:srgbClr>
                  </a:outerShdw>
                </a:effectLst>
              </a:rPr>
              <a:t>(Section 9.45 b)</a:t>
            </a:r>
          </a:p>
          <a:p>
            <a:r>
              <a:rPr lang="en-US" sz="2800" b="1" i="1" dirty="0">
                <a:effectLst>
                  <a:outerShdw blurRad="38100" dist="38100" dir="2700000" algn="tl">
                    <a:srgbClr val="000000">
                      <a:alpha val="43137"/>
                    </a:srgbClr>
                  </a:outerShdw>
                </a:effectLst>
              </a:rPr>
              <a:t>	Reconciliation among nations becomes peculiarly urgent as countries develop nuclear, chemical, and biological weapons, diverting human power and resources from constructive uses and risking the annihilation of humankind. Although nations may serve God’s purposes in history, the church which identifies the sovereignty of any one nation or any one way of life with the cause of God denies the Lordship of Christ and betrays its calling.</a:t>
            </a:r>
          </a:p>
        </p:txBody>
      </p:sp>
    </p:spTree>
    <p:extLst>
      <p:ext uri="{BB962C8B-B14F-4D97-AF65-F5344CB8AC3E}">
        <p14:creationId xmlns:p14="http://schemas.microsoft.com/office/powerpoint/2010/main" val="30934825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6858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457200" y="2971800"/>
            <a:ext cx="8534400" cy="2677656"/>
          </a:xfrm>
          <a:prstGeom prst="rect">
            <a:avLst/>
          </a:prstGeom>
        </p:spPr>
        <p:txBody>
          <a:bodyPr wrap="square">
            <a:spAutoFit/>
          </a:bodyPr>
          <a:lstStyle/>
          <a:p>
            <a:pPr marL="342900" indent="-342900">
              <a:buFont typeface="Arial" panose="020B0604020202020204" pitchFamily="34" charset="0"/>
              <a:buChar char="•"/>
            </a:pPr>
            <a:r>
              <a:rPr lang="en-US" sz="2400" i="1" dirty="0"/>
              <a:t>The </a:t>
            </a:r>
            <a:r>
              <a:rPr lang="en-US" sz="2400" b="1" i="1" dirty="0">
                <a:solidFill>
                  <a:srgbClr val="FFFF00"/>
                </a:solidFill>
              </a:rPr>
              <a:t>Wednesday evening</a:t>
            </a:r>
            <a:r>
              <a:rPr lang="en-US" sz="2400" i="1" dirty="0">
                <a:solidFill>
                  <a:srgbClr val="FFFF00"/>
                </a:solidFill>
              </a:rPr>
              <a:t> </a:t>
            </a:r>
            <a:r>
              <a:rPr lang="en-US" sz="2400" b="1" i="1" dirty="0">
                <a:solidFill>
                  <a:srgbClr val="FFFF00"/>
                </a:solidFill>
              </a:rPr>
              <a:t>Women’s Group </a:t>
            </a:r>
            <a:r>
              <a:rPr lang="en-US" sz="2400" i="1" dirty="0"/>
              <a:t>will meet every </a:t>
            </a:r>
            <a:r>
              <a:rPr lang="en-US" sz="2400" b="1" i="1" dirty="0">
                <a:solidFill>
                  <a:srgbClr val="FFFF00"/>
                </a:solidFill>
              </a:rPr>
              <a:t>Wednesday</a:t>
            </a:r>
            <a:r>
              <a:rPr lang="en-US" sz="2400" i="1" dirty="0">
                <a:solidFill>
                  <a:srgbClr val="FFFF00"/>
                </a:solidFill>
              </a:rPr>
              <a:t> </a:t>
            </a:r>
            <a:r>
              <a:rPr lang="en-US" sz="2400" i="1" dirty="0"/>
              <a:t>over at the Manse (2048 E 14</a:t>
            </a:r>
            <a:r>
              <a:rPr lang="en-US" sz="2400" i="1" baseline="30000" dirty="0"/>
              <a:t>th</a:t>
            </a:r>
            <a:r>
              <a:rPr lang="en-US" sz="2400" i="1" dirty="0"/>
              <a:t> Street) and the </a:t>
            </a:r>
            <a:r>
              <a:rPr lang="en-US" sz="2400" b="1" i="1" dirty="0">
                <a:solidFill>
                  <a:srgbClr val="FFFF00"/>
                </a:solidFill>
              </a:rPr>
              <a:t>Sunday afternoon Bible Study</a:t>
            </a:r>
            <a:r>
              <a:rPr lang="en-US" sz="2400" i="1" dirty="0">
                <a:solidFill>
                  <a:srgbClr val="FFFF00"/>
                </a:solidFill>
              </a:rPr>
              <a:t> </a:t>
            </a:r>
            <a:r>
              <a:rPr lang="en-US" sz="2400" b="1" i="1" dirty="0">
                <a:solidFill>
                  <a:srgbClr val="FFFF00"/>
                </a:solidFill>
              </a:rPr>
              <a:t>Group</a:t>
            </a:r>
            <a:r>
              <a:rPr lang="en-US" sz="2400" i="1" dirty="0">
                <a:solidFill>
                  <a:srgbClr val="FFFF00"/>
                </a:solidFill>
              </a:rPr>
              <a:t> </a:t>
            </a:r>
            <a:r>
              <a:rPr lang="en-US" sz="2400" i="1" dirty="0"/>
              <a:t>will resume </a:t>
            </a:r>
            <a:r>
              <a:rPr lang="en-US" sz="2400" b="1" i="1" dirty="0">
                <a:solidFill>
                  <a:srgbClr val="FFFF00"/>
                </a:solidFill>
              </a:rPr>
              <a:t>this afternoon at 12:30pm</a:t>
            </a:r>
            <a:r>
              <a:rPr lang="en-US" sz="2400" i="1" dirty="0">
                <a:solidFill>
                  <a:srgbClr val="FFFF00"/>
                </a:solidFill>
              </a:rPr>
              <a:t> </a:t>
            </a:r>
            <a:r>
              <a:rPr lang="en-US" sz="2400" i="1" dirty="0"/>
              <a:t>downstairs in the basement.</a:t>
            </a:r>
            <a:r>
              <a:rPr lang="en-US" sz="2400" b="1" i="1" dirty="0">
                <a:effectLst>
                  <a:outerShdw blurRad="38100" dist="38100" dir="2700000" algn="tl">
                    <a:srgbClr val="000000">
                      <a:alpha val="43137"/>
                    </a:srgbClr>
                  </a:outerShdw>
                </a:effectLst>
              </a:rPr>
              <a:t>  </a:t>
            </a:r>
          </a:p>
          <a:p>
            <a:pPr marL="342900" indent="-342900">
              <a:buFont typeface="Arial" panose="020B0604020202020204" pitchFamily="34" charset="0"/>
              <a:buChar char="•"/>
            </a:pPr>
            <a:endParaRPr lang="en-US" sz="2400" b="1" i="1"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400" b="1" i="1" dirty="0">
                <a:solidFill>
                  <a:srgbClr val="FFFF00"/>
                </a:solidFill>
              </a:rPr>
              <a:t>Session Meeting</a:t>
            </a:r>
            <a:r>
              <a:rPr lang="en-US" sz="2400" i="1" dirty="0">
                <a:solidFill>
                  <a:srgbClr val="FFFF00"/>
                </a:solidFill>
              </a:rPr>
              <a:t> </a:t>
            </a:r>
            <a:r>
              <a:rPr lang="en-US" sz="2400" i="1" dirty="0"/>
              <a:t>will be </a:t>
            </a:r>
            <a:r>
              <a:rPr lang="en-US" sz="2400" b="1" i="1" dirty="0">
                <a:solidFill>
                  <a:srgbClr val="FFFF00"/>
                </a:solidFill>
              </a:rPr>
              <a:t>Tomorrow, 9/11</a:t>
            </a:r>
            <a:r>
              <a:rPr lang="en-US" sz="2400" i="1" dirty="0">
                <a:solidFill>
                  <a:srgbClr val="FFFF00"/>
                </a:solidFill>
              </a:rPr>
              <a:t> </a:t>
            </a:r>
            <a:r>
              <a:rPr lang="en-US" sz="2400" i="1" dirty="0"/>
              <a:t>at </a:t>
            </a:r>
            <a:r>
              <a:rPr lang="en-US" sz="2400" b="1" i="1" dirty="0">
                <a:solidFill>
                  <a:srgbClr val="FFFF00"/>
                </a:solidFill>
              </a:rPr>
              <a:t>7pm</a:t>
            </a:r>
            <a:endParaRPr lang="en-US" sz="2200" b="1" i="1" dirty="0">
              <a:solidFill>
                <a:srgbClr val="FFFF00"/>
              </a:solidFill>
            </a:endParaRPr>
          </a:p>
        </p:txBody>
      </p:sp>
    </p:spTree>
    <p:extLst>
      <p:ext uri="{BB962C8B-B14F-4D97-AF65-F5344CB8AC3E}">
        <p14:creationId xmlns:p14="http://schemas.microsoft.com/office/powerpoint/2010/main" val="221985924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11747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pic>
        <p:nvPicPr>
          <p:cNvPr id="6" name="Picture 5">
            <a:extLst>
              <a:ext uri="{FF2B5EF4-FFF2-40B4-BE49-F238E27FC236}">
                <a16:creationId xmlns:a16="http://schemas.microsoft.com/office/drawing/2014/main" id="{79C0BFEC-7D7F-4AD8-AB59-E8BC2026B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426" y="4201821"/>
            <a:ext cx="4000852" cy="2668879"/>
          </a:xfrm>
          <a:prstGeom prst="rect">
            <a:avLst/>
          </a:prstGeom>
        </p:spPr>
      </p:pic>
      <p:sp>
        <p:nvSpPr>
          <p:cNvPr id="9" name="Rectangle 8">
            <a:extLst>
              <a:ext uri="{FF2B5EF4-FFF2-40B4-BE49-F238E27FC236}">
                <a16:creationId xmlns:a16="http://schemas.microsoft.com/office/drawing/2014/main" id="{7954FCFD-4749-4CE1-B449-6E21BC28345E}"/>
              </a:ext>
            </a:extLst>
          </p:cNvPr>
          <p:cNvSpPr/>
          <p:nvPr/>
        </p:nvSpPr>
        <p:spPr>
          <a:xfrm>
            <a:off x="520700" y="2032246"/>
            <a:ext cx="8623300" cy="2118529"/>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b="1" i="1" kern="100" dirty="0">
                <a:solidFill>
                  <a:srgbClr val="00FF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Hurricane Relief</a:t>
            </a:r>
          </a:p>
          <a:p>
            <a:pPr marR="0" lvl="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kern="100"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Presbyterian Disaster Assistance </a:t>
            </a:r>
            <a:r>
              <a:rPr lang="en-US" sz="2400" i="1" kern="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r>
              <a:rPr lang="en-US" sz="2400" b="1" i="1" kern="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pda.pcusa.org) </a:t>
            </a:r>
            <a:r>
              <a:rPr lang="en-US" sz="2400" i="1" kern="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or other worthy charitable organization.  Please give generously if you can and continue to lift up those affected in our prayers.</a:t>
            </a:r>
            <a:endParaRPr lang="en-US" sz="24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457200" marR="0">
              <a:lnSpc>
                <a:spcPts val="144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908F2755-D189-403C-9055-392F0571D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046042"/>
            <a:ext cx="6000750" cy="3371850"/>
          </a:xfrm>
          <a:prstGeom prst="rect">
            <a:avLst/>
          </a:prstGeom>
        </p:spPr>
      </p:pic>
      <p:pic>
        <p:nvPicPr>
          <p:cNvPr id="4" name="Picture 3">
            <a:extLst>
              <a:ext uri="{FF2B5EF4-FFF2-40B4-BE49-F238E27FC236}">
                <a16:creationId xmlns:a16="http://schemas.microsoft.com/office/drawing/2014/main" id="{3ED14E9D-3AEC-46E1-8908-97FE2DC52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033342"/>
            <a:ext cx="4114800" cy="2824658"/>
          </a:xfrm>
          <a:prstGeom prst="rect">
            <a:avLst/>
          </a:prstGeom>
        </p:spPr>
      </p:pic>
    </p:spTree>
    <p:extLst>
      <p:ext uri="{BB962C8B-B14F-4D97-AF65-F5344CB8AC3E}">
        <p14:creationId xmlns:p14="http://schemas.microsoft.com/office/powerpoint/2010/main" val="97476630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36838" y="2195384"/>
            <a:ext cx="8870092" cy="3385542"/>
          </a:xfrm>
          <a:prstGeom prst="rect">
            <a:avLst/>
          </a:prstGeom>
        </p:spPr>
        <p:txBody>
          <a:bodyPr wrap="square">
            <a:spAutoFit/>
          </a:bodyPr>
          <a:lstStyle/>
          <a:p>
            <a:pPr lvl="0"/>
            <a:r>
              <a:rPr lang="en-US" sz="2400" i="1" dirty="0"/>
              <a:t>We will be having a </a:t>
            </a:r>
            <a:r>
              <a:rPr lang="en-US" sz="2400" b="1" i="1" dirty="0">
                <a:solidFill>
                  <a:srgbClr val="FFFF00"/>
                </a:solidFill>
              </a:rPr>
              <a:t>Pot-Luck BBQ/Picnic</a:t>
            </a:r>
            <a:r>
              <a:rPr lang="en-US" sz="2400" i="1" dirty="0">
                <a:solidFill>
                  <a:srgbClr val="FFFF00"/>
                </a:solidFill>
              </a:rPr>
              <a:t> </a:t>
            </a:r>
            <a:r>
              <a:rPr lang="en-US" sz="2400" i="1" dirty="0"/>
              <a:t>on </a:t>
            </a:r>
            <a:r>
              <a:rPr lang="en-US" sz="2400" b="1" i="1" dirty="0">
                <a:solidFill>
                  <a:srgbClr val="FFFF00"/>
                </a:solidFill>
              </a:rPr>
              <a:t>this coming Saturday, 9/16</a:t>
            </a:r>
            <a:r>
              <a:rPr lang="en-US" sz="2400" i="1" dirty="0">
                <a:solidFill>
                  <a:srgbClr val="FFFF00"/>
                </a:solidFill>
              </a:rPr>
              <a:t> </a:t>
            </a:r>
            <a:r>
              <a:rPr lang="en-US" sz="2400" i="1" dirty="0"/>
              <a:t>at </a:t>
            </a:r>
            <a:r>
              <a:rPr lang="en-US" sz="2400" b="1" i="1" dirty="0">
                <a:solidFill>
                  <a:srgbClr val="FFFF00"/>
                </a:solidFill>
              </a:rPr>
              <a:t>Noon</a:t>
            </a:r>
            <a:r>
              <a:rPr lang="en-US" sz="2400" i="1" dirty="0"/>
              <a:t>.  There is a sign-up sheet for what each can bring for this event, as we need to coordinate who is bringing what and to make sure that we have enough.  Friends and families are welcome to join us.  If we all bring something, we will have a lot.</a:t>
            </a:r>
            <a:endParaRPr lang="en-US" sz="2400" dirty="0"/>
          </a:p>
          <a:p>
            <a:pPr marL="342900" lvl="0" indent="-342900">
              <a:buFont typeface="Arial" panose="020B0604020202020204" pitchFamily="34" charset="0"/>
              <a:buChar char="•"/>
            </a:pPr>
            <a:endParaRPr lang="en-US" sz="2400" b="1" i="1" dirty="0">
              <a:effectLst>
                <a:outerShdw blurRad="38100" dist="38100" dir="2700000" algn="tl">
                  <a:srgbClr val="000000">
                    <a:alpha val="43137"/>
                  </a:srgbClr>
                </a:outerShdw>
              </a:effectLst>
            </a:endParaRPr>
          </a:p>
          <a:p>
            <a:r>
              <a:rPr lang="en-US" sz="2400" b="1" i="1" dirty="0">
                <a:effectLst>
                  <a:outerShdw blurRad="38100" dist="38100" dir="2700000" algn="tl">
                    <a:srgbClr val="000000">
                      <a:alpha val="43137"/>
                    </a:srgbClr>
                  </a:outerShdw>
                </a:effectLst>
              </a:rPr>
              <a:t>  </a:t>
            </a:r>
          </a:p>
          <a:p>
            <a:pPr lvl="0"/>
            <a:endParaRPr lang="en-US" sz="2200" b="1" i="1" dirty="0"/>
          </a:p>
        </p:txBody>
      </p:sp>
      <p:pic>
        <p:nvPicPr>
          <p:cNvPr id="4" name="Picture 3">
            <a:extLst>
              <a:ext uri="{FF2B5EF4-FFF2-40B4-BE49-F238E27FC236}">
                <a16:creationId xmlns:a16="http://schemas.microsoft.com/office/drawing/2014/main" id="{729EF01D-D116-44BE-8DF3-7593A65E2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5781" y="4559300"/>
            <a:ext cx="3759200" cy="2286000"/>
          </a:xfrm>
          <a:prstGeom prst="rect">
            <a:avLst/>
          </a:prstGeom>
        </p:spPr>
      </p:pic>
      <p:pic>
        <p:nvPicPr>
          <p:cNvPr id="6" name="Picture 5">
            <a:extLst>
              <a:ext uri="{FF2B5EF4-FFF2-40B4-BE49-F238E27FC236}">
                <a16:creationId xmlns:a16="http://schemas.microsoft.com/office/drawing/2014/main" id="{9105D0F7-4813-4DA3-B1E0-5C20551C5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192479"/>
            <a:ext cx="4777381" cy="2687277"/>
          </a:xfrm>
          <a:prstGeom prst="rect">
            <a:avLst/>
          </a:prstGeom>
        </p:spPr>
      </p:pic>
      <p:pic>
        <p:nvPicPr>
          <p:cNvPr id="8" name="Picture 7">
            <a:extLst>
              <a:ext uri="{FF2B5EF4-FFF2-40B4-BE49-F238E27FC236}">
                <a16:creationId xmlns:a16="http://schemas.microsoft.com/office/drawing/2014/main" id="{C6FD70B0-6FCA-4DC0-9D35-1F849987B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090667"/>
            <a:ext cx="2971800" cy="3962400"/>
          </a:xfrm>
          <a:prstGeom prst="rect">
            <a:avLst/>
          </a:prstGeom>
        </p:spPr>
      </p:pic>
    </p:spTree>
    <p:extLst>
      <p:ext uri="{BB962C8B-B14F-4D97-AF65-F5344CB8AC3E}">
        <p14:creationId xmlns:p14="http://schemas.microsoft.com/office/powerpoint/2010/main" val="215208762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62CBA-924C-407A-A3DA-6813B4FF2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0"/>
            <a:ext cx="7239000" cy="8632504"/>
          </a:xfrm>
          <a:prstGeom prst="rect">
            <a:avLst/>
          </a:prstGeom>
        </p:spPr>
      </p:pic>
      <p:pic>
        <p:nvPicPr>
          <p:cNvPr id="6" name="Picture 5">
            <a:extLst>
              <a:ext uri="{FF2B5EF4-FFF2-40B4-BE49-F238E27FC236}">
                <a16:creationId xmlns:a16="http://schemas.microsoft.com/office/drawing/2014/main" id="{3FCBDE65-3C91-4685-8CB9-EBCA3FB6F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2400"/>
            <a:ext cx="4648200" cy="4641761"/>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 name="Rectangle 3">
            <a:extLst>
              <a:ext uri="{FF2B5EF4-FFF2-40B4-BE49-F238E27FC236}">
                <a16:creationId xmlns:a16="http://schemas.microsoft.com/office/drawing/2014/main" id="{8C622F76-ABD7-432C-849D-20FD60BD8DEA}"/>
              </a:ext>
            </a:extLst>
          </p:cNvPr>
          <p:cNvSpPr>
            <a:spLocks noChangeArrowheads="1"/>
          </p:cNvSpPr>
          <p:nvPr/>
        </p:nvSpPr>
        <p:spPr bwMode="auto">
          <a:xfrm>
            <a:off x="304800" y="658296"/>
            <a:ext cx="8077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400" b="0" i="1" dirty="0">
                <a:solidFill>
                  <a:srgbClr val="FFFF00"/>
                </a:solidFill>
                <a:cs typeface="Times New Roman" pitchFamily="18" charset="0"/>
              </a:rPr>
              <a:t>Brian will be performing at the </a:t>
            </a:r>
          </a:p>
          <a:p>
            <a:r>
              <a:rPr lang="en-US" altLang="en-US" sz="3400" b="0" i="1" dirty="0">
                <a:solidFill>
                  <a:srgbClr val="FFFF00"/>
                </a:solidFill>
                <a:cs typeface="Times New Roman" pitchFamily="18" charset="0"/>
              </a:rPr>
              <a:t>Carnegie Hall’s Weill Recital Hall</a:t>
            </a:r>
          </a:p>
          <a:p>
            <a:endParaRPr lang="en-US" altLang="en-US" sz="3600" b="0" i="1" dirty="0">
              <a:solidFill>
                <a:srgbClr val="FFFF00"/>
              </a:solidFill>
              <a:cs typeface="Times New Roman" pitchFamily="18" charset="0"/>
            </a:endParaRPr>
          </a:p>
          <a:p>
            <a:r>
              <a:rPr lang="en-US" altLang="en-US" sz="3200" b="0" i="1" dirty="0">
                <a:solidFill>
                  <a:schemeClr val="tx1"/>
                </a:solidFill>
                <a:cs typeface="Times New Roman" pitchFamily="18" charset="0"/>
              </a:rPr>
              <a:t>Sunday, 9/24/17 @7:30pm</a:t>
            </a:r>
          </a:p>
          <a:p>
            <a:r>
              <a:rPr lang="en-US" altLang="en-US" sz="2800" b="0" i="1" dirty="0">
                <a:solidFill>
                  <a:srgbClr val="4AE8E8"/>
                </a:solidFill>
                <a:cs typeface="Times New Roman" pitchFamily="18" charset="0"/>
              </a:rPr>
              <a:t>Tickets: $30/$40/$50 </a:t>
            </a:r>
          </a:p>
          <a:p>
            <a:r>
              <a:rPr lang="en-US" altLang="en-US" sz="2400" b="0" i="1" dirty="0">
                <a:solidFill>
                  <a:srgbClr val="4AE8E8"/>
                </a:solidFill>
                <a:cs typeface="Times New Roman" pitchFamily="18" charset="0"/>
              </a:rPr>
              <a:t>(On-line Process Fee Applies)</a:t>
            </a:r>
          </a:p>
          <a:p>
            <a:r>
              <a:rPr lang="en-US" altLang="en-US" sz="2800" b="0" i="1" dirty="0">
                <a:solidFill>
                  <a:schemeClr val="tx1"/>
                </a:solidFill>
                <a:cs typeface="Times New Roman" pitchFamily="18" charset="0"/>
                <a:hlinkClick r:id="rId4"/>
              </a:rPr>
              <a:t>www.carnegiehall.org</a:t>
            </a:r>
            <a:r>
              <a:rPr lang="en-US" altLang="en-US" sz="2800" b="0" i="1" dirty="0">
                <a:solidFill>
                  <a:schemeClr val="tx1"/>
                </a:solidFill>
                <a:cs typeface="Times New Roman" pitchFamily="18" charset="0"/>
              </a:rPr>
              <a:t> </a:t>
            </a:r>
            <a:endParaRPr lang="en-US" altLang="en-US" sz="2800" b="0" i="1" dirty="0">
              <a:solidFill>
                <a:schemeClr val="tx1"/>
              </a:solidFill>
            </a:endParaRPr>
          </a:p>
        </p:txBody>
      </p:sp>
    </p:spTree>
    <p:extLst>
      <p:ext uri="{BB962C8B-B14F-4D97-AF65-F5344CB8AC3E}">
        <p14:creationId xmlns:p14="http://schemas.microsoft.com/office/powerpoint/2010/main" val="427822015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16160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329 “God Is Our Refuge and Our Strength”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86805" y="3733800"/>
            <a:ext cx="9383205"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God is our refuge and our strength,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ever-present aid,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therefore, though the earth be moved,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will not be afraid;</a:t>
            </a: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44CAA0-1D04-405E-A135-9D3C38495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108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953909"/>
            <a:ext cx="827293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the Lord of sea and sky,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heard my people cry.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who dwell in dark and sin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my hand will save.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who made the stars of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make their darkness bright.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will bear my light to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Whom shall I send?</a:t>
            </a:r>
            <a:endParaRPr lang="en-US" sz="3600" b="1" i="1" dirty="0">
              <a:solidFill>
                <a:schemeClr val="tx2">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990600" y="521984"/>
            <a:ext cx="6096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#69 “I, the Lord of Sea and Sky” (Here I am, Lord)</a:t>
            </a:r>
          </a:p>
        </p:txBody>
      </p:sp>
    </p:spTree>
    <p:extLst>
      <p:ext uri="{BB962C8B-B14F-4D97-AF65-F5344CB8AC3E}">
        <p14:creationId xmlns:p14="http://schemas.microsoft.com/office/powerpoint/2010/main" val="61336605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8BE524-7D2A-4392-B082-87603F798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108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953909"/>
            <a:ext cx="8272930"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I am,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Is it I,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heard you calling in the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go, Lord, if you lead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hold your people in my heart.</a:t>
            </a:r>
            <a:endParaRPr lang="en-US" sz="3600" b="1" i="1" dirty="0">
              <a:solidFill>
                <a:schemeClr val="tx2">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990600" y="521984"/>
            <a:ext cx="6096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#69 “I, the Lord of Sea and Sky” (Here I am, Lord)</a:t>
            </a:r>
          </a:p>
        </p:txBody>
      </p:sp>
    </p:spTree>
    <p:extLst>
      <p:ext uri="{BB962C8B-B14F-4D97-AF65-F5344CB8AC3E}">
        <p14:creationId xmlns:p14="http://schemas.microsoft.com/office/powerpoint/2010/main" val="2003394558"/>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040956-81A1-443E-B3C1-292F8B6FC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953909"/>
            <a:ext cx="827293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the Lord of snow and rain,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borne my people's pain.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wept for love of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They turn away.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break their hearts of stone,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give them hearts for love alone.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speak my word to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Whom shall I send?</a:t>
            </a:r>
            <a:endParaRPr lang="en-US" sz="3600" b="1" i="1" dirty="0">
              <a:solidFill>
                <a:schemeClr val="tx2">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990600" y="521984"/>
            <a:ext cx="6096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#69 “I, the Lord of Sea and Sky” (Here I am, Lord)</a:t>
            </a:r>
          </a:p>
        </p:txBody>
      </p:sp>
    </p:spTree>
    <p:extLst>
      <p:ext uri="{BB962C8B-B14F-4D97-AF65-F5344CB8AC3E}">
        <p14:creationId xmlns:p14="http://schemas.microsoft.com/office/powerpoint/2010/main" val="142652515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D714A8-EC83-4A39-8979-B41A7E7B7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953909"/>
            <a:ext cx="8272930"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I am,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Is it I,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heard you calling in the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go, Lord, if you lead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hold your people in my heart.</a:t>
            </a:r>
            <a:endParaRPr lang="en-US" sz="3600" b="1" i="1" dirty="0">
              <a:solidFill>
                <a:schemeClr val="tx2">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990600" y="521984"/>
            <a:ext cx="6096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#69 “I, the Lord of Sea and Sky” (Here I am, Lord)</a:t>
            </a:r>
          </a:p>
        </p:txBody>
      </p:sp>
    </p:spTree>
    <p:extLst>
      <p:ext uri="{BB962C8B-B14F-4D97-AF65-F5344CB8AC3E}">
        <p14:creationId xmlns:p14="http://schemas.microsoft.com/office/powerpoint/2010/main" val="290544404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576EE0-ABF6-4646-B332-2DDE0E903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48800"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430772" y="1955450"/>
            <a:ext cx="8272930" cy="4524315"/>
          </a:xfrm>
          <a:prstGeom prst="rect">
            <a:avLst/>
          </a:prstGeom>
        </p:spPr>
        <p:txBody>
          <a:bodyPr wrap="square">
            <a:spAutoFit/>
          </a:bodyPr>
          <a:lstStyle/>
          <a:p>
            <a:pPr algn="ctr"/>
            <a:r>
              <a:rPr lang="en-US" sz="3600" b="1" i="1" dirty="0">
                <a:solidFill>
                  <a:srgbClr val="000000"/>
                </a:solidFill>
              </a:rPr>
              <a:t>I, the Lord of wind and flame,</a:t>
            </a:r>
            <a:br>
              <a:rPr lang="en-US" sz="3600" b="1" i="1" dirty="0">
                <a:solidFill>
                  <a:srgbClr val="000000"/>
                </a:solidFill>
              </a:rPr>
            </a:br>
            <a:r>
              <a:rPr lang="en-US" sz="3600" b="1" i="1" dirty="0">
                <a:solidFill>
                  <a:srgbClr val="000000"/>
                </a:solidFill>
              </a:rPr>
              <a:t>I will tend the poor and lame.</a:t>
            </a:r>
            <a:br>
              <a:rPr lang="en-US" sz="3600" b="1" i="1" dirty="0">
                <a:solidFill>
                  <a:srgbClr val="000000"/>
                </a:solidFill>
              </a:rPr>
            </a:br>
            <a:r>
              <a:rPr lang="en-US" sz="3600" b="1" i="1" dirty="0">
                <a:solidFill>
                  <a:srgbClr val="000000"/>
                </a:solidFill>
              </a:rPr>
              <a:t>I will set a feast for them.</a:t>
            </a:r>
            <a:br>
              <a:rPr lang="en-US" sz="3600" b="1" i="1" dirty="0">
                <a:solidFill>
                  <a:srgbClr val="000000"/>
                </a:solidFill>
              </a:rPr>
            </a:br>
            <a:r>
              <a:rPr lang="en-US" sz="3600" b="1" i="1" dirty="0">
                <a:solidFill>
                  <a:srgbClr val="000000"/>
                </a:solidFill>
              </a:rPr>
              <a:t>My hand will save.</a:t>
            </a:r>
            <a:br>
              <a:rPr lang="en-US" sz="3600" b="1" i="1" dirty="0">
                <a:solidFill>
                  <a:srgbClr val="000000"/>
                </a:solidFill>
              </a:rPr>
            </a:br>
            <a:r>
              <a:rPr lang="en-US" sz="3600" b="1" i="1" dirty="0">
                <a:solidFill>
                  <a:srgbClr val="000000"/>
                </a:solidFill>
              </a:rPr>
              <a:t>Finest bread I will provide</a:t>
            </a:r>
            <a:br>
              <a:rPr lang="en-US" sz="3600" b="1" i="1" dirty="0">
                <a:solidFill>
                  <a:srgbClr val="000000"/>
                </a:solidFill>
              </a:rPr>
            </a:br>
            <a:r>
              <a:rPr lang="en-US" sz="3600" b="1" i="1" dirty="0">
                <a:solidFill>
                  <a:srgbClr val="000000"/>
                </a:solidFill>
              </a:rPr>
              <a:t>till their hearts be satisfied.</a:t>
            </a:r>
            <a:br>
              <a:rPr lang="en-US" sz="3600" b="1" i="1" dirty="0">
                <a:solidFill>
                  <a:srgbClr val="000000"/>
                </a:solidFill>
              </a:rPr>
            </a:br>
            <a:r>
              <a:rPr lang="en-US" sz="3600" b="1" i="1" dirty="0">
                <a:solidFill>
                  <a:srgbClr val="000000"/>
                </a:solidFill>
              </a:rPr>
              <a:t>I will give my life to them.</a:t>
            </a:r>
            <a:br>
              <a:rPr lang="en-US" sz="3600" b="1" i="1" dirty="0">
                <a:solidFill>
                  <a:srgbClr val="000000"/>
                </a:solidFill>
              </a:rPr>
            </a:br>
            <a:r>
              <a:rPr lang="en-US" sz="3600" b="1" i="1" dirty="0">
                <a:solidFill>
                  <a:srgbClr val="000000"/>
                </a:solidFill>
              </a:rPr>
              <a:t>Whom shall I send? </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990600" y="521984"/>
            <a:ext cx="6096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#69 “I, the Lord of Sea and Sky” (Here I am, Lord)</a:t>
            </a:r>
          </a:p>
        </p:txBody>
      </p:sp>
    </p:spTree>
    <p:extLst>
      <p:ext uri="{BB962C8B-B14F-4D97-AF65-F5344CB8AC3E}">
        <p14:creationId xmlns:p14="http://schemas.microsoft.com/office/powerpoint/2010/main" val="353527138"/>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3F44DF-F3B6-477E-AAC2-33F1A0003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48800"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430772" y="2286000"/>
            <a:ext cx="8272930" cy="2862322"/>
          </a:xfrm>
          <a:prstGeom prst="rect">
            <a:avLst/>
          </a:prstGeom>
        </p:spPr>
        <p:txBody>
          <a:bodyPr wrap="square">
            <a:spAutoFit/>
          </a:bodyPr>
          <a:lstStyle/>
          <a:p>
            <a:pPr algn="ctr"/>
            <a:r>
              <a:rPr lang="en-US" sz="3600" b="1" i="1" dirty="0">
                <a:solidFill>
                  <a:srgbClr val="000000"/>
                </a:solidFill>
              </a:rPr>
              <a:t>Here I am, Lord.</a:t>
            </a:r>
            <a:br>
              <a:rPr lang="en-US" sz="3600" b="1" i="1" dirty="0">
                <a:solidFill>
                  <a:srgbClr val="000000"/>
                </a:solidFill>
              </a:rPr>
            </a:br>
            <a:r>
              <a:rPr lang="en-US" sz="3600" b="1" i="1" dirty="0">
                <a:solidFill>
                  <a:srgbClr val="000000"/>
                </a:solidFill>
              </a:rPr>
              <a:t>Is it I, Lord?</a:t>
            </a:r>
            <a:br>
              <a:rPr lang="en-US" sz="3600" b="1" i="1" dirty="0">
                <a:solidFill>
                  <a:srgbClr val="000000"/>
                </a:solidFill>
              </a:rPr>
            </a:br>
            <a:r>
              <a:rPr lang="en-US" sz="3600" b="1" i="1" dirty="0">
                <a:solidFill>
                  <a:srgbClr val="000000"/>
                </a:solidFill>
              </a:rPr>
              <a:t>I have heard you calling in the night.</a:t>
            </a:r>
            <a:br>
              <a:rPr lang="en-US" sz="3600" b="1" i="1" dirty="0">
                <a:solidFill>
                  <a:srgbClr val="000000"/>
                </a:solidFill>
              </a:rPr>
            </a:br>
            <a:r>
              <a:rPr lang="en-US" sz="3600" b="1" i="1" dirty="0">
                <a:solidFill>
                  <a:srgbClr val="000000"/>
                </a:solidFill>
              </a:rPr>
              <a:t>I will go, Lord, if you lead me.</a:t>
            </a:r>
            <a:br>
              <a:rPr lang="en-US" sz="3600" b="1" i="1" dirty="0">
                <a:solidFill>
                  <a:srgbClr val="000000"/>
                </a:solidFill>
              </a:rPr>
            </a:br>
            <a:r>
              <a:rPr lang="en-US" sz="3600" b="1" i="1" dirty="0">
                <a:solidFill>
                  <a:srgbClr val="000000"/>
                </a:solidFill>
              </a:rPr>
              <a:t>I will hold your people in my heart.</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990600" y="521984"/>
            <a:ext cx="6096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#69 “I, the Lord of Sea and Sky” (Here I am, Lord)</a:t>
            </a:r>
          </a:p>
        </p:txBody>
      </p:sp>
    </p:spTree>
    <p:extLst>
      <p:ext uri="{BB962C8B-B14F-4D97-AF65-F5344CB8AC3E}">
        <p14:creationId xmlns:p14="http://schemas.microsoft.com/office/powerpoint/2010/main" val="2277021741"/>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533400" y="6096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0" y="2275832"/>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542 “God Be with You Till We Meet Again”</a:t>
            </a:r>
          </a:p>
          <a:p>
            <a:pPr algn="ctr">
              <a:lnSpc>
                <a:spcPct val="80000"/>
              </a:lnSpc>
            </a:pPr>
            <a:r>
              <a:rPr lang="en-US" sz="2800" b="1" i="1" dirty="0">
                <a:solidFill>
                  <a:srgbClr val="00FFFF"/>
                </a:solidFill>
                <a:effectLst>
                  <a:outerShdw blurRad="38100" dist="38100" dir="2700000" algn="tl">
                    <a:srgbClr val="000000">
                      <a:alpha val="43137"/>
                    </a:srgbClr>
                  </a:outerShdw>
                </a:effectLst>
              </a:rPr>
              <a:t>(Stanza 3)</a:t>
            </a:r>
          </a:p>
          <a:p>
            <a:pPr algn="ctr"/>
            <a:r>
              <a:rPr lang="en-US" sz="3600" b="1" i="1" dirty="0">
                <a:solidFill>
                  <a:srgbClr val="FFFF00"/>
                </a:solidFill>
              </a:rPr>
              <a:t>God be with you till we meet again;</a:t>
            </a:r>
            <a:br>
              <a:rPr lang="en-US" sz="3600" b="1" i="1" dirty="0">
                <a:solidFill>
                  <a:srgbClr val="FFFF00"/>
                </a:solidFill>
              </a:rPr>
            </a:br>
            <a:r>
              <a:rPr lang="en-US" sz="3600" b="1" i="1" dirty="0">
                <a:solidFill>
                  <a:srgbClr val="FFFF00"/>
                </a:solidFill>
              </a:rPr>
              <a:t>when life's perils thick confound you,</a:t>
            </a:r>
            <a:br>
              <a:rPr lang="en-US" sz="3600" b="1" i="1" dirty="0">
                <a:solidFill>
                  <a:srgbClr val="FFFF00"/>
                </a:solidFill>
              </a:rPr>
            </a:br>
            <a:r>
              <a:rPr lang="en-US" sz="3600" b="1" i="1" dirty="0">
                <a:solidFill>
                  <a:srgbClr val="FFFF00"/>
                </a:solidFill>
              </a:rPr>
              <a:t>put unfailing arms around you:</a:t>
            </a:r>
            <a:br>
              <a:rPr lang="en-US" sz="3600" b="1" i="1" dirty="0">
                <a:solidFill>
                  <a:srgbClr val="FFFF00"/>
                </a:solidFill>
              </a:rPr>
            </a:br>
            <a:r>
              <a:rPr lang="en-US" sz="3600" b="1" i="1" dirty="0">
                <a:solidFill>
                  <a:srgbClr val="FFFF00"/>
                </a:solidFill>
              </a:rPr>
              <a:t>God be with you till we meet again</a:t>
            </a: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16160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329 “God Is Our Refuge and Our Strength”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63005" y="3733800"/>
            <a:ext cx="9089010"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Though hills amid the seas be cast,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though foaming waters roar,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yea, though the mighty billows shake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mountains on the shore.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5354970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3BDC6-8C4C-415F-88A5-43E071683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54908" y="1562100"/>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September 10</a:t>
            </a:r>
            <a:r>
              <a:rPr lang="en-US" altLang="en-US" sz="3000" i="1" baseline="30000" dirty="0">
                <a:latin typeface="Arial" charset="0"/>
              </a:rPr>
              <a:t>th</a:t>
            </a:r>
            <a:r>
              <a:rPr lang="en-US" altLang="en-US" sz="3000" i="1" dirty="0">
                <a:latin typeface="Arial" charset="0"/>
              </a:rPr>
              <a:t>,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23rd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338" y="4648200"/>
            <a:ext cx="1901463" cy="1905000"/>
          </a:xfrm>
          <a:prstGeom prst="rect">
            <a:avLst/>
          </a:prstGeom>
        </p:spPr>
      </p:pic>
    </p:spTree>
    <p:extLst>
      <p:ext uri="{BB962C8B-B14F-4D97-AF65-F5344CB8AC3E}">
        <p14:creationId xmlns:p14="http://schemas.microsoft.com/office/powerpoint/2010/main" val="2075318398"/>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16160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329 “God Is Our Refuge and Our Strength”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63005" y="3733800"/>
            <a:ext cx="9089010"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Where God abides a river flows;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city will rejoice.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nations fear and kingdoms shake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before God's thundering voice.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1195919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16160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329 “God Is Our Refuge and Our Strength”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63005" y="3733800"/>
            <a:ext cx="9089010"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Since God is in the midst of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city walls shall stand,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secure and safe with God's sure help,</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trouble is at hand.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03266164"/>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000" i="1" dirty="0">
                <a:effectLst>
                  <a:outerShdw blurRad="38100" dist="38100" dir="2700000" algn="tl">
                    <a:srgbClr val="000000">
                      <a:alpha val="43137"/>
                    </a:srgbClr>
                  </a:outerShdw>
                </a:effectLst>
                <a:latin typeface="+mn-lt"/>
              </a:rPr>
              <a:t>God so loves us as to bathe us with grace and feed us with mercy and forgive us our sins.  Confident in this, let us now turn to God in humility, confessing our sins against God and our neighbors.</a:t>
            </a:r>
            <a:br>
              <a:rPr lang="en-US" sz="2000" i="1" dirty="0">
                <a:effectLst>
                  <a:outerShdw blurRad="38100" dist="38100" dir="2700000" algn="tl">
                    <a:srgbClr val="000000">
                      <a:alpha val="43137"/>
                    </a:srgbClr>
                  </a:outerShdw>
                </a:effectLst>
                <a:latin typeface="+mn-lt"/>
              </a:rPr>
            </a:br>
            <a:endParaRPr lang="en-US" altLang="en-US" sz="20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141DBB-BB08-478F-925C-9F51EBDF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568" y="0"/>
            <a:ext cx="11508168"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354228" y="1471525"/>
            <a:ext cx="8153400" cy="6155531"/>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	Loving God, while we were still slaves to sin, you died for our salvation.  Yet we still worship the false gods of the world, forgetting that you are Lord.  Loving worldly wealth, we have not loved you with our whole heart nor loved our neighbors as ourselves.  Trusting worldly strength, we have not trusted your word nor followed the Word-made-flesh.  We have not shown mercy to others as you have shown mercy to us.  Forgive us we pray, in Christ’s name, Amen. </a:t>
            </a:r>
          </a:p>
          <a:p>
            <a:endParaRPr lang="en-US" sz="2800" b="1" dirty="0">
              <a:solidFill>
                <a:srgbClr val="FFFF00"/>
              </a:solidFill>
              <a:effectLst>
                <a:outerShdw blurRad="38100" dist="38100" dir="2700000" algn="tl">
                  <a:srgbClr val="000000">
                    <a:alpha val="43137"/>
                  </a:srgbClr>
                </a:outerShdw>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4D9F7-FB7A-4441-8A2C-60096803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r>
              <a:rPr lang="en-US" altLang="en-US" sz="2000" i="1" dirty="0">
                <a:latin typeface="+mn-lt"/>
              </a:rPr>
              <a:t>(in Unison) </a:t>
            </a:r>
            <a:br>
              <a:rPr lang="en-US" altLang="en-US" sz="2400" i="1" dirty="0">
                <a:solidFill>
                  <a:srgbClr val="0664BA"/>
                </a:solidFill>
                <a:latin typeface="+mn-lt"/>
              </a:rPr>
            </a:br>
            <a:r>
              <a:rPr lang="en-US" altLang="en-US" sz="2000" i="1" dirty="0">
                <a:solidFill>
                  <a:srgbClr val="0664BA"/>
                </a:solidFill>
                <a:effectLst/>
                <a:latin typeface="+mn-lt"/>
              </a:rPr>
              <a:t>(Based on Romans 8:34)</a:t>
            </a:r>
            <a:br>
              <a:rPr lang="en-US" altLang="en-US" sz="2400" i="1" dirty="0">
                <a:solidFill>
                  <a:srgbClr val="0664BA"/>
                </a:solidFill>
                <a:latin typeface="+mn-lt"/>
              </a:rPr>
            </a:br>
            <a:endParaRPr lang="en-US" altLang="en-US" sz="2400" b="0" i="1" dirty="0">
              <a:solidFill>
                <a:srgbClr val="0664BA"/>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376882" y="1477089"/>
            <a:ext cx="8153400" cy="3816429"/>
          </a:xfrm>
          <a:prstGeom prst="rect">
            <a:avLst/>
          </a:prstGeom>
        </p:spPr>
        <p:txBody>
          <a:bodyPr wrap="square">
            <a:spAutoFit/>
          </a:bodyPr>
          <a:lstStyle/>
          <a:p>
            <a:endParaRPr lang="en-US" i="1" dirty="0"/>
          </a:p>
          <a:p>
            <a:r>
              <a:rPr lang="en-US" sz="2800" b="1" i="1" dirty="0">
                <a:solidFill>
                  <a:schemeClr val="accent4">
                    <a:lumMod val="10000"/>
                  </a:schemeClr>
                </a:solidFill>
              </a:rPr>
              <a:t>Friends, hear the good news of the gospel:  </a:t>
            </a:r>
          </a:p>
          <a:p>
            <a:r>
              <a:rPr lang="en-US" sz="2800" b="1" i="1" dirty="0">
                <a:solidFill>
                  <a:schemeClr val="accent4">
                    <a:lumMod val="10000"/>
                  </a:schemeClr>
                </a:solidFill>
              </a:rPr>
              <a:t>Who is in a position to condemn?</a:t>
            </a:r>
          </a:p>
          <a:p>
            <a:r>
              <a:rPr lang="en-US" sz="2800" b="1" i="1" dirty="0">
                <a:solidFill>
                  <a:srgbClr val="FFFF00"/>
                </a:solidFill>
                <a:effectLst>
                  <a:outerShdw blurRad="38100" dist="38100" dir="2700000" algn="tl">
                    <a:srgbClr val="000000">
                      <a:alpha val="43137"/>
                    </a:srgbClr>
                  </a:outerShdw>
                </a:effectLst>
              </a:rPr>
              <a:t>Only Christ.  And Christ died for us; Christ rose for us; Christ reigns in power for us; Christ prays for us.</a:t>
            </a:r>
          </a:p>
          <a:p>
            <a:r>
              <a:rPr lang="en-US" sz="2800" b="1" i="1" dirty="0">
                <a:solidFill>
                  <a:schemeClr val="accent4">
                    <a:lumMod val="10000"/>
                  </a:schemeClr>
                </a:solidFill>
              </a:rPr>
              <a:t>Believe in the good news of the gospel that in Jesus Christ, we are forgiven.  </a:t>
            </a:r>
          </a:p>
          <a:p>
            <a:r>
              <a:rPr lang="en-US" sz="2800" b="1" i="1" dirty="0">
                <a:solidFill>
                  <a:srgbClr val="FFFF00"/>
                </a:solidFill>
                <a:effectLst>
                  <a:outerShdw blurRad="38100" dist="38100" dir="2700000" algn="tl">
                    <a:srgbClr val="000000">
                      <a:alpha val="43137"/>
                    </a:srgbClr>
                  </a:outerShdw>
                </a:effectLst>
              </a:rPr>
              <a:t>Thanks be to God, Amen.</a:t>
            </a:r>
            <a:endParaRPr lang="en-US" sz="28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4739605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36446</TotalTime>
  <Words>699</Words>
  <Application>Microsoft Office PowerPoint</Application>
  <PresentationFormat>On-screen Show (4:3)</PresentationFormat>
  <Paragraphs>166</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Calibri</vt:lpstr>
      <vt:lpstr>Helvetica</vt:lpstr>
      <vt:lpstr>Times New Roman</vt:lpstr>
      <vt:lpstr>Wingdings</vt:lpstr>
      <vt:lpstr>Glass Layers</vt:lpstr>
      <vt:lpstr>Homecrest Presbyterian Church Worship of the Lord’s Day September 10th, 2017  23rd Sunday in Ordinary Time</vt:lpstr>
      <vt:lpstr>Gathering Around the WORD Call To Worship (Based on Psalm 149:1-4) </vt:lpstr>
      <vt:lpstr>Gathering Around the WORD Gathering Hymn   # 329 “God Is Our Refuge and Our Strength”</vt:lpstr>
      <vt:lpstr>Gathering Around the WORD Gathering Hymn   # 329 “God Is Our Refuge and Our Strength”</vt:lpstr>
      <vt:lpstr>Gathering Around the WORD Gathering Hymn   # 329 “God Is Our Refuge and Our Strength”</vt:lpstr>
      <vt:lpstr>Gathering Around the WORD Gathering Hymn   # 329 “God Is Our Refuge and Our Strength”</vt:lpstr>
      <vt:lpstr>Gathering Around the WORD Call to Confession  God so loves us as to bathe us with grace and feed us with mercy and forgive us our sins.  Confident in this, let us now turn to God in humility, confessing our sins against God and our neighbors. </vt:lpstr>
      <vt:lpstr>Gathering Around the WORD Prayer of Confession (in Unison) </vt:lpstr>
      <vt:lpstr>Gathering Around the WORD Declaration of Forgiveness (in Unison)  (Based on Romans 8:34) </vt:lpstr>
      <vt:lpstr>Gathering Around the WORD Gloria Patri</vt:lpstr>
      <vt:lpstr>Gathering Around the WORD Passing of the Peace of Christ</vt:lpstr>
      <vt:lpstr>Proclaiming the WORD Message to the Youth/ Prayer of Illumination</vt:lpstr>
      <vt:lpstr>Proclaiming the WORD Scripture Reading (Romans 13:8-14) </vt:lpstr>
      <vt:lpstr>Proclaiming the WORD Scripture Reading (Romans 13:8-14) </vt:lpstr>
      <vt:lpstr>Proclaiming the WORD Scripture Reading (Matthew 18:15-20) </vt:lpstr>
      <vt:lpstr>Proclaiming the WORD Scripture Reading (Matthew 18:15-20) </vt:lpstr>
      <vt:lpstr>PowerPoint Presentation</vt:lpstr>
      <vt:lpstr>Responding Hymn # 203 “Jesu, Jesu, Fill Us with Your Love”</vt:lpstr>
      <vt:lpstr>Responding Hymn # 203 “Jesu, Jesu, Fill Us with Your Love”</vt:lpstr>
      <vt:lpstr>Responding Hymn # 203 “Jesu, Jesu, Fill Us with Your Love”</vt:lpstr>
      <vt:lpstr>Responding Hymn # 203 “Jesu, Jesu, Fill Us with Your Love”</vt:lpstr>
      <vt:lpstr>Responding Hymn # 203 “Jesu, Jesu, Fill Us with Your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September 10th, 2017  23rd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922</cp:revision>
  <cp:lastPrinted>2016-01-30T20:52:10Z</cp:lastPrinted>
  <dcterms:created xsi:type="dcterms:W3CDTF">1601-01-01T00:00:00Z</dcterms:created>
  <dcterms:modified xsi:type="dcterms:W3CDTF">2017-09-09T00:23:04Z</dcterms:modified>
</cp:coreProperties>
</file>