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10.jpg" ContentType="image/png"/>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55"/>
  </p:notesMasterIdLst>
  <p:handoutMasterIdLst>
    <p:handoutMasterId r:id="rId56"/>
  </p:handoutMasterIdLst>
  <p:sldIdLst>
    <p:sldId id="1097" r:id="rId2"/>
    <p:sldId id="1261" r:id="rId3"/>
    <p:sldId id="265" r:id="rId4"/>
    <p:sldId id="1266" r:id="rId5"/>
    <p:sldId id="1267" r:id="rId6"/>
    <p:sldId id="805" r:id="rId7"/>
    <p:sldId id="1039" r:id="rId8"/>
    <p:sldId id="1040" r:id="rId9"/>
    <p:sldId id="696" r:id="rId10"/>
    <p:sldId id="806" r:id="rId11"/>
    <p:sldId id="1059" r:id="rId12"/>
    <p:sldId id="1211" r:id="rId13"/>
    <p:sldId id="1268" r:id="rId14"/>
    <p:sldId id="1244" r:id="rId15"/>
    <p:sldId id="1269" r:id="rId16"/>
    <p:sldId id="1118" r:id="rId17"/>
    <p:sldId id="905" r:id="rId18"/>
    <p:sldId id="1271" r:id="rId19"/>
    <p:sldId id="1273" r:id="rId20"/>
    <p:sldId id="1272" r:id="rId21"/>
    <p:sldId id="1274" r:id="rId22"/>
    <p:sldId id="1270" r:id="rId23"/>
    <p:sldId id="914" r:id="rId24"/>
    <p:sldId id="1151" r:id="rId25"/>
    <p:sldId id="975" r:id="rId26"/>
    <p:sldId id="818" r:id="rId27"/>
    <p:sldId id="819" r:id="rId28"/>
    <p:sldId id="1278" r:id="rId29"/>
    <p:sldId id="1290" r:id="rId30"/>
    <p:sldId id="1291" r:id="rId31"/>
    <p:sldId id="1292" r:id="rId32"/>
    <p:sldId id="1293" r:id="rId33"/>
    <p:sldId id="1279" r:id="rId34"/>
    <p:sldId id="1294" r:id="rId35"/>
    <p:sldId id="1281" r:id="rId36"/>
    <p:sldId id="1282" r:id="rId37"/>
    <p:sldId id="1283" r:id="rId38"/>
    <p:sldId id="1295" r:id="rId39"/>
    <p:sldId id="1284" r:id="rId40"/>
    <p:sldId id="1296" r:id="rId41"/>
    <p:sldId id="1285" r:id="rId42"/>
    <p:sldId id="1286" r:id="rId43"/>
    <p:sldId id="1287" r:id="rId44"/>
    <p:sldId id="1288" r:id="rId45"/>
    <p:sldId id="1297" r:id="rId46"/>
    <p:sldId id="1298" r:id="rId47"/>
    <p:sldId id="1299" r:id="rId48"/>
    <p:sldId id="1152" r:id="rId49"/>
    <p:sldId id="1275" r:id="rId50"/>
    <p:sldId id="1276" r:id="rId51"/>
    <p:sldId id="284" r:id="rId52"/>
    <p:sldId id="1067" r:id="rId53"/>
    <p:sldId id="1277" r:id="rId54"/>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a:srgbClr val="00FFFF"/>
    <a:srgbClr val="0664BA"/>
    <a:srgbClr val="000000"/>
    <a:srgbClr val="CC0099"/>
    <a:srgbClr val="009900"/>
    <a:srgbClr val="FF3399"/>
    <a:srgbClr val="4AE8E8"/>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9002" autoAdjust="0"/>
  </p:normalViewPr>
  <p:slideViewPr>
    <p:cSldViewPr>
      <p:cViewPr varScale="1">
        <p:scale>
          <a:sx n="78" d="100"/>
          <a:sy n="78" d="100"/>
        </p:scale>
        <p:origin x="1182" y="5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7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962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53</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65781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7C638A-4FAF-4C8C-9543-8EB4377BDA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6400"/>
            <a:ext cx="9144000" cy="9067800"/>
          </a:xfrm>
          <a:prstGeom prst="rect">
            <a:avLst/>
          </a:prstGeom>
        </p:spPr>
      </p:pic>
      <p:sp>
        <p:nvSpPr>
          <p:cNvPr id="4098" name="Rectangle 2"/>
          <p:cNvSpPr>
            <a:spLocks noGrp="1" noChangeArrowheads="1"/>
          </p:cNvSpPr>
          <p:nvPr>
            <p:ph type="ctrTitle"/>
          </p:nvPr>
        </p:nvSpPr>
        <p:spPr>
          <a:xfrm>
            <a:off x="914400" y="2095500"/>
            <a:ext cx="7745001" cy="762000"/>
          </a:xfrm>
          <a:noFill/>
        </p:spPr>
        <p:txBody>
          <a:bodyPr/>
          <a:lstStyle/>
          <a:p>
            <a:r>
              <a:rPr lang="en-US" altLang="en-US" sz="3600" i="1" u="sng" dirty="0" err="1">
                <a:solidFill>
                  <a:srgbClr val="FF0000"/>
                </a:solidFill>
                <a:latin typeface="+mn-lt"/>
              </a:rPr>
              <a:t>Homecrest</a:t>
            </a:r>
            <a:r>
              <a:rPr lang="en-US" altLang="en-US" sz="3600" i="1" u="sng" dirty="0">
                <a:solidFill>
                  <a:srgbClr val="FF0000"/>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800" i="1" dirty="0">
                <a:solidFill>
                  <a:srgbClr val="FFFF00"/>
                </a:solidFill>
                <a:latin typeface="Arial" charset="0"/>
              </a:rPr>
            </a:br>
            <a:r>
              <a:rPr lang="en-US" altLang="en-US" sz="3000" i="1" dirty="0">
                <a:latin typeface="Arial" charset="0"/>
              </a:rPr>
              <a:t>July 2nd, 2017 </a:t>
            </a:r>
            <a:br>
              <a:rPr lang="en-US" altLang="en-US" sz="3000" i="1" dirty="0">
                <a:latin typeface="Arial" charset="0"/>
              </a:rPr>
            </a:br>
            <a:r>
              <a:rPr lang="en-US" altLang="en-US" sz="3000" i="1" dirty="0">
                <a:solidFill>
                  <a:srgbClr val="00FFFF"/>
                </a:solidFill>
                <a:effectLst>
                  <a:outerShdw blurRad="38100" dist="38100" dir="2700000" algn="tl">
                    <a:srgbClr val="000000">
                      <a:alpha val="43137"/>
                    </a:srgbClr>
                  </a:outerShdw>
                </a:effectLst>
                <a:latin typeface="Arial" charset="0"/>
              </a:rPr>
              <a:t>4th Sunday after Pentecost</a:t>
            </a:r>
          </a:p>
        </p:txBody>
      </p:sp>
    </p:spTree>
    <p:extLst>
      <p:ext uri="{BB962C8B-B14F-4D97-AF65-F5344CB8AC3E}">
        <p14:creationId xmlns:p14="http://schemas.microsoft.com/office/powerpoint/2010/main" val="3076472950"/>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10134600" cy="7239000"/>
          </a:xfrm>
          <a:prstGeom prst="rect">
            <a:avLst/>
          </a:prstGeom>
        </p:spPr>
      </p:pic>
      <p:sp>
        <p:nvSpPr>
          <p:cNvPr id="755714" name="Rectangle 2"/>
          <p:cNvSpPr>
            <a:spLocks noGrp="1" noChangeArrowheads="1"/>
          </p:cNvSpPr>
          <p:nvPr>
            <p:ph type="ctrTitle"/>
          </p:nvPr>
        </p:nvSpPr>
        <p:spPr>
          <a:xfrm>
            <a:off x="495300" y="1524000"/>
            <a:ext cx="77724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solidFill>
                  <a:srgbClr val="FF0000"/>
                </a:solidFill>
              </a:rPr>
              <a:t>Passing of the Peace of Christ</a:t>
            </a:r>
          </a:p>
        </p:txBody>
      </p:sp>
      <p:sp>
        <p:nvSpPr>
          <p:cNvPr id="75571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Tree>
    <p:extLst>
      <p:ext uri="{BB962C8B-B14F-4D97-AF65-F5344CB8AC3E}">
        <p14:creationId xmlns:p14="http://schemas.microsoft.com/office/powerpoint/2010/main" val="3810786390"/>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817604" y="1070769"/>
            <a:ext cx="7259596" cy="1431925"/>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cs typeface="Times New Roman" pitchFamily="18" charset="0"/>
              </a:rPr>
              <a:t>Message to the Youth/</a:t>
            </a:r>
            <a:br>
              <a:rPr lang="en-US" altLang="en-US" sz="3200" i="1" dirty="0">
                <a:solidFill>
                  <a:schemeClr val="tx1"/>
                </a:solidFill>
                <a:effectLst>
                  <a:outerShdw blurRad="38100" dist="38100" dir="2700000" algn="tl">
                    <a:srgbClr val="000000">
                      <a:alpha val="43137"/>
                    </a:srgbClr>
                  </a:outerShdw>
                </a:effectLst>
                <a:latin typeface="+mn-lt"/>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rPr>
              <a:t>Prayer of Illumination</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4" name="Subtitle 3">
            <a:extLst>
              <a:ext uri="{FF2B5EF4-FFF2-40B4-BE49-F238E27FC236}">
                <a16:creationId xmlns:a16="http://schemas.microsoft.com/office/drawing/2014/main" id="{F107A958-7076-4DED-9F0E-33049F2BADE9}"/>
              </a:ext>
            </a:extLst>
          </p:cNvPr>
          <p:cNvSpPr>
            <a:spLocks noGrp="1"/>
          </p:cNvSpPr>
          <p:nvPr>
            <p:ph type="subTitle" sz="quarter" idx="1"/>
          </p:nvPr>
        </p:nvSpPr>
        <p:spPr/>
        <p:txBody>
          <a:bodyPr/>
          <a:lstStyle/>
          <a:p>
            <a:endParaRPr lang="en-US"/>
          </a:p>
        </p:txBody>
      </p:sp>
    </p:spTree>
    <p:extLst>
      <p:ext uri="{BB962C8B-B14F-4D97-AF65-F5344CB8AC3E}">
        <p14:creationId xmlns:p14="http://schemas.microsoft.com/office/powerpoint/2010/main" val="3225348352"/>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597758" y="129135"/>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Scripture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(Romans 7:15-25) </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57200" y="1295400"/>
            <a:ext cx="8077200" cy="5262979"/>
          </a:xfrm>
          <a:prstGeom prst="rect">
            <a:avLst/>
          </a:prstGeom>
        </p:spPr>
        <p:txBody>
          <a:bodyPr wrap="square">
            <a:spAutoFit/>
          </a:bodyPr>
          <a:lstStyle/>
          <a:p>
            <a:r>
              <a:rPr lang="en-US" sz="2800" b="1" i="1" dirty="0">
                <a:effectLst>
                  <a:outerShdw blurRad="38100" dist="38100" dir="2700000" algn="tl">
                    <a:srgbClr val="000000">
                      <a:alpha val="43137"/>
                    </a:srgbClr>
                  </a:outerShdw>
                </a:effectLst>
              </a:rPr>
              <a:t>	I do not understand my own actions. For I do not do what I want, but I do the very thing I hate.  </a:t>
            </a:r>
            <a:r>
              <a:rPr lang="en-US" sz="2800" b="1" i="1" baseline="30000" dirty="0">
                <a:effectLst>
                  <a:outerShdw blurRad="38100" dist="38100" dir="2700000" algn="tl">
                    <a:srgbClr val="000000">
                      <a:alpha val="43137"/>
                    </a:srgbClr>
                  </a:outerShdw>
                </a:effectLst>
              </a:rPr>
              <a:t>16 </a:t>
            </a:r>
            <a:r>
              <a:rPr lang="en-US" sz="2800" b="1" i="1" dirty="0">
                <a:effectLst>
                  <a:outerShdw blurRad="38100" dist="38100" dir="2700000" algn="tl">
                    <a:srgbClr val="000000">
                      <a:alpha val="43137"/>
                    </a:srgbClr>
                  </a:outerShdw>
                </a:effectLst>
              </a:rPr>
              <a:t>Now if I do what I do not want, I agree that the law is good.  </a:t>
            </a:r>
            <a:r>
              <a:rPr lang="en-US" sz="2800" b="1" i="1" baseline="30000" dirty="0">
                <a:effectLst>
                  <a:outerShdw blurRad="38100" dist="38100" dir="2700000" algn="tl">
                    <a:srgbClr val="000000">
                      <a:alpha val="43137"/>
                    </a:srgbClr>
                  </a:outerShdw>
                </a:effectLst>
              </a:rPr>
              <a:t>17 </a:t>
            </a:r>
            <a:r>
              <a:rPr lang="en-US" sz="2800" b="1" i="1" dirty="0">
                <a:effectLst>
                  <a:outerShdw blurRad="38100" dist="38100" dir="2700000" algn="tl">
                    <a:srgbClr val="000000">
                      <a:alpha val="43137"/>
                    </a:srgbClr>
                  </a:outerShdw>
                </a:effectLst>
              </a:rPr>
              <a:t>But in fact it is no longer I that do it, but sin that dwells within me.  </a:t>
            </a:r>
            <a:r>
              <a:rPr lang="en-US" sz="2800" b="1" i="1" baseline="30000" dirty="0">
                <a:effectLst>
                  <a:outerShdw blurRad="38100" dist="38100" dir="2700000" algn="tl">
                    <a:srgbClr val="000000">
                      <a:alpha val="43137"/>
                    </a:srgbClr>
                  </a:outerShdw>
                </a:effectLst>
              </a:rPr>
              <a:t>18 </a:t>
            </a:r>
            <a:r>
              <a:rPr lang="en-US" sz="2800" b="1" i="1" dirty="0">
                <a:effectLst>
                  <a:outerShdw blurRad="38100" dist="38100" dir="2700000" algn="tl">
                    <a:srgbClr val="000000">
                      <a:alpha val="43137"/>
                    </a:srgbClr>
                  </a:outerShdw>
                </a:effectLst>
              </a:rPr>
              <a:t>For I know that nothing good dwells within me, that is, in my flesh. I can will what is right, but I cannot do it.  </a:t>
            </a:r>
            <a:r>
              <a:rPr lang="en-US" sz="2800" b="1" i="1" baseline="30000" dirty="0">
                <a:effectLst>
                  <a:outerShdw blurRad="38100" dist="38100" dir="2700000" algn="tl">
                    <a:srgbClr val="000000">
                      <a:alpha val="43137"/>
                    </a:srgbClr>
                  </a:outerShdw>
                </a:effectLst>
              </a:rPr>
              <a:t>19 </a:t>
            </a:r>
            <a:r>
              <a:rPr lang="en-US" sz="2800" b="1" i="1" dirty="0">
                <a:effectLst>
                  <a:outerShdw blurRad="38100" dist="38100" dir="2700000" algn="tl">
                    <a:srgbClr val="000000">
                      <a:alpha val="43137"/>
                    </a:srgbClr>
                  </a:outerShdw>
                </a:effectLst>
              </a:rPr>
              <a:t>For I do not do the good I want, but the evil I do not want is what I do.  </a:t>
            </a:r>
            <a:r>
              <a:rPr lang="en-US" sz="2800" b="1" i="1" baseline="30000" dirty="0">
                <a:effectLst>
                  <a:outerShdw blurRad="38100" dist="38100" dir="2700000" algn="tl">
                    <a:srgbClr val="000000">
                      <a:alpha val="43137"/>
                    </a:srgbClr>
                  </a:outerShdw>
                </a:effectLst>
              </a:rPr>
              <a:t>20 </a:t>
            </a:r>
            <a:r>
              <a:rPr lang="en-US" sz="2800" b="1" i="1" dirty="0">
                <a:effectLst>
                  <a:outerShdw blurRad="38100" dist="38100" dir="2700000" algn="tl">
                    <a:srgbClr val="000000">
                      <a:alpha val="43137"/>
                    </a:srgbClr>
                  </a:outerShdw>
                </a:effectLst>
              </a:rPr>
              <a:t>Now if I do what I do not want, it is no longer I that do it, but sin that dwells within me.  </a:t>
            </a:r>
            <a:endParaRPr lang="en-US" sz="3000" b="1" i="1" dirty="0">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4976987"/>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597758" y="129135"/>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Scripture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(Romans 7:15-25) </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57200" y="1295400"/>
            <a:ext cx="8305800" cy="4832092"/>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	21 </a:t>
            </a:r>
            <a:r>
              <a:rPr lang="en-US" sz="2800" b="1" i="1" dirty="0">
                <a:effectLst>
                  <a:outerShdw blurRad="38100" dist="38100" dir="2700000" algn="tl">
                    <a:srgbClr val="000000">
                      <a:alpha val="43137"/>
                    </a:srgbClr>
                  </a:outerShdw>
                </a:effectLst>
              </a:rPr>
              <a:t>So I find it to be a law that when I want to do what is good, evil lies close at hand.  </a:t>
            </a:r>
            <a:r>
              <a:rPr lang="en-US" sz="2800" b="1" i="1" baseline="30000" dirty="0">
                <a:effectLst>
                  <a:outerShdw blurRad="38100" dist="38100" dir="2700000" algn="tl">
                    <a:srgbClr val="000000">
                      <a:alpha val="43137"/>
                    </a:srgbClr>
                  </a:outerShdw>
                </a:effectLst>
              </a:rPr>
              <a:t>22 </a:t>
            </a:r>
            <a:r>
              <a:rPr lang="en-US" sz="2800" b="1" i="1" dirty="0">
                <a:effectLst>
                  <a:outerShdw blurRad="38100" dist="38100" dir="2700000" algn="tl">
                    <a:srgbClr val="000000">
                      <a:alpha val="43137"/>
                    </a:srgbClr>
                  </a:outerShdw>
                </a:effectLst>
              </a:rPr>
              <a:t>For I delight in the law of God in my inmost self,  </a:t>
            </a:r>
            <a:r>
              <a:rPr lang="en-US" sz="2800" b="1" i="1" baseline="30000" dirty="0">
                <a:effectLst>
                  <a:outerShdw blurRad="38100" dist="38100" dir="2700000" algn="tl">
                    <a:srgbClr val="000000">
                      <a:alpha val="43137"/>
                    </a:srgbClr>
                  </a:outerShdw>
                </a:effectLst>
              </a:rPr>
              <a:t>23 </a:t>
            </a:r>
            <a:r>
              <a:rPr lang="en-US" sz="2800" b="1" i="1" dirty="0">
                <a:effectLst>
                  <a:outerShdw blurRad="38100" dist="38100" dir="2700000" algn="tl">
                    <a:srgbClr val="000000">
                      <a:alpha val="43137"/>
                    </a:srgbClr>
                  </a:outerShdw>
                </a:effectLst>
              </a:rPr>
              <a:t>but I see in my members another law at war with the law of my mind, making me captive to the law of sin that dwells in my members.  </a:t>
            </a:r>
            <a:r>
              <a:rPr lang="en-US" sz="2800" b="1" i="1" baseline="30000" dirty="0">
                <a:effectLst>
                  <a:outerShdw blurRad="38100" dist="38100" dir="2700000" algn="tl">
                    <a:srgbClr val="000000">
                      <a:alpha val="43137"/>
                    </a:srgbClr>
                  </a:outerShdw>
                </a:effectLst>
              </a:rPr>
              <a:t>24 </a:t>
            </a:r>
            <a:r>
              <a:rPr lang="en-US" sz="2800" b="1" i="1" dirty="0">
                <a:effectLst>
                  <a:outerShdw blurRad="38100" dist="38100" dir="2700000" algn="tl">
                    <a:srgbClr val="000000">
                      <a:alpha val="43137"/>
                    </a:srgbClr>
                  </a:outerShdw>
                </a:effectLst>
              </a:rPr>
              <a:t>Wretched man that I am! Who will rescue me from this body of death?  </a:t>
            </a:r>
            <a:r>
              <a:rPr lang="en-US" sz="2800" b="1" i="1" baseline="30000" dirty="0">
                <a:effectLst>
                  <a:outerShdw blurRad="38100" dist="38100" dir="2700000" algn="tl">
                    <a:srgbClr val="000000">
                      <a:alpha val="43137"/>
                    </a:srgbClr>
                  </a:outerShdw>
                </a:effectLst>
              </a:rPr>
              <a:t>25 </a:t>
            </a:r>
            <a:r>
              <a:rPr lang="en-US" sz="2800" b="1" i="1" dirty="0">
                <a:effectLst>
                  <a:outerShdw blurRad="38100" dist="38100" dir="2700000" algn="tl">
                    <a:srgbClr val="000000">
                      <a:alpha val="43137"/>
                    </a:srgbClr>
                  </a:outerShdw>
                </a:effectLst>
              </a:rPr>
              <a:t>Thanks be to God through Jesus Christ our Lord! So then, with my mind I am a slave to the law of God, but with my flesh I am a slave to the law of sin.</a:t>
            </a:r>
            <a:endParaRPr lang="en-US" sz="3000" b="1" i="1" dirty="0">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3541341"/>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597758" y="129135"/>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Scripture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(Matthew 11:25-30)</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57200" y="1233338"/>
            <a:ext cx="8077200" cy="5262979"/>
          </a:xfrm>
          <a:prstGeom prst="rect">
            <a:avLst/>
          </a:prstGeom>
        </p:spPr>
        <p:txBody>
          <a:bodyPr wrap="square">
            <a:spAutoFit/>
          </a:bodyPr>
          <a:lstStyle/>
          <a:p>
            <a:r>
              <a:rPr lang="en-US" sz="2800" b="1" i="1" dirty="0">
                <a:effectLst>
                  <a:outerShdw blurRad="38100" dist="38100" dir="2700000" algn="tl">
                    <a:srgbClr val="000000">
                      <a:alpha val="43137"/>
                    </a:srgbClr>
                  </a:outerShdw>
                </a:effectLst>
              </a:rPr>
              <a:t>	At that time Jesus said, "I thank you, Father, Lord of heaven and earth, because you have hidden these things from the wise and the intelligent and have revealed them to infants;  </a:t>
            </a:r>
            <a:r>
              <a:rPr lang="en-US" sz="2800" b="1" i="1" baseline="30000" dirty="0">
                <a:effectLst>
                  <a:outerShdw blurRad="38100" dist="38100" dir="2700000" algn="tl">
                    <a:srgbClr val="000000">
                      <a:alpha val="43137"/>
                    </a:srgbClr>
                  </a:outerShdw>
                </a:effectLst>
              </a:rPr>
              <a:t>26 </a:t>
            </a:r>
            <a:r>
              <a:rPr lang="en-US" sz="2800" b="1" i="1" dirty="0">
                <a:effectLst>
                  <a:outerShdw blurRad="38100" dist="38100" dir="2700000" algn="tl">
                    <a:srgbClr val="000000">
                      <a:alpha val="43137"/>
                    </a:srgbClr>
                  </a:outerShdw>
                </a:effectLst>
              </a:rPr>
              <a:t>yes, Father, for such was your gracious will.  </a:t>
            </a:r>
          </a:p>
          <a:p>
            <a:endParaRPr lang="en-US" sz="2800" b="1" i="1" dirty="0">
              <a:effectLst>
                <a:outerShdw blurRad="38100" dist="38100" dir="2700000" algn="tl">
                  <a:srgbClr val="000000">
                    <a:alpha val="43137"/>
                  </a:srgbClr>
                </a:outerShdw>
              </a:effectLst>
            </a:endParaRPr>
          </a:p>
          <a:p>
            <a:r>
              <a:rPr lang="en-US" sz="2800" b="1" i="1" baseline="30000" dirty="0">
                <a:effectLst>
                  <a:outerShdw blurRad="38100" dist="38100" dir="2700000" algn="tl">
                    <a:srgbClr val="000000">
                      <a:alpha val="43137"/>
                    </a:srgbClr>
                  </a:outerShdw>
                </a:effectLst>
              </a:rPr>
              <a:t>	27 </a:t>
            </a:r>
            <a:r>
              <a:rPr lang="en-US" sz="2800" b="1" i="1" dirty="0">
                <a:effectLst>
                  <a:outerShdw blurRad="38100" dist="38100" dir="2700000" algn="tl">
                    <a:srgbClr val="000000">
                      <a:alpha val="43137"/>
                    </a:srgbClr>
                  </a:outerShdw>
                </a:effectLst>
              </a:rPr>
              <a:t>All things have been handed over to me by my Father; and no one knows the Son except the Father, and no one knows the Father except the Son and anyone to whom the Son chooses to reveal him.  </a:t>
            </a:r>
            <a:endParaRPr lang="en-US" sz="3000" b="1" i="1" dirty="0">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245275"/>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597758" y="129135"/>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Scripture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(Matthew 11:25-30)</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57200" y="1233338"/>
            <a:ext cx="8077200" cy="3108543"/>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	28 </a:t>
            </a:r>
            <a:r>
              <a:rPr lang="en-US" sz="2800" b="1" i="1" dirty="0">
                <a:effectLst>
                  <a:outerShdw blurRad="38100" dist="38100" dir="2700000" algn="tl">
                    <a:srgbClr val="000000">
                      <a:alpha val="43137"/>
                    </a:srgbClr>
                  </a:outerShdw>
                </a:effectLst>
              </a:rPr>
              <a:t>"Come to me, all you that are weary and are carrying heavy burdens, and I will give you rest.  </a:t>
            </a:r>
            <a:r>
              <a:rPr lang="en-US" sz="2800" b="1" i="1" baseline="30000" dirty="0">
                <a:effectLst>
                  <a:outerShdw blurRad="38100" dist="38100" dir="2700000" algn="tl">
                    <a:srgbClr val="000000">
                      <a:alpha val="43137"/>
                    </a:srgbClr>
                  </a:outerShdw>
                </a:effectLst>
              </a:rPr>
              <a:t>29 </a:t>
            </a:r>
            <a:r>
              <a:rPr lang="en-US" sz="2800" b="1" i="1" dirty="0">
                <a:effectLst>
                  <a:outerShdw blurRad="38100" dist="38100" dir="2700000" algn="tl">
                    <a:srgbClr val="000000">
                      <a:alpha val="43137"/>
                    </a:srgbClr>
                  </a:outerShdw>
                </a:effectLst>
              </a:rPr>
              <a:t>Take my yoke upon you, and learn from me; for I am gentle and humble in heart, and you will find rest for your souls.  </a:t>
            </a:r>
            <a:r>
              <a:rPr lang="en-US" sz="2800" b="1" i="1" baseline="30000" dirty="0">
                <a:effectLst>
                  <a:outerShdw blurRad="38100" dist="38100" dir="2700000" algn="tl">
                    <a:srgbClr val="000000">
                      <a:alpha val="43137"/>
                    </a:srgbClr>
                  </a:outerShdw>
                </a:effectLst>
              </a:rPr>
              <a:t>30 </a:t>
            </a:r>
            <a:r>
              <a:rPr lang="en-US" sz="2800" b="1" i="1" dirty="0">
                <a:effectLst>
                  <a:outerShdw blurRad="38100" dist="38100" dir="2700000" algn="tl">
                    <a:srgbClr val="000000">
                      <a:alpha val="43137"/>
                    </a:srgbClr>
                  </a:outerShdw>
                </a:effectLst>
              </a:rPr>
              <a:t>For my yoke is easy, and my burden is light."</a:t>
            </a:r>
          </a:p>
          <a:p>
            <a:r>
              <a:rPr lang="en-US" sz="2800" b="1" i="1" dirty="0">
                <a:effectLst>
                  <a:outerShdw blurRad="38100" dist="38100" dir="2700000" algn="tl">
                    <a:srgbClr val="000000">
                      <a:alpha val="43137"/>
                    </a:srgbClr>
                  </a:outerShdw>
                </a:effectLst>
              </a:rPr>
              <a:t> </a:t>
            </a:r>
            <a:endParaRPr lang="en-US" sz="3000" b="1" i="1" dirty="0">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5451987"/>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914400" y="607219"/>
            <a:ext cx="7043351"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00FFFF"/>
                </a:solidFill>
                <a:effectLst/>
                <a:cs typeface="Times New Roman" pitchFamily="18" charset="0"/>
              </a:rPr>
              <a:t>Proclaiming the WORD</a:t>
            </a:r>
            <a:br>
              <a:rPr lang="en-US" altLang="en-US" sz="3600" b="0" i="1" u="sng" dirty="0">
                <a:solidFill>
                  <a:srgbClr val="0664BA"/>
                </a:solidFill>
                <a:effectLst/>
                <a:cs typeface="Times New Roman" pitchFamily="18" charset="0"/>
              </a:rPr>
            </a:br>
            <a:r>
              <a:rPr lang="en-US" sz="2400" i="1" dirty="0">
                <a:solidFill>
                  <a:srgbClr val="FFFF00"/>
                </a:solidFill>
                <a:effectLst/>
              </a:rPr>
              <a:t>(Romans 7:15-25 </a:t>
            </a:r>
            <a:r>
              <a:rPr lang="en-US" sz="2400" i="1" dirty="0">
                <a:solidFill>
                  <a:srgbClr val="FF0000"/>
                </a:solidFill>
                <a:effectLst/>
              </a:rPr>
              <a:t>and </a:t>
            </a:r>
            <a:r>
              <a:rPr lang="en-US" sz="2400" i="1" dirty="0">
                <a:solidFill>
                  <a:srgbClr val="FFFF00"/>
                </a:solidFill>
                <a:effectLst/>
              </a:rPr>
              <a:t>Matthew 11:25-30)</a:t>
            </a:r>
            <a:endParaRPr lang="en-US" altLang="en-US" sz="24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2"/>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2"/>
          <a:stretch>
            <a:fillRect/>
          </a:stretch>
        </p:blipFill>
        <p:spPr>
          <a:xfrm>
            <a:off x="4567237" y="3424237"/>
            <a:ext cx="9525" cy="9525"/>
          </a:xfrm>
          <a:prstGeom prst="rect">
            <a:avLst/>
          </a:prstGeom>
        </p:spPr>
      </p:pic>
      <p:pic>
        <p:nvPicPr>
          <p:cNvPr id="3" name="Picture 2">
            <a:extLst>
              <a:ext uri="{FF2B5EF4-FFF2-40B4-BE49-F238E27FC236}">
                <a16:creationId xmlns:a16="http://schemas.microsoft.com/office/drawing/2014/main" id="{E6305A3E-7316-48EF-9D20-380951D61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3" y="2133600"/>
            <a:ext cx="9144000" cy="4724400"/>
          </a:xfrm>
          <a:prstGeom prst="rect">
            <a:avLst/>
          </a:prstGeom>
        </p:spPr>
      </p:pic>
    </p:spTree>
    <p:extLst>
      <p:ext uri="{BB962C8B-B14F-4D97-AF65-F5344CB8AC3E}">
        <p14:creationId xmlns:p14="http://schemas.microsoft.com/office/powerpoint/2010/main" val="277925184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D88D29-5C90-4616-BBE7-382C57B8EA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0"/>
            <a:ext cx="13106400" cy="7315200"/>
          </a:xfrm>
          <a:prstGeom prst="rect">
            <a:avLst/>
          </a:prstGeom>
        </p:spPr>
      </p:pic>
      <p:sp>
        <p:nvSpPr>
          <p:cNvPr id="32770" name="Rectangle 2"/>
          <p:cNvSpPr>
            <a:spLocks noGrp="1" noChangeArrowheads="1"/>
          </p:cNvSpPr>
          <p:nvPr>
            <p:ph type="ctrTitle"/>
          </p:nvPr>
        </p:nvSpPr>
        <p:spPr>
          <a:xfrm>
            <a:off x="1295400" y="815323"/>
            <a:ext cx="8382000"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800" b="0" i="1" dirty="0">
                <a:solidFill>
                  <a:srgbClr val="FF0000"/>
                </a:solidFill>
                <a:effectLst>
                  <a:outerShdw blurRad="38100" dist="38100" dir="2700000" algn="tl">
                    <a:srgbClr val="000000">
                      <a:alpha val="43137"/>
                    </a:srgbClr>
                  </a:outerShdw>
                </a:effectLst>
              </a:rPr>
              <a:t># 337 </a:t>
            </a:r>
            <a:r>
              <a:rPr lang="en-US" sz="2800" i="1" dirty="0">
                <a:solidFill>
                  <a:srgbClr val="FF0000"/>
                </a:solidFill>
                <a:effectLst>
                  <a:outerShdw blurRad="38100" dist="38100" dir="2700000" algn="tl">
                    <a:srgbClr val="000000">
                      <a:alpha val="43137"/>
                    </a:srgbClr>
                  </a:outerShdw>
                </a:effectLst>
                <a:latin typeface="+mn-lt"/>
              </a:rPr>
              <a:t>“My Country, </a:t>
            </a:r>
            <a:r>
              <a:rPr lang="en-US" sz="2800" i="1" dirty="0" err="1">
                <a:solidFill>
                  <a:srgbClr val="FF0000"/>
                </a:solidFill>
                <a:effectLst>
                  <a:outerShdw blurRad="38100" dist="38100" dir="2700000" algn="tl">
                    <a:srgbClr val="000000">
                      <a:alpha val="43137"/>
                    </a:srgbClr>
                  </a:outerShdw>
                </a:effectLst>
                <a:latin typeface="+mn-lt"/>
              </a:rPr>
              <a:t>‘Tis</a:t>
            </a:r>
            <a:r>
              <a:rPr lang="en-US" sz="2800" i="1" dirty="0">
                <a:solidFill>
                  <a:srgbClr val="FF0000"/>
                </a:solidFill>
                <a:effectLst>
                  <a:outerShdw blurRad="38100" dist="38100" dir="2700000" algn="tl">
                    <a:srgbClr val="000000">
                      <a:alpha val="43137"/>
                    </a:srgbClr>
                  </a:outerShdw>
                </a:effectLst>
                <a:latin typeface="+mn-lt"/>
              </a:rPr>
              <a:t> of Thee”</a:t>
            </a:r>
            <a:endParaRPr lang="en-US" altLang="en-US" sz="2800" b="0" i="1" dirty="0">
              <a:solidFill>
                <a:srgbClr val="FFFF00"/>
              </a:solidFill>
              <a:effectLst>
                <a:outerShdw blurRad="38100" dist="38100" dir="2700000" algn="tl">
                  <a:srgbClr val="000000">
                    <a:alpha val="43137"/>
                  </a:srgbClr>
                </a:outerShdw>
              </a:effectLst>
              <a:latin typeface="+mn-lt"/>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457200" y="1964021"/>
            <a:ext cx="8534401" cy="3970318"/>
          </a:xfrm>
          <a:prstGeom prst="rect">
            <a:avLst/>
          </a:prstGeom>
        </p:spPr>
        <p:txBody>
          <a:bodyPr wrap="square">
            <a:spAutoFit/>
          </a:bodyPr>
          <a:lstStyle/>
          <a:p>
            <a:pPr algn="ctr"/>
            <a:r>
              <a:rPr lang="en-US" sz="3600" b="1" i="1" dirty="0">
                <a:solidFill>
                  <a:srgbClr val="FF0000"/>
                </a:solidFill>
              </a:rPr>
              <a:t>My country, 'tis of thee,</a:t>
            </a:r>
            <a:br>
              <a:rPr lang="en-US" sz="3600" b="1" i="1" dirty="0">
                <a:solidFill>
                  <a:srgbClr val="FF0000"/>
                </a:solidFill>
              </a:rPr>
            </a:br>
            <a:r>
              <a:rPr lang="en-US" sz="3600" b="1" i="1" dirty="0">
                <a:solidFill>
                  <a:srgbClr val="FF0000"/>
                </a:solidFill>
              </a:rPr>
              <a:t>sweet land of liberty,</a:t>
            </a:r>
            <a:br>
              <a:rPr lang="en-US" sz="3600" b="1" i="1" dirty="0">
                <a:solidFill>
                  <a:srgbClr val="FF0000"/>
                </a:solidFill>
              </a:rPr>
            </a:br>
            <a:r>
              <a:rPr lang="en-US" sz="3600" b="1" i="1" dirty="0">
                <a:solidFill>
                  <a:srgbClr val="FF0000"/>
                </a:solidFill>
              </a:rPr>
              <a:t>of thee I sing:</a:t>
            </a:r>
            <a:br>
              <a:rPr lang="en-US" sz="3600" b="1" i="1" dirty="0">
                <a:solidFill>
                  <a:srgbClr val="FF0000"/>
                </a:solidFill>
              </a:rPr>
            </a:br>
            <a:r>
              <a:rPr lang="en-US" sz="3600" b="1" i="1" dirty="0">
                <a:solidFill>
                  <a:srgbClr val="FF0000"/>
                </a:solidFill>
              </a:rPr>
              <a:t>land where my fathers died,</a:t>
            </a:r>
            <a:br>
              <a:rPr lang="en-US" sz="3600" b="1" i="1" dirty="0">
                <a:solidFill>
                  <a:srgbClr val="FF0000"/>
                </a:solidFill>
              </a:rPr>
            </a:br>
            <a:r>
              <a:rPr lang="en-US" sz="3600" b="1" i="1" dirty="0">
                <a:solidFill>
                  <a:srgbClr val="FF0000"/>
                </a:solidFill>
              </a:rPr>
              <a:t>land of the pilgrims' pride,</a:t>
            </a:r>
            <a:br>
              <a:rPr lang="en-US" sz="3600" b="1" i="1" dirty="0">
                <a:solidFill>
                  <a:srgbClr val="FF0000"/>
                </a:solidFill>
              </a:rPr>
            </a:br>
            <a:r>
              <a:rPr lang="en-US" sz="3600" b="1" i="1" dirty="0">
                <a:solidFill>
                  <a:srgbClr val="FF0000"/>
                </a:solidFill>
              </a:rPr>
              <a:t>from every mountainside</a:t>
            </a:r>
            <a:br>
              <a:rPr lang="en-US" sz="3600" b="1" i="1" dirty="0">
                <a:solidFill>
                  <a:srgbClr val="FF0000"/>
                </a:solidFill>
              </a:rPr>
            </a:br>
            <a:r>
              <a:rPr lang="en-US" sz="3600" b="1" i="1" dirty="0">
                <a:solidFill>
                  <a:srgbClr val="FF0000"/>
                </a:solidFill>
              </a:rPr>
              <a:t>let freedom ring.</a:t>
            </a:r>
            <a:endParaRPr lang="en-US" sz="3400" b="1" i="1" dirty="0">
              <a:solidFill>
                <a:srgbClr val="FF0000"/>
              </a:solidFill>
            </a:endParaRPr>
          </a:p>
        </p:txBody>
      </p:sp>
    </p:spTree>
    <p:extLst>
      <p:ext uri="{BB962C8B-B14F-4D97-AF65-F5344CB8AC3E}">
        <p14:creationId xmlns:p14="http://schemas.microsoft.com/office/powerpoint/2010/main" val="2249516238"/>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9B84FF-6B89-4169-B2B7-71D95ED4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0"/>
            <a:ext cx="13106400" cy="7315200"/>
          </a:xfrm>
          <a:prstGeom prst="rect">
            <a:avLst/>
          </a:prstGeom>
        </p:spPr>
      </p:pic>
      <p:sp>
        <p:nvSpPr>
          <p:cNvPr id="32770" name="Rectangle 2"/>
          <p:cNvSpPr>
            <a:spLocks noGrp="1" noChangeArrowheads="1"/>
          </p:cNvSpPr>
          <p:nvPr>
            <p:ph type="ctrTitle"/>
          </p:nvPr>
        </p:nvSpPr>
        <p:spPr>
          <a:xfrm>
            <a:off x="1295400" y="821933"/>
            <a:ext cx="83820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800" b="0" i="1" dirty="0">
                <a:solidFill>
                  <a:srgbClr val="FF0000"/>
                </a:solidFill>
              </a:rPr>
              <a:t># 337 </a:t>
            </a:r>
            <a:r>
              <a:rPr lang="en-US" sz="2800" i="1" dirty="0">
                <a:solidFill>
                  <a:srgbClr val="FF0000"/>
                </a:solidFill>
                <a:effectLst>
                  <a:outerShdw blurRad="38100" dist="38100" dir="2700000" algn="tl">
                    <a:srgbClr val="000000">
                      <a:alpha val="43137"/>
                    </a:srgbClr>
                  </a:outerShdw>
                </a:effectLst>
                <a:latin typeface="+mn-lt"/>
              </a:rPr>
              <a:t>“My Country, </a:t>
            </a:r>
            <a:r>
              <a:rPr lang="en-US" sz="2800" i="1" dirty="0" err="1">
                <a:solidFill>
                  <a:srgbClr val="FF0000"/>
                </a:solidFill>
                <a:effectLst>
                  <a:outerShdw blurRad="38100" dist="38100" dir="2700000" algn="tl">
                    <a:srgbClr val="000000">
                      <a:alpha val="43137"/>
                    </a:srgbClr>
                  </a:outerShdw>
                </a:effectLst>
                <a:latin typeface="+mn-lt"/>
              </a:rPr>
              <a:t>‘Tis</a:t>
            </a:r>
            <a:r>
              <a:rPr lang="en-US" sz="2800" i="1" dirty="0">
                <a:solidFill>
                  <a:srgbClr val="FF0000"/>
                </a:solidFill>
                <a:effectLst>
                  <a:outerShdw blurRad="38100" dist="38100" dir="2700000" algn="tl">
                    <a:srgbClr val="000000">
                      <a:alpha val="43137"/>
                    </a:srgbClr>
                  </a:outerShdw>
                </a:effectLst>
                <a:latin typeface="+mn-lt"/>
              </a:rPr>
              <a:t> of Thee”</a:t>
            </a:r>
            <a:endParaRPr lang="en-US" altLang="en-US" sz="2800" b="0" i="1" dirty="0">
              <a:solidFill>
                <a:srgbClr val="FFFF00"/>
              </a:solidFill>
              <a:latin typeface="+mn-lt"/>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381000" y="1977241"/>
            <a:ext cx="8534401" cy="3970318"/>
          </a:xfrm>
          <a:prstGeom prst="rect">
            <a:avLst/>
          </a:prstGeom>
        </p:spPr>
        <p:txBody>
          <a:bodyPr wrap="square">
            <a:spAutoFit/>
          </a:bodyPr>
          <a:lstStyle/>
          <a:p>
            <a:pPr algn="ctr"/>
            <a:r>
              <a:rPr lang="en-US" sz="3600" b="1" i="1" dirty="0">
                <a:solidFill>
                  <a:srgbClr val="FF0000"/>
                </a:solidFill>
              </a:rPr>
              <a:t>My country, 'tis of thee,</a:t>
            </a:r>
            <a:br>
              <a:rPr lang="en-US" sz="3600" b="1" i="1" dirty="0">
                <a:solidFill>
                  <a:srgbClr val="FF0000"/>
                </a:solidFill>
              </a:rPr>
            </a:br>
            <a:r>
              <a:rPr lang="en-US" sz="3600" b="1" i="1" dirty="0">
                <a:solidFill>
                  <a:srgbClr val="FF0000"/>
                </a:solidFill>
              </a:rPr>
              <a:t>sweet land of liberty,</a:t>
            </a:r>
            <a:br>
              <a:rPr lang="en-US" sz="3600" b="1" i="1" dirty="0">
                <a:solidFill>
                  <a:srgbClr val="FF0000"/>
                </a:solidFill>
              </a:rPr>
            </a:br>
            <a:r>
              <a:rPr lang="en-US" sz="3600" b="1" i="1" dirty="0">
                <a:solidFill>
                  <a:srgbClr val="FF0000"/>
                </a:solidFill>
              </a:rPr>
              <a:t>of thee I sing:</a:t>
            </a:r>
            <a:br>
              <a:rPr lang="en-US" sz="3600" b="1" i="1" dirty="0">
                <a:solidFill>
                  <a:srgbClr val="FF0000"/>
                </a:solidFill>
              </a:rPr>
            </a:br>
            <a:r>
              <a:rPr lang="en-US" sz="3600" b="1" i="1" dirty="0">
                <a:solidFill>
                  <a:srgbClr val="FF0000"/>
                </a:solidFill>
              </a:rPr>
              <a:t>land where my fathers died,</a:t>
            </a:r>
            <a:br>
              <a:rPr lang="en-US" sz="3600" b="1" i="1" dirty="0">
                <a:solidFill>
                  <a:srgbClr val="FF0000"/>
                </a:solidFill>
              </a:rPr>
            </a:br>
            <a:r>
              <a:rPr lang="en-US" sz="3600" b="1" i="1" dirty="0">
                <a:solidFill>
                  <a:srgbClr val="FF0000"/>
                </a:solidFill>
              </a:rPr>
              <a:t>land of the pilgrims' pride,</a:t>
            </a:r>
            <a:br>
              <a:rPr lang="en-US" sz="3600" b="1" i="1" dirty="0">
                <a:solidFill>
                  <a:srgbClr val="FF0000"/>
                </a:solidFill>
              </a:rPr>
            </a:br>
            <a:r>
              <a:rPr lang="en-US" sz="3600" b="1" i="1" dirty="0">
                <a:solidFill>
                  <a:srgbClr val="FF0000"/>
                </a:solidFill>
              </a:rPr>
              <a:t>from every mountainside</a:t>
            </a:r>
            <a:br>
              <a:rPr lang="en-US" sz="3600" b="1" i="1" dirty="0">
                <a:solidFill>
                  <a:srgbClr val="FF0000"/>
                </a:solidFill>
              </a:rPr>
            </a:br>
            <a:r>
              <a:rPr lang="en-US" sz="3600" b="1" i="1" dirty="0">
                <a:solidFill>
                  <a:srgbClr val="FF0000"/>
                </a:solidFill>
              </a:rPr>
              <a:t>let freedom ring.</a:t>
            </a:r>
            <a:endParaRPr lang="en-US" sz="3400" b="1" i="1" dirty="0">
              <a:solidFill>
                <a:srgbClr val="FF0000"/>
              </a:solidFill>
            </a:endParaRPr>
          </a:p>
        </p:txBody>
      </p:sp>
    </p:spTree>
    <p:extLst>
      <p:ext uri="{BB962C8B-B14F-4D97-AF65-F5344CB8AC3E}">
        <p14:creationId xmlns:p14="http://schemas.microsoft.com/office/powerpoint/2010/main" val="2799605009"/>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E0539A-E523-4582-AF64-DF51D70DC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0"/>
            <a:ext cx="13106400" cy="7315200"/>
          </a:xfrm>
          <a:prstGeom prst="rect">
            <a:avLst/>
          </a:prstGeom>
        </p:spPr>
      </p:pic>
      <p:sp>
        <p:nvSpPr>
          <p:cNvPr id="32770" name="Rectangle 2"/>
          <p:cNvSpPr>
            <a:spLocks noGrp="1" noChangeArrowheads="1"/>
          </p:cNvSpPr>
          <p:nvPr>
            <p:ph type="ctrTitle"/>
          </p:nvPr>
        </p:nvSpPr>
        <p:spPr>
          <a:xfrm>
            <a:off x="1295400" y="815323"/>
            <a:ext cx="83820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800" b="0" i="1" dirty="0">
                <a:solidFill>
                  <a:srgbClr val="FF0000"/>
                </a:solidFill>
              </a:rPr>
              <a:t># 337 </a:t>
            </a:r>
            <a:r>
              <a:rPr lang="en-US" sz="2800" i="1" dirty="0">
                <a:solidFill>
                  <a:srgbClr val="FF0000"/>
                </a:solidFill>
                <a:effectLst>
                  <a:outerShdw blurRad="38100" dist="38100" dir="2700000" algn="tl">
                    <a:srgbClr val="000000">
                      <a:alpha val="43137"/>
                    </a:srgbClr>
                  </a:outerShdw>
                </a:effectLst>
                <a:latin typeface="+mn-lt"/>
              </a:rPr>
              <a:t>“My Country, </a:t>
            </a:r>
            <a:r>
              <a:rPr lang="en-US" sz="2800" i="1" dirty="0" err="1">
                <a:solidFill>
                  <a:srgbClr val="FF0000"/>
                </a:solidFill>
                <a:effectLst>
                  <a:outerShdw blurRad="38100" dist="38100" dir="2700000" algn="tl">
                    <a:srgbClr val="000000">
                      <a:alpha val="43137"/>
                    </a:srgbClr>
                  </a:outerShdw>
                </a:effectLst>
                <a:latin typeface="+mn-lt"/>
              </a:rPr>
              <a:t>‘Tis</a:t>
            </a:r>
            <a:r>
              <a:rPr lang="en-US" sz="2800" i="1" dirty="0">
                <a:solidFill>
                  <a:srgbClr val="FF0000"/>
                </a:solidFill>
                <a:effectLst>
                  <a:outerShdw blurRad="38100" dist="38100" dir="2700000" algn="tl">
                    <a:srgbClr val="000000">
                      <a:alpha val="43137"/>
                    </a:srgbClr>
                  </a:outerShdw>
                </a:effectLst>
                <a:latin typeface="+mn-lt"/>
              </a:rPr>
              <a:t> of Thee”</a:t>
            </a:r>
            <a:endParaRPr lang="en-US" altLang="en-US" sz="2800" b="0" i="1" dirty="0">
              <a:solidFill>
                <a:srgbClr val="FFFF00"/>
              </a:solidFill>
              <a:latin typeface="+mn-lt"/>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457200" y="1964021"/>
            <a:ext cx="8534401" cy="3970318"/>
          </a:xfrm>
          <a:prstGeom prst="rect">
            <a:avLst/>
          </a:prstGeom>
        </p:spPr>
        <p:txBody>
          <a:bodyPr wrap="square">
            <a:spAutoFit/>
          </a:bodyPr>
          <a:lstStyle/>
          <a:p>
            <a:pPr algn="ctr"/>
            <a:r>
              <a:rPr lang="en-US" sz="3600" b="1" i="1" dirty="0">
                <a:solidFill>
                  <a:srgbClr val="FF0000"/>
                </a:solidFill>
              </a:rPr>
              <a:t>My native country, thee,</a:t>
            </a:r>
            <a:br>
              <a:rPr lang="en-US" sz="3600" b="1" i="1" dirty="0">
                <a:solidFill>
                  <a:srgbClr val="FF0000"/>
                </a:solidFill>
              </a:rPr>
            </a:br>
            <a:r>
              <a:rPr lang="en-US" sz="3600" b="1" i="1" dirty="0">
                <a:solidFill>
                  <a:srgbClr val="FF0000"/>
                </a:solidFill>
              </a:rPr>
              <a:t>land of the noble free,</a:t>
            </a:r>
            <a:br>
              <a:rPr lang="en-US" sz="3600" b="1" i="1" dirty="0">
                <a:solidFill>
                  <a:srgbClr val="FF0000"/>
                </a:solidFill>
              </a:rPr>
            </a:br>
            <a:r>
              <a:rPr lang="en-US" sz="3600" b="1" i="1" dirty="0">
                <a:solidFill>
                  <a:srgbClr val="FF0000"/>
                </a:solidFill>
              </a:rPr>
              <a:t>thy name I love;</a:t>
            </a:r>
            <a:br>
              <a:rPr lang="en-US" sz="3600" b="1" i="1" dirty="0">
                <a:solidFill>
                  <a:srgbClr val="FF0000"/>
                </a:solidFill>
              </a:rPr>
            </a:br>
            <a:r>
              <a:rPr lang="en-US" sz="3600" b="1" i="1" dirty="0">
                <a:solidFill>
                  <a:srgbClr val="FF0000"/>
                </a:solidFill>
              </a:rPr>
              <a:t>I love thy rocks and rills,</a:t>
            </a:r>
            <a:br>
              <a:rPr lang="en-US" sz="3600" b="1" i="1" dirty="0">
                <a:solidFill>
                  <a:srgbClr val="FF0000"/>
                </a:solidFill>
              </a:rPr>
            </a:br>
            <a:r>
              <a:rPr lang="en-US" sz="3600" b="1" i="1" dirty="0">
                <a:solidFill>
                  <a:srgbClr val="FF0000"/>
                </a:solidFill>
              </a:rPr>
              <a:t>thy woods and </a:t>
            </a:r>
            <a:r>
              <a:rPr lang="en-US" sz="3600" b="1" i="1" dirty="0" err="1">
                <a:solidFill>
                  <a:srgbClr val="FF0000"/>
                </a:solidFill>
              </a:rPr>
              <a:t>templed</a:t>
            </a:r>
            <a:r>
              <a:rPr lang="en-US" sz="3600" b="1" i="1" dirty="0">
                <a:solidFill>
                  <a:srgbClr val="FF0000"/>
                </a:solidFill>
              </a:rPr>
              <a:t> hills;</a:t>
            </a:r>
            <a:br>
              <a:rPr lang="en-US" sz="3600" b="1" i="1" dirty="0">
                <a:solidFill>
                  <a:srgbClr val="FF0000"/>
                </a:solidFill>
              </a:rPr>
            </a:br>
            <a:r>
              <a:rPr lang="en-US" sz="3600" b="1" i="1" dirty="0">
                <a:solidFill>
                  <a:srgbClr val="FF0000"/>
                </a:solidFill>
              </a:rPr>
              <a:t>my heart with rapture thrills</a:t>
            </a:r>
            <a:br>
              <a:rPr lang="en-US" sz="3600" b="1" i="1" dirty="0">
                <a:solidFill>
                  <a:srgbClr val="FF0000"/>
                </a:solidFill>
              </a:rPr>
            </a:br>
            <a:r>
              <a:rPr lang="en-US" sz="3600" b="1" i="1" dirty="0">
                <a:solidFill>
                  <a:srgbClr val="FF0000"/>
                </a:solidFill>
              </a:rPr>
              <a:t>like that above.</a:t>
            </a:r>
            <a:endParaRPr lang="en-US" sz="3400" b="1" i="1" dirty="0">
              <a:solidFill>
                <a:srgbClr val="FF0000"/>
              </a:solidFill>
            </a:endParaRPr>
          </a:p>
        </p:txBody>
      </p:sp>
    </p:spTree>
    <p:extLst>
      <p:ext uri="{BB962C8B-B14F-4D97-AF65-F5344CB8AC3E}">
        <p14:creationId xmlns:p14="http://schemas.microsoft.com/office/powerpoint/2010/main" val="1308106263"/>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E5D50B-337F-4459-98D9-140A2DCBDE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6400"/>
            <a:ext cx="9144000" cy="9067800"/>
          </a:xfrm>
          <a:prstGeom prst="rect">
            <a:avLst/>
          </a:prstGeom>
        </p:spPr>
      </p:pic>
      <p:sp>
        <p:nvSpPr>
          <p:cNvPr id="111618" name="Rectangle 2"/>
          <p:cNvSpPr>
            <a:spLocks noGrp="1" noChangeArrowheads="1"/>
          </p:cNvSpPr>
          <p:nvPr>
            <p:ph type="ctrTitle"/>
          </p:nvPr>
        </p:nvSpPr>
        <p:spPr>
          <a:xfrm>
            <a:off x="406545" y="549275"/>
            <a:ext cx="948690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Call To Worship </a:t>
            </a:r>
            <a:r>
              <a:rPr lang="en-US" altLang="en-US" sz="2000" b="0" i="1" dirty="0">
                <a:solidFill>
                  <a:srgbClr val="FFFF00"/>
                </a:solidFill>
              </a:rPr>
              <a:t> </a:t>
            </a:r>
            <a:br>
              <a:rPr lang="en-US" altLang="en-US" sz="2000" b="0" i="1" dirty="0">
                <a:solidFill>
                  <a:srgbClr val="FFFF00"/>
                </a:solidFill>
              </a:rPr>
            </a:br>
            <a:r>
              <a:rPr lang="en-US" altLang="en-US" sz="2000" b="0" i="1" dirty="0">
                <a:solidFill>
                  <a:srgbClr val="FFFF00"/>
                </a:solidFill>
              </a:rPr>
              <a:t>(Psalm 145:8-9, 14; Matthew 11:28-30)</a:t>
            </a:r>
            <a:br>
              <a:rPr lang="en-US" altLang="en-US" sz="3600" b="0" i="1" dirty="0"/>
            </a:br>
            <a:endParaRPr lang="en-US" altLang="en-US" sz="2000" b="0" i="1" dirty="0">
              <a:solidFill>
                <a:schemeClr val="tx1"/>
              </a:solidFill>
              <a:latin typeface="+mn-lt"/>
            </a:endParaRP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379772" y="2421771"/>
            <a:ext cx="8764228" cy="3570208"/>
          </a:xfrm>
          <a:prstGeom prst="rect">
            <a:avLst/>
          </a:prstGeom>
        </p:spPr>
        <p:txBody>
          <a:bodyPr wrap="square">
            <a:spAutoFit/>
          </a:bodyPr>
          <a:lstStyle/>
          <a:p>
            <a:r>
              <a:rPr lang="en-US" sz="2800" b="1" i="1" dirty="0">
                <a:effectLst>
                  <a:outerShdw blurRad="38100" dist="38100" dir="2700000" algn="tl">
                    <a:srgbClr val="000000">
                      <a:alpha val="43137"/>
                    </a:srgbClr>
                  </a:outerShdw>
                </a:effectLst>
              </a:rPr>
              <a:t>Jesus says: Come to me, and I will give you rest.  The Lord is gracious and merciful,</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full of compassion, abounding in love. </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Jesus says: </a:t>
            </a:r>
          </a:p>
          <a:p>
            <a:r>
              <a:rPr lang="en-US" sz="2800" b="1" i="1" dirty="0">
                <a:solidFill>
                  <a:srgbClr val="FFFF00"/>
                </a:solidFill>
                <a:effectLst>
                  <a:outerShdw blurRad="38100" dist="38100" dir="2700000" algn="tl">
                    <a:srgbClr val="000000">
                      <a:alpha val="43137"/>
                    </a:srgbClr>
                  </a:outerShdw>
                </a:effectLst>
              </a:rPr>
              <a:t>	My yoke is easy, and my burden is light. </a:t>
            </a:r>
          </a:p>
          <a:p>
            <a:r>
              <a:rPr lang="en-US" sz="2800" b="1" i="1" dirty="0">
                <a:solidFill>
                  <a:srgbClr val="FFFF00"/>
                </a:solidFill>
                <a:effectLst>
                  <a:outerShdw blurRad="38100" dist="38100" dir="2700000" algn="tl">
                    <a:srgbClr val="000000">
                      <a:alpha val="43137"/>
                    </a:srgbClr>
                  </a:outerShdw>
                </a:effectLst>
              </a:rPr>
              <a:t>	The Lord supports those </a:t>
            </a:r>
            <a:r>
              <a:rPr lang="en-US" sz="2800" b="1" i="1" dirty="0" err="1">
                <a:solidFill>
                  <a:srgbClr val="FFFF00"/>
                </a:solidFill>
                <a:effectLst>
                  <a:outerShdw blurRad="38100" dist="38100" dir="2700000" algn="tl">
                    <a:srgbClr val="000000">
                      <a:alpha val="43137"/>
                    </a:srgbClr>
                  </a:outerShdw>
                </a:effectLst>
              </a:rPr>
              <a:t>wh`o</a:t>
            </a:r>
            <a:r>
              <a:rPr lang="en-US" sz="2800" b="1" i="1" dirty="0">
                <a:solidFill>
                  <a:srgbClr val="FFFF00"/>
                </a:solidFill>
                <a:effectLst>
                  <a:outerShdw blurRad="38100" dist="38100" dir="2700000" algn="tl">
                    <a:srgbClr val="000000">
                      <a:alpha val="43137"/>
                    </a:srgbClr>
                  </a:outerShdw>
                </a:effectLst>
              </a:rPr>
              <a:t> are weak, </a:t>
            </a:r>
          </a:p>
          <a:p>
            <a:r>
              <a:rPr lang="en-US" sz="2800" b="1" i="1" dirty="0">
                <a:solidFill>
                  <a:srgbClr val="FFFF00"/>
                </a:solidFill>
                <a:effectLst>
                  <a:outerShdw blurRad="38100" dist="38100" dir="2700000" algn="tl">
                    <a:srgbClr val="000000">
                      <a:alpha val="43137"/>
                    </a:srgbClr>
                  </a:outerShdw>
                </a:effectLst>
              </a:rPr>
              <a:t>	and lifts up those who are falling.</a:t>
            </a:r>
          </a:p>
          <a:p>
            <a:endParaRPr lang="en-US" sz="30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683390579"/>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ACC6A4-FE20-4540-81AD-11C812CB9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0"/>
            <a:ext cx="13106400" cy="7315200"/>
          </a:xfrm>
          <a:prstGeom prst="rect">
            <a:avLst/>
          </a:prstGeom>
        </p:spPr>
      </p:pic>
      <p:sp>
        <p:nvSpPr>
          <p:cNvPr id="32770" name="Rectangle 2"/>
          <p:cNvSpPr>
            <a:spLocks noGrp="1" noChangeArrowheads="1"/>
          </p:cNvSpPr>
          <p:nvPr>
            <p:ph type="ctrTitle"/>
          </p:nvPr>
        </p:nvSpPr>
        <p:spPr>
          <a:xfrm>
            <a:off x="1295400" y="815323"/>
            <a:ext cx="83820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800" b="0" i="1" dirty="0">
                <a:solidFill>
                  <a:srgbClr val="FF0000"/>
                </a:solidFill>
              </a:rPr>
              <a:t># 337 </a:t>
            </a:r>
            <a:r>
              <a:rPr lang="en-US" sz="2800" i="1" dirty="0">
                <a:solidFill>
                  <a:srgbClr val="FF0000"/>
                </a:solidFill>
                <a:effectLst>
                  <a:outerShdw blurRad="38100" dist="38100" dir="2700000" algn="tl">
                    <a:srgbClr val="000000">
                      <a:alpha val="43137"/>
                    </a:srgbClr>
                  </a:outerShdw>
                </a:effectLst>
                <a:latin typeface="+mn-lt"/>
              </a:rPr>
              <a:t>“My Country, </a:t>
            </a:r>
            <a:r>
              <a:rPr lang="en-US" sz="2800" i="1" dirty="0" err="1">
                <a:solidFill>
                  <a:srgbClr val="FF0000"/>
                </a:solidFill>
                <a:effectLst>
                  <a:outerShdw blurRad="38100" dist="38100" dir="2700000" algn="tl">
                    <a:srgbClr val="000000">
                      <a:alpha val="43137"/>
                    </a:srgbClr>
                  </a:outerShdw>
                </a:effectLst>
                <a:latin typeface="+mn-lt"/>
              </a:rPr>
              <a:t>‘Tis</a:t>
            </a:r>
            <a:r>
              <a:rPr lang="en-US" sz="2800" i="1" dirty="0">
                <a:solidFill>
                  <a:srgbClr val="FF0000"/>
                </a:solidFill>
                <a:effectLst>
                  <a:outerShdw blurRad="38100" dist="38100" dir="2700000" algn="tl">
                    <a:srgbClr val="000000">
                      <a:alpha val="43137"/>
                    </a:srgbClr>
                  </a:outerShdw>
                </a:effectLst>
                <a:latin typeface="+mn-lt"/>
              </a:rPr>
              <a:t> of Thee”</a:t>
            </a:r>
            <a:endParaRPr lang="en-US" altLang="en-US" sz="2800" b="0" i="1" dirty="0">
              <a:solidFill>
                <a:srgbClr val="FFFF00"/>
              </a:solidFill>
              <a:latin typeface="+mn-lt"/>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457200" y="1964021"/>
            <a:ext cx="8534401" cy="3970318"/>
          </a:xfrm>
          <a:prstGeom prst="rect">
            <a:avLst/>
          </a:prstGeom>
        </p:spPr>
        <p:txBody>
          <a:bodyPr wrap="square">
            <a:spAutoFit/>
          </a:bodyPr>
          <a:lstStyle/>
          <a:p>
            <a:pPr algn="ctr"/>
            <a:r>
              <a:rPr lang="en-US" sz="3600" b="1" i="1" dirty="0">
                <a:solidFill>
                  <a:srgbClr val="FF0000"/>
                </a:solidFill>
              </a:rPr>
              <a:t>Let music swell the breeze,</a:t>
            </a:r>
            <a:br>
              <a:rPr lang="en-US" sz="3600" b="1" i="1" dirty="0">
                <a:solidFill>
                  <a:srgbClr val="FF0000"/>
                </a:solidFill>
              </a:rPr>
            </a:br>
            <a:r>
              <a:rPr lang="en-US" sz="3600" b="1" i="1" dirty="0">
                <a:solidFill>
                  <a:srgbClr val="FF0000"/>
                </a:solidFill>
              </a:rPr>
              <a:t>and ring from all the trees</a:t>
            </a:r>
            <a:br>
              <a:rPr lang="en-US" sz="3600" b="1" i="1" dirty="0">
                <a:solidFill>
                  <a:srgbClr val="FF0000"/>
                </a:solidFill>
              </a:rPr>
            </a:br>
            <a:r>
              <a:rPr lang="en-US" sz="3600" b="1" i="1" dirty="0">
                <a:solidFill>
                  <a:srgbClr val="FF0000"/>
                </a:solidFill>
              </a:rPr>
              <a:t>sweet freedom's song.</a:t>
            </a:r>
            <a:br>
              <a:rPr lang="en-US" sz="3600" b="1" i="1" dirty="0">
                <a:solidFill>
                  <a:srgbClr val="FF0000"/>
                </a:solidFill>
              </a:rPr>
            </a:br>
            <a:r>
              <a:rPr lang="en-US" sz="3600" b="1" i="1" dirty="0">
                <a:solidFill>
                  <a:srgbClr val="FF0000"/>
                </a:solidFill>
              </a:rPr>
              <a:t>Let mortal tongues awake;</a:t>
            </a:r>
            <a:br>
              <a:rPr lang="en-US" sz="3600" b="1" i="1" dirty="0">
                <a:solidFill>
                  <a:srgbClr val="FF0000"/>
                </a:solidFill>
              </a:rPr>
            </a:br>
            <a:r>
              <a:rPr lang="en-US" sz="3600" b="1" i="1" dirty="0">
                <a:solidFill>
                  <a:srgbClr val="FF0000"/>
                </a:solidFill>
              </a:rPr>
              <a:t>let all that breathe partake;</a:t>
            </a:r>
            <a:br>
              <a:rPr lang="en-US" sz="3600" b="1" i="1" dirty="0">
                <a:solidFill>
                  <a:srgbClr val="FF0000"/>
                </a:solidFill>
              </a:rPr>
            </a:br>
            <a:r>
              <a:rPr lang="en-US" sz="3600" b="1" i="1" dirty="0">
                <a:solidFill>
                  <a:srgbClr val="FF0000"/>
                </a:solidFill>
              </a:rPr>
              <a:t>let rocks their silence break,</a:t>
            </a:r>
            <a:br>
              <a:rPr lang="en-US" sz="3600" b="1" i="1" dirty="0">
                <a:solidFill>
                  <a:srgbClr val="FF0000"/>
                </a:solidFill>
              </a:rPr>
            </a:br>
            <a:r>
              <a:rPr lang="en-US" sz="3600" b="1" i="1" dirty="0">
                <a:solidFill>
                  <a:srgbClr val="FF0000"/>
                </a:solidFill>
              </a:rPr>
              <a:t>the sound prolong.</a:t>
            </a:r>
            <a:endParaRPr lang="en-US" sz="3400" b="1" i="1" dirty="0">
              <a:solidFill>
                <a:srgbClr val="FF0000"/>
              </a:solidFill>
            </a:endParaRPr>
          </a:p>
        </p:txBody>
      </p:sp>
    </p:spTree>
    <p:extLst>
      <p:ext uri="{BB962C8B-B14F-4D97-AF65-F5344CB8AC3E}">
        <p14:creationId xmlns:p14="http://schemas.microsoft.com/office/powerpoint/2010/main" val="2190605342"/>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7EA242-00DF-4805-9875-927DCAB1EC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0"/>
            <a:ext cx="13106400" cy="7315200"/>
          </a:xfrm>
          <a:prstGeom prst="rect">
            <a:avLst/>
          </a:prstGeom>
        </p:spPr>
      </p:pic>
      <p:sp>
        <p:nvSpPr>
          <p:cNvPr id="32770" name="Rectangle 2"/>
          <p:cNvSpPr>
            <a:spLocks noGrp="1" noChangeArrowheads="1"/>
          </p:cNvSpPr>
          <p:nvPr>
            <p:ph type="ctrTitle"/>
          </p:nvPr>
        </p:nvSpPr>
        <p:spPr>
          <a:xfrm>
            <a:off x="1295400" y="815323"/>
            <a:ext cx="83820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800" b="0" i="1" dirty="0">
                <a:solidFill>
                  <a:srgbClr val="FF0000"/>
                </a:solidFill>
              </a:rPr>
              <a:t># 337 </a:t>
            </a:r>
            <a:r>
              <a:rPr lang="en-US" sz="2800" i="1" dirty="0">
                <a:solidFill>
                  <a:srgbClr val="FF0000"/>
                </a:solidFill>
                <a:effectLst>
                  <a:outerShdw blurRad="38100" dist="38100" dir="2700000" algn="tl">
                    <a:srgbClr val="000000">
                      <a:alpha val="43137"/>
                    </a:srgbClr>
                  </a:outerShdw>
                </a:effectLst>
                <a:latin typeface="+mn-lt"/>
              </a:rPr>
              <a:t>“My Country, </a:t>
            </a:r>
            <a:r>
              <a:rPr lang="en-US" sz="2800" i="1" dirty="0" err="1">
                <a:solidFill>
                  <a:srgbClr val="FF0000"/>
                </a:solidFill>
                <a:effectLst>
                  <a:outerShdw blurRad="38100" dist="38100" dir="2700000" algn="tl">
                    <a:srgbClr val="000000">
                      <a:alpha val="43137"/>
                    </a:srgbClr>
                  </a:outerShdw>
                </a:effectLst>
                <a:latin typeface="+mn-lt"/>
              </a:rPr>
              <a:t>‘Tis</a:t>
            </a:r>
            <a:r>
              <a:rPr lang="en-US" sz="2800" i="1" dirty="0">
                <a:solidFill>
                  <a:srgbClr val="FF0000"/>
                </a:solidFill>
                <a:effectLst>
                  <a:outerShdw blurRad="38100" dist="38100" dir="2700000" algn="tl">
                    <a:srgbClr val="000000">
                      <a:alpha val="43137"/>
                    </a:srgbClr>
                  </a:outerShdw>
                </a:effectLst>
                <a:latin typeface="+mn-lt"/>
              </a:rPr>
              <a:t> of Thee”</a:t>
            </a:r>
            <a:endParaRPr lang="en-US" altLang="en-US" sz="2800" b="0" i="1" dirty="0">
              <a:solidFill>
                <a:srgbClr val="FFFF00"/>
              </a:solidFill>
              <a:latin typeface="+mn-lt"/>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457200" y="1964021"/>
            <a:ext cx="8534401" cy="3970318"/>
          </a:xfrm>
          <a:prstGeom prst="rect">
            <a:avLst/>
          </a:prstGeom>
        </p:spPr>
        <p:txBody>
          <a:bodyPr wrap="square">
            <a:spAutoFit/>
          </a:bodyPr>
          <a:lstStyle/>
          <a:p>
            <a:pPr algn="ctr"/>
            <a:r>
              <a:rPr lang="en-US" sz="3600" b="1" i="1" dirty="0">
                <a:solidFill>
                  <a:srgbClr val="FF0000"/>
                </a:solidFill>
              </a:rPr>
              <a:t>Our fathers' God, to thee,</a:t>
            </a:r>
            <a:br>
              <a:rPr lang="en-US" sz="3600" b="1" i="1" dirty="0">
                <a:solidFill>
                  <a:srgbClr val="FF0000"/>
                </a:solidFill>
              </a:rPr>
            </a:br>
            <a:r>
              <a:rPr lang="en-US" sz="3600" b="1" i="1" dirty="0">
                <a:solidFill>
                  <a:srgbClr val="FF0000"/>
                </a:solidFill>
              </a:rPr>
              <a:t>author of liberty,</a:t>
            </a:r>
            <a:br>
              <a:rPr lang="en-US" sz="3600" b="1" i="1" dirty="0">
                <a:solidFill>
                  <a:srgbClr val="FF0000"/>
                </a:solidFill>
              </a:rPr>
            </a:br>
            <a:r>
              <a:rPr lang="en-US" sz="3600" b="1" i="1" dirty="0">
                <a:solidFill>
                  <a:srgbClr val="FF0000"/>
                </a:solidFill>
              </a:rPr>
              <a:t>to thee we sing.</a:t>
            </a:r>
            <a:br>
              <a:rPr lang="en-US" sz="3600" b="1" i="1" dirty="0">
                <a:solidFill>
                  <a:srgbClr val="FF0000"/>
                </a:solidFill>
              </a:rPr>
            </a:br>
            <a:r>
              <a:rPr lang="en-US" sz="3600" b="1" i="1" dirty="0">
                <a:solidFill>
                  <a:srgbClr val="FF0000"/>
                </a:solidFill>
              </a:rPr>
              <a:t>Long may our land be bright</a:t>
            </a:r>
            <a:br>
              <a:rPr lang="en-US" sz="3600" b="1" i="1" dirty="0">
                <a:solidFill>
                  <a:srgbClr val="FF0000"/>
                </a:solidFill>
              </a:rPr>
            </a:br>
            <a:r>
              <a:rPr lang="en-US" sz="3600" b="1" i="1" dirty="0">
                <a:solidFill>
                  <a:srgbClr val="FF0000"/>
                </a:solidFill>
              </a:rPr>
              <a:t>with freedom's holy light;</a:t>
            </a:r>
            <a:br>
              <a:rPr lang="en-US" sz="3600" b="1" i="1" dirty="0">
                <a:solidFill>
                  <a:srgbClr val="FF0000"/>
                </a:solidFill>
              </a:rPr>
            </a:br>
            <a:r>
              <a:rPr lang="en-US" sz="3600" b="1" i="1" dirty="0">
                <a:solidFill>
                  <a:srgbClr val="FF0000"/>
                </a:solidFill>
              </a:rPr>
              <a:t>protect us by thy might,</a:t>
            </a:r>
            <a:br>
              <a:rPr lang="en-US" sz="3600" b="1" i="1" dirty="0">
                <a:solidFill>
                  <a:srgbClr val="FF0000"/>
                </a:solidFill>
              </a:rPr>
            </a:br>
            <a:r>
              <a:rPr lang="en-US" sz="3600" b="1" i="1" dirty="0">
                <a:solidFill>
                  <a:srgbClr val="FF0000"/>
                </a:solidFill>
              </a:rPr>
              <a:t>great God, our King.</a:t>
            </a:r>
            <a:endParaRPr lang="en-US" sz="3400" b="1" i="1" dirty="0">
              <a:solidFill>
                <a:srgbClr val="FF0000"/>
              </a:solidFill>
            </a:endParaRPr>
          </a:p>
        </p:txBody>
      </p:sp>
    </p:spTree>
    <p:extLst>
      <p:ext uri="{BB962C8B-B14F-4D97-AF65-F5344CB8AC3E}">
        <p14:creationId xmlns:p14="http://schemas.microsoft.com/office/powerpoint/2010/main" val="767812051"/>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1" y="-381000"/>
            <a:ext cx="7086600" cy="8892331"/>
          </a:xfrm>
          <a:prstGeom prst="rect">
            <a:avLst/>
          </a:prstGeom>
        </p:spPr>
      </p:pic>
      <p:sp>
        <p:nvSpPr>
          <p:cNvPr id="801794" name="Rectangle 2"/>
          <p:cNvSpPr>
            <a:spLocks noChangeArrowheads="1"/>
          </p:cNvSpPr>
          <p:nvPr/>
        </p:nvSpPr>
        <p:spPr bwMode="auto">
          <a:xfrm>
            <a:off x="2362200" y="381000"/>
            <a:ext cx="6629400" cy="914400"/>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200" b="0" i="1" u="sng" dirty="0">
                <a:solidFill>
                  <a:srgbClr val="00FFFF"/>
                </a:solidFill>
                <a:effectLst>
                  <a:outerShdw blurRad="38100" dist="38100" dir="2700000" algn="tl">
                    <a:srgbClr val="000000">
                      <a:alpha val="43137"/>
                    </a:srgbClr>
                  </a:outerShdw>
                </a:effectLst>
                <a:cs typeface="Times New Roman" pitchFamily="18" charset="0"/>
              </a:rPr>
              <a:t>Responding to the WORD</a:t>
            </a:r>
          </a:p>
          <a:p>
            <a:r>
              <a:rPr lang="en-US" altLang="en-US" sz="3200" i="1" dirty="0">
                <a:solidFill>
                  <a:srgbClr val="FFFF00"/>
                </a:solidFill>
                <a:effectLst>
                  <a:outerShdw blurRad="38100" dist="38100" dir="2700000" algn="tl">
                    <a:srgbClr val="000000">
                      <a:alpha val="43137"/>
                    </a:srgbClr>
                  </a:outerShdw>
                </a:effectLst>
                <a:latin typeface="+mn-lt"/>
                <a:cs typeface="Times New Roman" pitchFamily="18" charset="0"/>
              </a:rPr>
              <a:t>Affirmation of Faith</a:t>
            </a:r>
            <a:br>
              <a:rPr lang="en-US" altLang="en-US" sz="3600" b="0" i="1" u="sng" dirty="0">
                <a:solidFill>
                  <a:schemeClr val="tx1"/>
                </a:solidFill>
                <a:effectLst>
                  <a:outerShdw blurRad="38100" dist="38100" dir="2700000" algn="tl">
                    <a:srgbClr val="000000">
                      <a:alpha val="43137"/>
                    </a:srgbClr>
                  </a:outerShdw>
                </a:effectLst>
                <a:cs typeface="Times New Roman" pitchFamily="18" charset="0"/>
              </a:rPr>
            </a:br>
            <a:endParaRPr lang="en-US" altLang="en-US" sz="2800"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355324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4572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304800" y="2133600"/>
            <a:ext cx="8534400" cy="3416320"/>
          </a:xfrm>
          <a:prstGeom prst="rect">
            <a:avLst/>
          </a:prstGeom>
        </p:spPr>
        <p:txBody>
          <a:bodyPr wrap="square">
            <a:spAutoFit/>
          </a:bodyPr>
          <a:lstStyle/>
          <a:p>
            <a:pPr marL="342900" lvl="0" indent="-342900">
              <a:buFont typeface="Arial" panose="020B0604020202020204" pitchFamily="34" charset="0"/>
              <a:buChar char="•"/>
            </a:pPr>
            <a:r>
              <a:rPr lang="en-US" sz="2400" b="1" i="1" dirty="0">
                <a:effectLst>
                  <a:outerShdw blurRad="38100" dist="38100" dir="2700000" algn="tl">
                    <a:srgbClr val="000000">
                      <a:alpha val="43137"/>
                    </a:srgbClr>
                  </a:outerShdw>
                </a:effectLst>
              </a:rPr>
              <a:t>The afternoon </a:t>
            </a:r>
            <a:r>
              <a:rPr lang="en-US" sz="2400" b="1" i="1" dirty="0">
                <a:solidFill>
                  <a:srgbClr val="4AE8E8"/>
                </a:solidFill>
                <a:effectLst>
                  <a:outerShdw blurRad="38100" dist="38100" dir="2700000" algn="tl">
                    <a:srgbClr val="000000">
                      <a:alpha val="43137"/>
                    </a:srgbClr>
                  </a:outerShdw>
                </a:effectLst>
              </a:rPr>
              <a:t>Bible Study Group </a:t>
            </a:r>
            <a:r>
              <a:rPr lang="en-US" sz="2400" b="1" i="1" dirty="0">
                <a:effectLst>
                  <a:outerShdw blurRad="38100" dist="38100" dir="2700000" algn="tl">
                    <a:srgbClr val="000000">
                      <a:alpha val="43137"/>
                    </a:srgbClr>
                  </a:outerShdw>
                </a:effectLst>
              </a:rPr>
              <a:t>will be taking the months of July and August off.  It will resume in September.  </a:t>
            </a:r>
          </a:p>
          <a:p>
            <a:r>
              <a:rPr lang="en-US" sz="2400" b="1" i="1" dirty="0">
                <a:effectLst>
                  <a:outerShdw blurRad="38100" dist="38100" dir="2700000" algn="tl">
                    <a:srgbClr val="000000">
                      <a:alpha val="43137"/>
                    </a:srgbClr>
                  </a:outerShdw>
                </a:effectLst>
              </a:rPr>
              <a:t>  </a:t>
            </a:r>
          </a:p>
          <a:p>
            <a:pPr marL="342900" lvl="0" indent="-342900">
              <a:buFont typeface="Arial" panose="020B0604020202020204" pitchFamily="34" charset="0"/>
              <a:buChar char="•"/>
            </a:pPr>
            <a:r>
              <a:rPr lang="en-US" sz="2400" b="1" i="1" dirty="0">
                <a:effectLst>
                  <a:outerShdw blurRad="38100" dist="38100" dir="2700000" algn="tl">
                    <a:srgbClr val="000000">
                      <a:alpha val="43137"/>
                    </a:srgbClr>
                  </a:outerShdw>
                </a:effectLst>
              </a:rPr>
              <a:t>The </a:t>
            </a:r>
            <a:r>
              <a:rPr lang="en-US" sz="2400" b="1" i="1" dirty="0">
                <a:solidFill>
                  <a:srgbClr val="00FFFF"/>
                </a:solidFill>
                <a:effectLst>
                  <a:outerShdw blurRad="38100" dist="38100" dir="2700000" algn="tl">
                    <a:srgbClr val="000000">
                      <a:alpha val="43137"/>
                    </a:srgbClr>
                  </a:outerShdw>
                </a:effectLst>
              </a:rPr>
              <a:t>Women's Group </a:t>
            </a:r>
            <a:r>
              <a:rPr lang="en-US" sz="2400" b="1" i="1" dirty="0">
                <a:effectLst>
                  <a:outerShdw blurRad="38100" dist="38100" dir="2700000" algn="tl">
                    <a:srgbClr val="000000">
                      <a:alpha val="43137"/>
                    </a:srgbClr>
                  </a:outerShdw>
                </a:effectLst>
              </a:rPr>
              <a:t>will continue over at the Manse (2048 E 14th Street) every </a:t>
            </a:r>
            <a:r>
              <a:rPr lang="en-US" sz="2400" b="1" i="1" dirty="0">
                <a:solidFill>
                  <a:srgbClr val="00FFFF"/>
                </a:solidFill>
                <a:effectLst>
                  <a:outerShdw blurRad="38100" dist="38100" dir="2700000" algn="tl">
                    <a:srgbClr val="000000">
                      <a:alpha val="43137"/>
                    </a:srgbClr>
                  </a:outerShdw>
                </a:effectLst>
              </a:rPr>
              <a:t>Wednesday evening @ 7:30pm.</a:t>
            </a:r>
            <a:r>
              <a:rPr lang="en-US" sz="2400" b="1" i="1" dirty="0">
                <a:effectLst>
                  <a:outerShdw blurRad="38100" dist="38100" dir="2700000" algn="tl">
                    <a:srgbClr val="000000">
                      <a:alpha val="43137"/>
                    </a:srgbClr>
                  </a:outerShdw>
                </a:effectLst>
              </a:rPr>
              <a:t>  They are currently studying the book of Mark.  For more information, please contact </a:t>
            </a:r>
            <a:r>
              <a:rPr lang="en-US" sz="2400" b="1" i="1" dirty="0">
                <a:solidFill>
                  <a:srgbClr val="00FFFF"/>
                </a:solidFill>
                <a:effectLst>
                  <a:outerShdw blurRad="38100" dist="38100" dir="2700000" algn="tl">
                    <a:srgbClr val="000000">
                      <a:alpha val="43137"/>
                    </a:srgbClr>
                  </a:outerShdw>
                </a:effectLst>
              </a:rPr>
              <a:t>Margaret </a:t>
            </a:r>
            <a:r>
              <a:rPr lang="en-US" sz="2400" b="1" i="1" dirty="0" err="1">
                <a:solidFill>
                  <a:srgbClr val="00FFFF"/>
                </a:solidFill>
                <a:effectLst>
                  <a:outerShdw blurRad="38100" dist="38100" dir="2700000" algn="tl">
                    <a:srgbClr val="000000">
                      <a:alpha val="43137"/>
                    </a:srgbClr>
                  </a:outerShdw>
                </a:effectLst>
              </a:rPr>
              <a:t>Lesman</a:t>
            </a:r>
            <a:r>
              <a:rPr lang="en-US" sz="2400" b="1" i="1" dirty="0">
                <a:solidFill>
                  <a:srgbClr val="00FFFF"/>
                </a:solidFill>
                <a:effectLst>
                  <a:outerShdw blurRad="38100" dist="38100" dir="2700000" algn="tl">
                    <a:srgbClr val="000000">
                      <a:alpha val="43137"/>
                    </a:srgbClr>
                  </a:outerShdw>
                </a:effectLst>
              </a:rPr>
              <a:t> </a:t>
            </a:r>
            <a:r>
              <a:rPr lang="en-US" sz="2400" b="1" i="1" dirty="0">
                <a:effectLst>
                  <a:outerShdw blurRad="38100" dist="38100" dir="2700000" algn="tl">
                    <a:srgbClr val="000000">
                      <a:alpha val="43137"/>
                    </a:srgbClr>
                  </a:outerShdw>
                </a:effectLst>
              </a:rPr>
              <a:t>or </a:t>
            </a:r>
            <a:r>
              <a:rPr lang="en-US" sz="2400" b="1" i="1" dirty="0">
                <a:solidFill>
                  <a:srgbClr val="00FFFF"/>
                </a:solidFill>
                <a:effectLst>
                  <a:outerShdw blurRad="38100" dist="38100" dir="2700000" algn="tl">
                    <a:srgbClr val="000000">
                      <a:alpha val="43137"/>
                    </a:srgbClr>
                  </a:outerShdw>
                </a:effectLst>
              </a:rPr>
              <a:t>Cara Chin</a:t>
            </a:r>
            <a:r>
              <a:rPr lang="en-US" sz="2400" b="1" i="1" dirty="0">
                <a:effectLst>
                  <a:outerShdw blurRad="38100" dist="38100" dir="2700000" algn="tl">
                    <a:srgbClr val="000000">
                      <a:alpha val="43137"/>
                    </a:srgbClr>
                  </a:outerShdw>
                </a:effectLst>
              </a:rPr>
              <a:t>.</a:t>
            </a:r>
            <a:endParaRPr lang="en-US" sz="2200" b="1" i="1" dirty="0"/>
          </a:p>
        </p:txBody>
      </p:sp>
    </p:spTree>
    <p:extLst>
      <p:ext uri="{BB962C8B-B14F-4D97-AF65-F5344CB8AC3E}">
        <p14:creationId xmlns:p14="http://schemas.microsoft.com/office/powerpoint/2010/main" val="4278220152"/>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096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304800" y="2590800"/>
            <a:ext cx="5334000" cy="4985980"/>
          </a:xfrm>
          <a:prstGeom prst="rect">
            <a:avLst/>
          </a:prstGeom>
        </p:spPr>
        <p:txBody>
          <a:bodyPr wrap="square">
            <a:spAutoFit/>
          </a:bodyPr>
          <a:lstStyle/>
          <a:p>
            <a:pPr marL="457200" indent="-457200">
              <a:buFont typeface="Arial" panose="020B0604020202020204" pitchFamily="34" charset="0"/>
              <a:buChar char="•"/>
            </a:pPr>
            <a:r>
              <a:rPr lang="en-US" sz="2400" i="1" dirty="0"/>
              <a:t>Pastor Samson will be away on </a:t>
            </a:r>
            <a:r>
              <a:rPr lang="en-US" sz="2400" b="1" i="1" dirty="0"/>
              <a:t>7/9</a:t>
            </a:r>
            <a:r>
              <a:rPr lang="en-US" sz="2400" i="1" dirty="0"/>
              <a:t> and </a:t>
            </a:r>
            <a:r>
              <a:rPr lang="en-US" sz="2400" b="1" i="1" dirty="0"/>
              <a:t>7/16</a:t>
            </a:r>
            <a:r>
              <a:rPr lang="en-US" sz="2400" i="1" dirty="0"/>
              <a:t> to attend the Presbyterian Church’s Big Tent gathering in St. Louis and also for vacation. </a:t>
            </a:r>
            <a:r>
              <a:rPr lang="en-US" sz="2400" i="1" dirty="0">
                <a:solidFill>
                  <a:srgbClr val="FFFF00"/>
                </a:solidFill>
              </a:rPr>
              <a:t> </a:t>
            </a:r>
            <a:r>
              <a:rPr lang="en-US" sz="2400" b="1" i="1" dirty="0">
                <a:solidFill>
                  <a:srgbClr val="FFFF00"/>
                </a:solidFill>
              </a:rPr>
              <a:t>Rev. Grace May</a:t>
            </a:r>
            <a:r>
              <a:rPr lang="en-US" sz="2400" i="1" dirty="0">
                <a:solidFill>
                  <a:srgbClr val="FFFF00"/>
                </a:solidFill>
              </a:rPr>
              <a:t> </a:t>
            </a:r>
            <a:r>
              <a:rPr lang="en-US" sz="2400" i="1" dirty="0"/>
              <a:t>of the </a:t>
            </a:r>
            <a:r>
              <a:rPr lang="en-US" sz="2400" b="1" i="1" dirty="0">
                <a:solidFill>
                  <a:srgbClr val="FFFF00"/>
                </a:solidFill>
              </a:rPr>
              <a:t>Women of Wonders, Inc.</a:t>
            </a:r>
            <a:r>
              <a:rPr lang="en-US" sz="2400" i="1" dirty="0">
                <a:solidFill>
                  <a:srgbClr val="FFFF00"/>
                </a:solidFill>
              </a:rPr>
              <a:t> </a:t>
            </a:r>
            <a:r>
              <a:rPr lang="en-US" sz="2400" i="1" dirty="0"/>
              <a:t>will be our guest speakers for those Sundays. 	Rev. May is an at-large member of the NYC Presbytery. </a:t>
            </a:r>
          </a:p>
          <a:p>
            <a:pPr marL="457200" indent="-457200">
              <a:buFont typeface="Arial" panose="020B0604020202020204" pitchFamily="34" charset="0"/>
              <a:buChar char="•"/>
            </a:pPr>
            <a:endParaRPr lang="en-US" sz="2800" b="1" i="1"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sz="2800" b="1" i="1" dirty="0"/>
          </a:p>
          <a:p>
            <a:pPr marL="457200" lvl="0" indent="-457200">
              <a:buFont typeface="Arial" panose="020B0604020202020204" pitchFamily="34" charset="0"/>
              <a:buChar char="•"/>
            </a:pPr>
            <a:endParaRPr lang="en-US" sz="2800" b="1" i="1" dirty="0">
              <a:solidFill>
                <a:srgbClr val="FFFF00"/>
              </a:solidFill>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4A8EB3B7-578D-4A02-8BB3-E1B164177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2895600"/>
            <a:ext cx="3429000" cy="3200400"/>
          </a:xfrm>
          <a:prstGeom prst="rect">
            <a:avLst/>
          </a:prstGeom>
        </p:spPr>
      </p:pic>
    </p:spTree>
    <p:extLst>
      <p:ext uri="{BB962C8B-B14F-4D97-AF65-F5344CB8AC3E}">
        <p14:creationId xmlns:p14="http://schemas.microsoft.com/office/powerpoint/2010/main" val="4043806488"/>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800" b="0" i="1" dirty="0"/>
              <a:t>Prayer of the People &amp; The Lord’s Prayer</a:t>
            </a:r>
          </a:p>
        </p:txBody>
      </p:sp>
      <p:sp>
        <p:nvSpPr>
          <p:cNvPr id="2" name="Rectangle 1"/>
          <p:cNvSpPr/>
          <p:nvPr/>
        </p:nvSpPr>
        <p:spPr>
          <a:xfrm>
            <a:off x="-152400" y="1524000"/>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9372600" cy="5187027"/>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a:p>
            <a:r>
              <a:rPr lang="en-US" altLang="en-US" sz="3000" b="0" i="1" dirty="0"/>
              <a:t>Musical Offering  </a:t>
            </a:r>
          </a:p>
        </p:txBody>
      </p:sp>
    </p:spTree>
    <p:extLst>
      <p:ext uri="{BB962C8B-B14F-4D97-AF65-F5344CB8AC3E}">
        <p14:creationId xmlns:p14="http://schemas.microsoft.com/office/powerpoint/2010/main" val="4269254007"/>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57400"/>
            <a:ext cx="12143295" cy="89916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 Hymn</a:t>
            </a:r>
          </a:p>
          <a:p>
            <a:r>
              <a:rPr lang="en-US" altLang="en-US" sz="2800" b="0" i="1" dirty="0">
                <a:solidFill>
                  <a:srgbClr val="FFFF00"/>
                </a:solidFill>
              </a:rPr>
              <a:t># 510 “We Gather Here in Jesus’ Name”</a:t>
            </a:r>
          </a:p>
          <a:p>
            <a:r>
              <a:rPr lang="en-US" altLang="en-US" sz="2800" b="0" i="1" dirty="0">
                <a:solidFill>
                  <a:srgbClr val="FFFF00"/>
                </a:solidFill>
              </a:rPr>
              <a:t>		</a:t>
            </a:r>
          </a:p>
        </p:txBody>
      </p:sp>
      <p:sp>
        <p:nvSpPr>
          <p:cNvPr id="5" name="Rectangle 3"/>
          <p:cNvSpPr txBox="1">
            <a:spLocks noChangeArrowheads="1"/>
          </p:cNvSpPr>
          <p:nvPr/>
        </p:nvSpPr>
        <p:spPr bwMode="auto">
          <a:xfrm>
            <a:off x="381000" y="2014151"/>
            <a:ext cx="77724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r>
              <a:rPr lang="en-US" sz="2800" b="1" i="1" dirty="0"/>
              <a:t>We gather here in Jesus’ name;</a:t>
            </a:r>
            <a:br>
              <a:rPr lang="en-US" sz="2800" b="1" i="1" dirty="0"/>
            </a:br>
            <a:r>
              <a:rPr lang="en-US" sz="2800" b="1" i="1" dirty="0"/>
              <a:t>his love is burning in our hearts </a:t>
            </a:r>
          </a:p>
          <a:p>
            <a:pPr algn="ctr"/>
            <a:r>
              <a:rPr lang="en-US" sz="2800" b="1" i="1" dirty="0"/>
              <a:t>like living flame;</a:t>
            </a:r>
            <a:br>
              <a:rPr lang="en-US" sz="2800" b="1" i="1" dirty="0"/>
            </a:br>
            <a:r>
              <a:rPr lang="en-US" sz="2800" b="1" i="1" dirty="0"/>
              <a:t>for through the loving Son </a:t>
            </a:r>
          </a:p>
          <a:p>
            <a:pPr algn="ctr"/>
            <a:r>
              <a:rPr lang="en-US" sz="2800" b="1" i="1" dirty="0"/>
              <a:t>the Father makes us one:</a:t>
            </a:r>
            <a:br>
              <a:rPr lang="en-US" sz="2800" b="1" i="1" dirty="0"/>
            </a:br>
            <a:r>
              <a:rPr lang="en-US" sz="2800" b="1" i="1" dirty="0"/>
              <a:t>come, take the bread; </a:t>
            </a:r>
          </a:p>
          <a:p>
            <a:pPr algn="ctr"/>
            <a:r>
              <a:rPr lang="en-US" sz="2800" b="1" i="1" dirty="0"/>
              <a:t>come, drink the wine;</a:t>
            </a:r>
            <a:br>
              <a:rPr lang="en-US" sz="2800" b="1" i="1" dirty="0"/>
            </a:br>
            <a:r>
              <a:rPr lang="en-US" sz="2800" b="1" i="1" dirty="0"/>
              <a:t>come, share the Lord.</a:t>
            </a:r>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437079188"/>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 Hymn</a:t>
            </a:r>
          </a:p>
          <a:p>
            <a:r>
              <a:rPr lang="en-US" altLang="en-US" sz="2800" b="0" i="1" dirty="0">
                <a:solidFill>
                  <a:srgbClr val="FFFF00"/>
                </a:solidFill>
              </a:rPr>
              <a:t># 510 “We Gather Here in Jesus’ Name”</a:t>
            </a:r>
          </a:p>
          <a:p>
            <a:r>
              <a:rPr lang="en-US" altLang="en-US" sz="2800" b="0" i="1" dirty="0">
                <a:solidFill>
                  <a:srgbClr val="FFFF00"/>
                </a:solidFill>
              </a:rPr>
              <a:t>		</a:t>
            </a:r>
          </a:p>
        </p:txBody>
      </p:sp>
      <p:sp>
        <p:nvSpPr>
          <p:cNvPr id="5" name="Rectangle 3"/>
          <p:cNvSpPr txBox="1">
            <a:spLocks noChangeArrowheads="1"/>
          </p:cNvSpPr>
          <p:nvPr/>
        </p:nvSpPr>
        <p:spPr bwMode="auto">
          <a:xfrm>
            <a:off x="381000" y="2209800"/>
            <a:ext cx="77724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r>
              <a:rPr lang="en-US" b="1" i="1" dirty="0"/>
              <a:t>No one is a stranger here;</a:t>
            </a:r>
            <a:br>
              <a:rPr lang="en-US" b="1" i="1" dirty="0"/>
            </a:br>
            <a:r>
              <a:rPr lang="en-US" b="1" i="1" dirty="0"/>
              <a:t>everyone belongs.</a:t>
            </a:r>
            <a:br>
              <a:rPr lang="en-US" b="1" i="1" dirty="0"/>
            </a:br>
            <a:r>
              <a:rPr lang="en-US" b="1" i="1" dirty="0"/>
              <a:t>Finding our forgiveness here,</a:t>
            </a:r>
            <a:br>
              <a:rPr lang="en-US" b="1" i="1" dirty="0"/>
            </a:br>
            <a:r>
              <a:rPr lang="en-US" b="1" i="1" dirty="0"/>
              <a:t>we in turn forgive all wrongs.</a:t>
            </a:r>
            <a:endParaRPr lang="en-US" b="1" i="1" dirty="0">
              <a:effectLst>
                <a:outerShdw blurRad="38100" dist="38100" dir="2700000" algn="tl">
                  <a:srgbClr val="000000">
                    <a:alpha val="43137"/>
                  </a:srgbClr>
                </a:outerShdw>
              </a:effectLst>
            </a:endParaRPr>
          </a:p>
          <a:p>
            <a:r>
              <a:rPr lang="en-US" b="1" i="1" dirty="0">
                <a:effectLst/>
              </a:rPr>
              <a:t> </a:t>
            </a: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970192245"/>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304800" y="1828800"/>
            <a:ext cx="8458200" cy="1752600"/>
          </a:xfrm>
        </p:spPr>
        <p:txBody>
          <a:bodyPr/>
          <a:lstStyle/>
          <a:p>
            <a:pPr algn="ctr"/>
            <a:r>
              <a:rPr lang="en-US" sz="3600" b="1" i="1" dirty="0"/>
              <a:t>We come as guests invited</a:t>
            </a:r>
            <a:br>
              <a:rPr lang="en-US" sz="3600" b="1" i="1" dirty="0"/>
            </a:br>
            <a:r>
              <a:rPr lang="en-US" sz="3600" b="1" i="1" dirty="0"/>
              <a:t>when Jesus bids us dine,</a:t>
            </a:r>
            <a:br>
              <a:rPr lang="en-US" sz="3600" b="1" i="1" dirty="0"/>
            </a:br>
            <a:r>
              <a:rPr lang="en-US" sz="3600" b="1" i="1" dirty="0"/>
              <a:t>his friends on earth united</a:t>
            </a:r>
            <a:br>
              <a:rPr lang="en-US" sz="3600" b="1" i="1" dirty="0"/>
            </a:br>
            <a:r>
              <a:rPr lang="en-US" sz="3600" b="1" i="1" dirty="0"/>
              <a:t>to share the bread and wine;</a:t>
            </a:r>
            <a:br>
              <a:rPr lang="en-US" sz="3600" b="1" i="1" dirty="0"/>
            </a:br>
            <a:r>
              <a:rPr lang="en-US" sz="3600" b="1" i="1" dirty="0"/>
              <a:t>the bread of life is broken;</a:t>
            </a:r>
            <a:br>
              <a:rPr lang="en-US" sz="3600" b="1" i="1" dirty="0"/>
            </a:br>
            <a:r>
              <a:rPr lang="en-US" sz="3600" b="1" i="1" dirty="0"/>
              <a:t>the wine is freely poured</a:t>
            </a:r>
            <a:br>
              <a:rPr lang="en-US" sz="3600" b="1" i="1" dirty="0"/>
            </a:br>
            <a:r>
              <a:rPr lang="en-US" sz="3600" b="1" i="1" dirty="0"/>
              <a:t>for us, in solemn token</a:t>
            </a:r>
            <a:br>
              <a:rPr lang="en-US" sz="3600" b="1" i="1" dirty="0"/>
            </a:br>
            <a:r>
              <a:rPr lang="en-US" sz="3600" b="1" i="1" dirty="0"/>
              <a:t>of Christ our dying Lord.</a:t>
            </a:r>
            <a:endParaRPr lang="en-US" sz="3600" b="1"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Rectangle 2"/>
          <p:cNvSpPr txBox="1">
            <a:spLocks noChangeArrowheads="1"/>
          </p:cNvSpPr>
          <p:nvPr/>
        </p:nvSpPr>
        <p:spPr bwMode="auto">
          <a:xfrm>
            <a:off x="685800" y="60960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cs typeface="Times New Roman" pitchFamily="18" charset="0"/>
              </a:rPr>
              <a:t>Gathering Hymn</a:t>
            </a:r>
            <a:br>
              <a:rPr lang="en-US" altLang="en-US" sz="3600" b="0" i="1" kern="0" dirty="0">
                <a:solidFill>
                  <a:srgbClr val="FFFF00"/>
                </a:solidFill>
                <a:cs typeface="Times New Roman" pitchFamily="18" charset="0"/>
              </a:rPr>
            </a:br>
            <a:r>
              <a:rPr lang="en-US" altLang="en-US" sz="2800" b="0" i="1" kern="0" dirty="0">
                <a:solidFill>
                  <a:schemeClr val="tx1"/>
                </a:solidFill>
                <a:effectLst>
                  <a:outerShdw blurRad="38100" dist="38100" dir="2700000" algn="tl">
                    <a:srgbClr val="000000">
                      <a:alpha val="43137"/>
                    </a:srgbClr>
                  </a:outerShdw>
                </a:effectLst>
              </a:rPr>
              <a:t># 540 “We Come as Guest Invited”</a:t>
            </a:r>
          </a:p>
        </p:txBody>
      </p:sp>
    </p:spTree>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 Hymn</a:t>
            </a:r>
          </a:p>
          <a:p>
            <a:r>
              <a:rPr lang="en-US" altLang="en-US" sz="2800" b="0" i="1" dirty="0">
                <a:solidFill>
                  <a:srgbClr val="FFFF00"/>
                </a:solidFill>
              </a:rPr>
              <a:t># 510 “We Gather Here in Jesus’ Name”</a:t>
            </a:r>
          </a:p>
          <a:p>
            <a:r>
              <a:rPr lang="en-US" altLang="en-US" sz="2800" b="0" i="1" dirty="0">
                <a:solidFill>
                  <a:srgbClr val="FFFF00"/>
                </a:solidFill>
              </a:rPr>
              <a:t>		</a:t>
            </a:r>
          </a:p>
        </p:txBody>
      </p:sp>
      <p:sp>
        <p:nvSpPr>
          <p:cNvPr id="5" name="Rectangle 3"/>
          <p:cNvSpPr txBox="1">
            <a:spLocks noChangeArrowheads="1"/>
          </p:cNvSpPr>
          <p:nvPr/>
        </p:nvSpPr>
        <p:spPr bwMode="auto">
          <a:xfrm>
            <a:off x="381000" y="2014151"/>
            <a:ext cx="77724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r>
              <a:rPr lang="en-US" sz="2800" b="1" i="1" dirty="0"/>
              <a:t>He joins us here; he breaks the bread;</a:t>
            </a:r>
            <a:br>
              <a:rPr lang="en-US" sz="2800" b="1" i="1" dirty="0"/>
            </a:br>
            <a:r>
              <a:rPr lang="en-US" sz="2800" b="1" i="1" dirty="0"/>
              <a:t>the Lord who pours the cup </a:t>
            </a:r>
          </a:p>
          <a:p>
            <a:pPr algn="ctr"/>
            <a:r>
              <a:rPr lang="en-US" sz="2800" b="1" i="1" dirty="0"/>
              <a:t>is risen from the dead;</a:t>
            </a:r>
            <a:br>
              <a:rPr lang="en-US" sz="2800" b="1" i="1" dirty="0"/>
            </a:br>
            <a:r>
              <a:rPr lang="en-US" sz="2800" b="1" i="1" dirty="0"/>
              <a:t>the one we love the most </a:t>
            </a:r>
          </a:p>
          <a:p>
            <a:pPr algn="ctr"/>
            <a:r>
              <a:rPr lang="en-US" sz="2800" b="1" i="1" dirty="0"/>
              <a:t>is now our gracious host:</a:t>
            </a:r>
            <a:br>
              <a:rPr lang="en-US" sz="2800" b="1" i="1" dirty="0"/>
            </a:br>
            <a:r>
              <a:rPr lang="en-US" sz="2800" b="1" i="1" dirty="0"/>
              <a:t>come, take the bread; </a:t>
            </a:r>
          </a:p>
          <a:p>
            <a:pPr algn="ctr"/>
            <a:r>
              <a:rPr lang="en-US" sz="2800" b="1" i="1" dirty="0"/>
              <a:t>come, drink the wine; </a:t>
            </a:r>
            <a:br>
              <a:rPr lang="en-US" sz="2800" b="1" i="1" dirty="0"/>
            </a:br>
            <a:r>
              <a:rPr lang="en-US" sz="2800" b="1" i="1" dirty="0"/>
              <a:t>come, share the Lord.</a:t>
            </a:r>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846312652"/>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 Hymn</a:t>
            </a:r>
          </a:p>
          <a:p>
            <a:r>
              <a:rPr lang="en-US" altLang="en-US" sz="2800" b="0" i="1" dirty="0">
                <a:solidFill>
                  <a:srgbClr val="FFFF00"/>
                </a:solidFill>
              </a:rPr>
              <a:t># 510 “We Gather Here in Jesus’ Name”</a:t>
            </a:r>
          </a:p>
          <a:p>
            <a:r>
              <a:rPr lang="en-US" altLang="en-US" sz="2800" b="0" i="1" dirty="0">
                <a:solidFill>
                  <a:srgbClr val="FFFF00"/>
                </a:solidFill>
              </a:rPr>
              <a:t>		</a:t>
            </a:r>
          </a:p>
        </p:txBody>
      </p:sp>
      <p:sp>
        <p:nvSpPr>
          <p:cNvPr id="5" name="Rectangle 3"/>
          <p:cNvSpPr txBox="1">
            <a:spLocks noChangeArrowheads="1"/>
          </p:cNvSpPr>
          <p:nvPr/>
        </p:nvSpPr>
        <p:spPr bwMode="auto">
          <a:xfrm>
            <a:off x="381000" y="2209800"/>
            <a:ext cx="77724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r>
              <a:rPr lang="en-US" b="1" i="1" dirty="0"/>
              <a:t>We are now a family,</a:t>
            </a:r>
            <a:br>
              <a:rPr lang="en-US" b="1" i="1" dirty="0"/>
            </a:br>
            <a:r>
              <a:rPr lang="en-US" b="1" i="1" dirty="0"/>
              <a:t>of which the Lord is head.</a:t>
            </a:r>
            <a:br>
              <a:rPr lang="en-US" b="1" i="1" dirty="0"/>
            </a:br>
            <a:r>
              <a:rPr lang="en-US" b="1" i="1" dirty="0"/>
              <a:t>Though unseen, he meets us here</a:t>
            </a:r>
            <a:br>
              <a:rPr lang="en-US" b="1" i="1" dirty="0"/>
            </a:br>
            <a:r>
              <a:rPr lang="en-US" b="1" i="1" dirty="0"/>
              <a:t>in the breaking of the bread.</a:t>
            </a:r>
            <a:br>
              <a:rPr lang="en-US" b="1" i="1" dirty="0"/>
            </a:br>
            <a:endParaRPr lang="en-US" b="1" i="1" dirty="0">
              <a:effectLst>
                <a:outerShdw blurRad="38100" dist="38100" dir="2700000" algn="tl">
                  <a:srgbClr val="000000">
                    <a:alpha val="43137"/>
                  </a:srgbClr>
                </a:outerShdw>
              </a:effectLst>
            </a:endParaRPr>
          </a:p>
          <a:p>
            <a:r>
              <a:rPr lang="en-US" b="1" i="1" dirty="0">
                <a:effectLst/>
              </a:rPr>
              <a:t> </a:t>
            </a: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152408492"/>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 Hymn</a:t>
            </a:r>
          </a:p>
          <a:p>
            <a:r>
              <a:rPr lang="en-US" altLang="en-US" sz="2800" b="0" i="1" dirty="0">
                <a:solidFill>
                  <a:srgbClr val="FFFF00"/>
                </a:solidFill>
              </a:rPr>
              <a:t># 510 “We Gather Here in Jesus’ Name”</a:t>
            </a:r>
          </a:p>
          <a:p>
            <a:r>
              <a:rPr lang="en-US" altLang="en-US" sz="2800" b="0" i="1" dirty="0">
                <a:solidFill>
                  <a:srgbClr val="FFFF00"/>
                </a:solidFill>
              </a:rPr>
              <a:t>		</a:t>
            </a:r>
          </a:p>
        </p:txBody>
      </p:sp>
      <p:sp>
        <p:nvSpPr>
          <p:cNvPr id="5" name="Rectangle 3"/>
          <p:cNvSpPr txBox="1">
            <a:spLocks noChangeArrowheads="1"/>
          </p:cNvSpPr>
          <p:nvPr/>
        </p:nvSpPr>
        <p:spPr bwMode="auto">
          <a:xfrm>
            <a:off x="381000" y="2014151"/>
            <a:ext cx="77724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r>
              <a:rPr lang="en-US" sz="2800" b="1" i="1" dirty="0"/>
              <a:t>We’ll gather soon where angels sing;</a:t>
            </a:r>
            <a:br>
              <a:rPr lang="en-US" sz="2800" b="1" i="1" dirty="0"/>
            </a:br>
            <a:r>
              <a:rPr lang="en-US" sz="2800" b="1" i="1" dirty="0"/>
              <a:t>we’ll see the glory </a:t>
            </a:r>
          </a:p>
          <a:p>
            <a:pPr algn="ctr"/>
            <a:r>
              <a:rPr lang="en-US" sz="2800" b="1" i="1" dirty="0"/>
              <a:t>of our Lord and coming King;</a:t>
            </a:r>
            <a:br>
              <a:rPr lang="en-US" sz="2800" b="1" i="1" dirty="0"/>
            </a:br>
            <a:r>
              <a:rPr lang="en-US" sz="2800" b="1" i="1" dirty="0"/>
              <a:t>now we anticipate </a:t>
            </a:r>
          </a:p>
          <a:p>
            <a:pPr algn="ctr"/>
            <a:r>
              <a:rPr lang="en-US" sz="2800" b="1" i="1" dirty="0"/>
              <a:t>the feast for which we wait:</a:t>
            </a:r>
            <a:br>
              <a:rPr lang="en-US" sz="2800" b="1" i="1" dirty="0"/>
            </a:br>
            <a:r>
              <a:rPr lang="en-US" sz="2800" b="1" i="1" dirty="0"/>
              <a:t>come, take the bread; </a:t>
            </a:r>
          </a:p>
          <a:p>
            <a:pPr algn="ctr"/>
            <a:r>
              <a:rPr lang="en-US" sz="2800" b="1" i="1" dirty="0"/>
              <a:t>come drink the wine; </a:t>
            </a:r>
            <a:br>
              <a:rPr lang="en-US" sz="2800" b="1" i="1" dirty="0"/>
            </a:br>
            <a:r>
              <a:rPr lang="en-US" sz="2800" b="1" i="1" dirty="0"/>
              <a:t>come, share the Lord.</a:t>
            </a:r>
            <a:br>
              <a:rPr lang="en-US" sz="2800" b="1" i="1" dirty="0"/>
            </a:br>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442101243"/>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419100" y="1752600"/>
            <a:ext cx="78486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b="1" i="1" dirty="0">
                <a:effectLst/>
              </a:rPr>
              <a:t>Friends, we gather now as one body, joined around this table of GRACE. Here we celebrate God's presence among us, united in Christ's spirit, broken and whole all at once;</a:t>
            </a:r>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403972066"/>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419100" y="1752600"/>
            <a:ext cx="78486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b="1" i="1" dirty="0">
                <a:effectLst/>
              </a:rPr>
              <a:t>This is the table of the Heavenly Feast, the joyful celebration of the people of God. Christ invites those who confess their faith and baptized in Him to eat the bread of life and to drink the cup of the new covenant.</a:t>
            </a:r>
          </a:p>
          <a:p>
            <a:endParaRPr lang="en-US" sz="3000" b="1" i="1" dirty="0">
              <a:effectLst>
                <a:outerShdw blurRad="38100" dist="38100" dir="2700000" algn="tl">
                  <a:srgbClr val="000000">
                    <a:alpha val="43137"/>
                  </a:srgbClr>
                </a:outerShdw>
              </a:effectLst>
            </a:endParaRP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502053698"/>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419100" y="1752600"/>
            <a:ext cx="86487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3000" i="1" dirty="0">
                <a:effectLst/>
              </a:rPr>
              <a:t>The Lord be with you. </a:t>
            </a:r>
            <a:r>
              <a:rPr lang="en-US" sz="3000" b="1" i="1" dirty="0">
                <a:solidFill>
                  <a:srgbClr val="FFFF00"/>
                </a:solidFill>
                <a:effectLst/>
              </a:rPr>
              <a:t>And also with you.</a:t>
            </a:r>
            <a:endParaRPr lang="en-US" sz="3000" i="1" dirty="0">
              <a:solidFill>
                <a:srgbClr val="FFFF00"/>
              </a:solidFill>
              <a:effectLst/>
            </a:endParaRPr>
          </a:p>
          <a:p>
            <a:r>
              <a:rPr lang="en-US" sz="3000" i="1" dirty="0">
                <a:effectLst/>
              </a:rPr>
              <a:t>Lift up your hearts. </a:t>
            </a:r>
            <a:r>
              <a:rPr lang="en-US" sz="3000" b="1" i="1" dirty="0">
                <a:solidFill>
                  <a:srgbClr val="FFFF00"/>
                </a:solidFill>
                <a:effectLst/>
              </a:rPr>
              <a:t>We lift them up to the Lord.</a:t>
            </a:r>
            <a:endParaRPr lang="en-US" sz="3000" i="1" dirty="0">
              <a:solidFill>
                <a:srgbClr val="FFFF00"/>
              </a:solidFill>
              <a:effectLst/>
            </a:endParaRPr>
          </a:p>
          <a:p>
            <a:r>
              <a:rPr lang="en-US" sz="3000" i="1" dirty="0">
                <a:effectLst/>
              </a:rPr>
              <a:t>Let us give thanks to the Lord our God.</a:t>
            </a:r>
          </a:p>
          <a:p>
            <a:r>
              <a:rPr lang="en-US" sz="3000" b="1" i="1" dirty="0">
                <a:solidFill>
                  <a:srgbClr val="FFFF00"/>
                </a:solidFill>
                <a:effectLst/>
              </a:rPr>
              <a:t>It is right to give our thanks and praise.</a:t>
            </a:r>
            <a:endParaRPr lang="en-US" sz="3000" i="1" dirty="0">
              <a:solidFill>
                <a:srgbClr val="FFFF00"/>
              </a:solidFill>
              <a:effectLst/>
            </a:endParaRPr>
          </a:p>
          <a:p>
            <a:endParaRPr lang="en-US" sz="30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074683329"/>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457200" y="1695536"/>
            <a:ext cx="75438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b="1" i="1" dirty="0">
                <a:effectLst/>
              </a:rPr>
              <a:t>O Lord our God, pour out Your Spirit upon your people.  We have come undeserving of your grace. Yet you have poured out your blessings upon us.  You have filled us with your graceful presence, both in body and in soul.</a:t>
            </a:r>
          </a:p>
          <a:p>
            <a:endParaRPr lang="en-US" sz="28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00FFFF"/>
              </a:solidFill>
              <a:effectLst>
                <a:outerShdw blurRad="38100" dist="38100" dir="2700000" algn="tl">
                  <a:srgbClr val="000000">
                    <a:alpha val="43137"/>
                  </a:srgbClr>
                </a:outerShdw>
              </a:effectLst>
            </a:endParaRPr>
          </a:p>
          <a:p>
            <a:endParaRPr lang="en-US" sz="28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800" b="1" i="1" dirty="0">
              <a:effectLst/>
            </a:endParaRPr>
          </a:p>
          <a:p>
            <a:r>
              <a:rPr lang="en-US" sz="2800" b="1" i="1" dirty="0">
                <a:effectLst>
                  <a:outerShdw blurRad="38100" dist="38100" dir="2700000" algn="tl">
                    <a:srgbClr val="000000">
                      <a:alpha val="43137"/>
                    </a:srgbClr>
                  </a:outerShdw>
                </a:effectLst>
              </a:rPr>
              <a:t>  </a:t>
            </a:r>
          </a:p>
          <a:p>
            <a:r>
              <a:rPr lang="en-US" sz="28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295861284"/>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52168" y="1697595"/>
            <a:ext cx="8182232"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3000" b="1"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By your life-giving Spirit, you have renewed us and re-created us.  We’ve called upon your name and you’ve heard us. </a:t>
            </a:r>
            <a:endParaRPr lang="en-US" sz="30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3000" b="1"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Therefore we join our voices with saints and angels and all the faithful of every time and place singing:</a:t>
            </a:r>
            <a:endParaRPr lang="en-US" sz="30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30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949057236"/>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0" y="1828800"/>
            <a:ext cx="944777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3000" b="1" i="1" dirty="0">
                <a:solidFill>
                  <a:srgbClr val="FFFF00"/>
                </a:solidFill>
                <a:effectLst>
                  <a:outerShdw blurRad="38100" dist="38100" dir="2700000" algn="tl">
                    <a:srgbClr val="000000">
                      <a:alpha val="43137"/>
                    </a:srgbClr>
                  </a:outerShdw>
                </a:effectLst>
              </a:rPr>
              <a:t>Holy, Holy, Holy Lord, </a:t>
            </a:r>
          </a:p>
          <a:p>
            <a:r>
              <a:rPr lang="en-US" sz="3000" b="1" i="1" dirty="0">
                <a:solidFill>
                  <a:srgbClr val="FFFF00"/>
                </a:solidFill>
                <a:effectLst>
                  <a:outerShdw blurRad="38100" dist="38100" dir="2700000" algn="tl">
                    <a:srgbClr val="000000">
                      <a:alpha val="43137"/>
                    </a:srgbClr>
                  </a:outerShdw>
                </a:effectLst>
              </a:rPr>
              <a:t>God of power and might,</a:t>
            </a:r>
          </a:p>
          <a:p>
            <a:r>
              <a:rPr lang="en-US" sz="3000" b="1" i="1" dirty="0">
                <a:solidFill>
                  <a:srgbClr val="FFFF00"/>
                </a:solidFill>
                <a:effectLst>
                  <a:outerShdw blurRad="38100" dist="38100" dir="2700000" algn="tl">
                    <a:srgbClr val="000000">
                      <a:alpha val="43137"/>
                    </a:srgbClr>
                  </a:outerShdw>
                </a:effectLst>
              </a:rPr>
              <a:t>Heaven and earth are full of your glory.</a:t>
            </a:r>
          </a:p>
          <a:p>
            <a:r>
              <a:rPr lang="en-US" sz="3000" b="1" i="1" dirty="0">
                <a:solidFill>
                  <a:srgbClr val="FFFF00"/>
                </a:solidFill>
                <a:effectLst>
                  <a:outerShdw blurRad="38100" dist="38100" dir="2700000" algn="tl">
                    <a:srgbClr val="000000">
                      <a:alpha val="43137"/>
                    </a:srgbClr>
                  </a:outerShdw>
                </a:effectLst>
              </a:rPr>
              <a:t>Hosanna in the highest. </a:t>
            </a:r>
          </a:p>
          <a:p>
            <a:r>
              <a:rPr lang="en-US" sz="3000" b="1" i="1" dirty="0">
                <a:solidFill>
                  <a:srgbClr val="FFFF00"/>
                </a:solidFill>
                <a:effectLst>
                  <a:outerShdw blurRad="38100" dist="38100" dir="2700000" algn="tl">
                    <a:srgbClr val="000000">
                      <a:alpha val="43137"/>
                    </a:srgbClr>
                  </a:outerShdw>
                </a:effectLst>
              </a:rPr>
              <a:t>Blessed is he who comes in the name of the Lord. </a:t>
            </a:r>
          </a:p>
          <a:p>
            <a:r>
              <a:rPr lang="en-US" sz="3000" b="1" i="1" dirty="0">
                <a:solidFill>
                  <a:srgbClr val="FFFF00"/>
                </a:solidFill>
                <a:effectLst>
                  <a:outerShdw blurRad="38100" dist="38100" dir="2700000" algn="tl">
                    <a:srgbClr val="000000">
                      <a:alpha val="43137"/>
                    </a:srgbClr>
                  </a:outerShdw>
                </a:effectLst>
              </a:rPr>
              <a:t>Hosanna in the highest.</a:t>
            </a:r>
          </a:p>
          <a:p>
            <a:endParaRPr lang="en-US" sz="30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535884545"/>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81000" y="1752600"/>
            <a:ext cx="77724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b="1" i="1" dirty="0">
                <a:effectLst/>
              </a:rPr>
              <a:t>We give you thanks that you have made us one with him as he is one with you and the Holy Spirit.</a:t>
            </a:r>
          </a:p>
          <a:p>
            <a:r>
              <a:rPr lang="en-US" sz="2800" b="1" i="1" dirty="0">
                <a:effectLst/>
              </a:rPr>
              <a:t>With thanksgiving, we will receive this bread which our Lord Jesus took, after He blessed it, broke it, and gave it to his disciples, saying, this is my body, given for you.</a:t>
            </a:r>
          </a:p>
          <a:p>
            <a:endParaRPr lang="en-US" sz="2800" b="1" i="1" dirty="0">
              <a:solidFill>
                <a:srgbClr val="4AE8E8"/>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846146710"/>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304800" y="1828800"/>
            <a:ext cx="8458200" cy="1752600"/>
          </a:xfrm>
        </p:spPr>
        <p:txBody>
          <a:bodyPr/>
          <a:lstStyle/>
          <a:p>
            <a:pPr algn="ctr"/>
            <a:r>
              <a:rPr lang="en-US" sz="3600" b="1" i="1" dirty="0"/>
              <a:t>We eat and drink, receiving</a:t>
            </a:r>
            <a:br>
              <a:rPr lang="en-US" sz="3600" b="1" i="1" dirty="0"/>
            </a:br>
            <a:r>
              <a:rPr lang="en-US" sz="3600" b="1" i="1" dirty="0"/>
              <a:t>from Christ the grace we need,</a:t>
            </a:r>
            <a:br>
              <a:rPr lang="en-US" sz="3600" b="1" i="1" dirty="0"/>
            </a:br>
            <a:r>
              <a:rPr lang="en-US" sz="3600" b="1" i="1" dirty="0"/>
              <a:t>and in our hearts believing</a:t>
            </a:r>
            <a:br>
              <a:rPr lang="en-US" sz="3600" b="1" i="1" dirty="0"/>
            </a:br>
            <a:r>
              <a:rPr lang="en-US" sz="3600" b="1" i="1" dirty="0"/>
              <a:t>on him by faith we feed;</a:t>
            </a:r>
            <a:br>
              <a:rPr lang="en-US" sz="3600" b="1" i="1" dirty="0"/>
            </a:br>
            <a:r>
              <a:rPr lang="en-US" sz="3600" b="1" i="1" dirty="0"/>
              <a:t>with wonder and thanksgiving</a:t>
            </a:r>
            <a:br>
              <a:rPr lang="en-US" sz="3600" b="1" i="1" dirty="0"/>
            </a:br>
            <a:r>
              <a:rPr lang="en-US" sz="3600" b="1" i="1" dirty="0"/>
              <a:t>for love that knows no end,</a:t>
            </a:r>
            <a:br>
              <a:rPr lang="en-US" sz="3600" b="1" i="1" dirty="0"/>
            </a:br>
            <a:r>
              <a:rPr lang="en-US" sz="3600" b="1" i="1" dirty="0"/>
              <a:t>we find in Jesus living</a:t>
            </a:r>
            <a:br>
              <a:rPr lang="en-US" sz="3600" b="1" i="1" dirty="0"/>
            </a:br>
            <a:r>
              <a:rPr lang="en-US" sz="3600" b="1" i="1" dirty="0"/>
              <a:t>our ever-present friend.</a:t>
            </a:r>
            <a:br>
              <a:rPr lang="en-US" sz="3600" b="1" i="1" dirty="0"/>
            </a:br>
            <a:endParaRPr lang="en-US" sz="3600" b="1"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Rectangle 2"/>
          <p:cNvSpPr txBox="1">
            <a:spLocks noChangeArrowheads="1"/>
          </p:cNvSpPr>
          <p:nvPr/>
        </p:nvSpPr>
        <p:spPr bwMode="auto">
          <a:xfrm>
            <a:off x="685800" y="60960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cs typeface="Times New Roman" pitchFamily="18" charset="0"/>
              </a:rPr>
              <a:t>Gathering Hymn</a:t>
            </a:r>
            <a:br>
              <a:rPr lang="en-US" altLang="en-US" sz="3600" b="0" i="1" kern="0" dirty="0">
                <a:solidFill>
                  <a:srgbClr val="FFFF00"/>
                </a:solidFill>
                <a:cs typeface="Times New Roman" pitchFamily="18" charset="0"/>
              </a:rPr>
            </a:br>
            <a:r>
              <a:rPr lang="en-US" altLang="en-US" sz="2800" b="0" i="1" kern="0" dirty="0">
                <a:solidFill>
                  <a:schemeClr val="tx1"/>
                </a:solidFill>
                <a:effectLst>
                  <a:outerShdw blurRad="38100" dist="38100" dir="2700000" algn="tl">
                    <a:srgbClr val="000000">
                      <a:alpha val="43137"/>
                    </a:srgbClr>
                  </a:outerShdw>
                </a:effectLst>
              </a:rPr>
              <a:t># 540 “We Come as Guest Invited”</a:t>
            </a:r>
          </a:p>
        </p:txBody>
      </p:sp>
    </p:spTree>
    <p:extLst>
      <p:ext uri="{BB962C8B-B14F-4D97-AF65-F5344CB8AC3E}">
        <p14:creationId xmlns:p14="http://schemas.microsoft.com/office/powerpoint/2010/main" val="1120828864"/>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457200" y="1828800"/>
            <a:ext cx="77724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b="1" i="1" dirty="0">
                <a:effectLst>
                  <a:outerShdw blurRad="38100" dist="38100" dir="2700000" algn="tl">
                    <a:srgbClr val="000000">
                      <a:alpha val="43137"/>
                    </a:srgbClr>
                  </a:outerShdw>
                </a:effectLst>
              </a:rPr>
              <a:t>With confidence, we dedicate this cup that Jesus blessed, saying, this is the new covenant sealed in my blood.  </a:t>
            </a:r>
          </a:p>
          <a:p>
            <a:r>
              <a:rPr lang="en-US" sz="2800" b="1" i="1" dirty="0">
                <a:effectLst>
                  <a:outerShdw blurRad="38100" dist="38100" dir="2700000" algn="tl">
                    <a:srgbClr val="000000">
                      <a:alpha val="43137"/>
                    </a:srgbClr>
                  </a:outerShdw>
                </a:effectLst>
              </a:rPr>
              <a:t>Do this, remembering me.</a:t>
            </a:r>
          </a:p>
          <a:p>
            <a:endParaRPr lang="en-US" b="1" i="1" dirty="0">
              <a:solidFill>
                <a:srgbClr val="4AE8E8"/>
              </a:solidFill>
              <a:effectLst>
                <a:outerShdw blurRad="38100" dist="38100" dir="2700000" algn="tl">
                  <a:srgbClr val="000000">
                    <a:alpha val="43137"/>
                  </a:srgbClr>
                </a:outerShdw>
              </a:effectLst>
            </a:endParaRPr>
          </a:p>
          <a:p>
            <a:endParaRPr lang="en-US" b="1" i="1" dirty="0">
              <a:solidFill>
                <a:srgbClr val="FFFF00"/>
              </a:solidFill>
              <a:effectLst>
                <a:outerShdw blurRad="38100" dist="38100" dir="2700000" algn="tl">
                  <a:srgbClr val="000000">
                    <a:alpha val="43137"/>
                  </a:srgbClr>
                </a:outerShdw>
              </a:effectLst>
            </a:endParaRPr>
          </a:p>
          <a:p>
            <a:endParaRPr lang="en-US" b="1" i="1" dirty="0">
              <a:solidFill>
                <a:srgbClr val="FFFF00"/>
              </a:solidFill>
              <a:effectLst>
                <a:outerShdw blurRad="38100" dist="38100" dir="2700000" algn="tl">
                  <a:srgbClr val="000000">
                    <a:alpha val="43137"/>
                  </a:srgbClr>
                </a:outerShdw>
              </a:effectLst>
            </a:endParaRPr>
          </a:p>
          <a:p>
            <a:endParaRPr lang="en-US"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outerShdw blurRad="38100" dist="38100" dir="2700000" algn="tl">
                  <a:srgbClr val="000000">
                    <a:alpha val="43137"/>
                  </a:srgbClr>
                </a:outerShdw>
              </a:effectLst>
            </a:endParaRPr>
          </a:p>
          <a:p>
            <a:endParaRPr lang="en-US" b="1" i="1" dirty="0">
              <a:solidFill>
                <a:srgbClr val="FFFF00"/>
              </a:solidFill>
              <a:effectLst>
                <a:outerShdw blurRad="38100" dist="38100" dir="2700000" algn="tl">
                  <a:srgbClr val="000000">
                    <a:alpha val="43137"/>
                  </a:srgbClr>
                </a:outerShdw>
              </a:effectLst>
            </a:endParaRPr>
          </a:p>
          <a:p>
            <a:endParaRPr lang="en-US" b="1" i="1" dirty="0">
              <a:effectLst/>
            </a:endParaRPr>
          </a:p>
          <a:p>
            <a:r>
              <a:rPr lang="en-US" b="1" i="1" dirty="0">
                <a:effectLst/>
              </a:rPr>
              <a:t> </a:t>
            </a:r>
          </a:p>
          <a:p>
            <a:endParaRPr lang="en-US" b="1" i="1" dirty="0">
              <a:effectLst>
                <a:outerShdw blurRad="38100" dist="38100" dir="2700000" algn="tl">
                  <a:srgbClr val="000000">
                    <a:alpha val="43137"/>
                  </a:srgbClr>
                </a:outerShdw>
              </a:effectLst>
            </a:endParaRPr>
          </a:p>
          <a:p>
            <a:endParaRPr lang="en-US" b="1" i="1" dirty="0">
              <a:solidFill>
                <a:srgbClr val="00FFFF"/>
              </a:solidFill>
              <a:effectLst>
                <a:outerShdw blurRad="38100" dist="38100" dir="2700000" algn="tl">
                  <a:srgbClr val="000000">
                    <a:alpha val="43137"/>
                  </a:srgbClr>
                </a:outerShdw>
              </a:effectLst>
            </a:endParaRPr>
          </a:p>
          <a:p>
            <a:endParaRPr lang="en-US" b="1" i="1" dirty="0">
              <a:solidFill>
                <a:srgbClr val="00FFFF"/>
              </a:solidFill>
              <a:effectLst/>
            </a:endParaRPr>
          </a:p>
          <a:p>
            <a:r>
              <a:rPr lang="en-US" b="1" i="1" dirty="0">
                <a:solidFill>
                  <a:srgbClr val="FFFF00"/>
                </a:solidFill>
                <a:effectLst>
                  <a:outerShdw blurRad="38100" dist="38100" dir="2700000" algn="tl">
                    <a:srgbClr val="000000">
                      <a:alpha val="43137"/>
                    </a:srgbClr>
                  </a:outerShdw>
                </a:effectLst>
              </a:rPr>
              <a:t> </a:t>
            </a:r>
          </a:p>
          <a:p>
            <a:endParaRPr lang="en-US" b="1" i="1" dirty="0">
              <a:effectLst>
                <a:outerShdw blurRad="38100" dist="38100" dir="2700000" algn="tl">
                  <a:srgbClr val="000000">
                    <a:alpha val="43137"/>
                  </a:srgbClr>
                </a:outerShdw>
              </a:effectLst>
            </a:endParaRPr>
          </a:p>
          <a:p>
            <a:endParaRPr lang="en-US" b="1" i="1" dirty="0">
              <a:solidFill>
                <a:srgbClr val="FFFF00"/>
              </a:solidFill>
              <a:effectLst>
                <a:outerShdw blurRad="38100" dist="38100" dir="2700000" algn="tl">
                  <a:srgbClr val="000000">
                    <a:alpha val="43137"/>
                  </a:srgbClr>
                </a:outerShdw>
              </a:effectLst>
            </a:endParaRPr>
          </a:p>
          <a:p>
            <a:endParaRPr lang="en-US"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b="1" i="1" dirty="0">
              <a:effectLst>
                <a:outerShdw blurRad="38100" dist="38100" dir="2700000" algn="tl">
                  <a:srgbClr val="000000">
                    <a:alpha val="43137"/>
                  </a:srgbClr>
                </a:outerShdw>
              </a:effectLst>
            </a:endParaRPr>
          </a:p>
          <a:p>
            <a:endParaRPr lang="en-US" i="1" dirty="0">
              <a:effectLst/>
            </a:endParaRPr>
          </a:p>
          <a:p>
            <a:endParaRPr lang="en-US" b="1" i="1" dirty="0">
              <a:effectLst/>
            </a:endParaRPr>
          </a:p>
          <a:p>
            <a:r>
              <a:rPr lang="en-US" b="1" i="1" dirty="0">
                <a:effectLst>
                  <a:outerShdw blurRad="38100" dist="38100" dir="2700000" algn="tl">
                    <a:srgbClr val="000000">
                      <a:alpha val="43137"/>
                    </a:srgbClr>
                  </a:outerShdw>
                </a:effectLst>
              </a:rPr>
              <a:t>  </a:t>
            </a:r>
          </a:p>
          <a:p>
            <a:r>
              <a:rPr lang="en-US"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550381172"/>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81000" y="1660525"/>
            <a:ext cx="78486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3000" b="1" i="1" dirty="0">
                <a:solidFill>
                  <a:srgbClr val="FFFF00"/>
                </a:solidFill>
                <a:effectLst/>
              </a:rPr>
              <a:t>With thanks and praise we offer ourselves to you, O God. </a:t>
            </a:r>
          </a:p>
          <a:p>
            <a:r>
              <a:rPr lang="en-US" sz="3000" b="1" i="1" dirty="0">
                <a:solidFill>
                  <a:srgbClr val="FFFF00"/>
                </a:solidFill>
                <a:effectLst/>
              </a:rPr>
              <a:t>Sharing this holy meal, remembering Christ’s dying and rising, and praying: Come Lord Jesus!</a:t>
            </a:r>
            <a:endParaRPr lang="en-US" sz="3000" dirty="0">
              <a:solidFill>
                <a:srgbClr val="FFFF00"/>
              </a:solidFill>
              <a:effectLst/>
            </a:endParaRPr>
          </a:p>
          <a:p>
            <a:r>
              <a:rPr lang="en-US" sz="3000" b="1" i="1" dirty="0">
                <a:solidFill>
                  <a:srgbClr val="FFFF00"/>
                </a:solidFill>
                <a:effectLst/>
              </a:rPr>
              <a:t>Christ has died, Christ is risen, </a:t>
            </a:r>
          </a:p>
          <a:p>
            <a:r>
              <a:rPr lang="en-US" sz="3000" b="1" i="1" dirty="0">
                <a:solidFill>
                  <a:srgbClr val="FFFF00"/>
                </a:solidFill>
                <a:effectLst/>
              </a:rPr>
              <a:t>Christ will come again.</a:t>
            </a:r>
            <a:endParaRPr lang="en-US" sz="3000" dirty="0">
              <a:solidFill>
                <a:srgbClr val="FFFF00"/>
              </a:solidFill>
              <a:effectLst/>
            </a:endParaRPr>
          </a:p>
          <a:p>
            <a:endParaRPr lang="en-US" sz="2800" b="1" i="1" dirty="0">
              <a:solidFill>
                <a:srgbClr val="4AE8E8"/>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799266141"/>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81000" y="1660525"/>
            <a:ext cx="81534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3000" b="1" i="1" dirty="0">
                <a:effectLst>
                  <a:outerShdw blurRad="38100" dist="38100" dir="2700000" algn="tl">
                    <a:srgbClr val="000000">
                      <a:alpha val="43137"/>
                    </a:srgbClr>
                  </a:outerShdw>
                </a:effectLst>
              </a:rPr>
              <a:t>Jesus said, "I am the bread of life. They who come to me shall never hunger; they who believe in me shall never thirst." These are the gift of God for the people of God.</a:t>
            </a:r>
            <a:r>
              <a:rPr lang="en-US" dirty="0">
                <a:effectLst/>
              </a:rPr>
              <a:t>  </a:t>
            </a:r>
          </a:p>
          <a:p>
            <a:endParaRPr lang="en-US" sz="3000" b="1" i="1" dirty="0">
              <a:effectLst>
                <a:outerShdw blurRad="38100" dist="38100" dir="2700000" algn="tl">
                  <a:srgbClr val="000000">
                    <a:alpha val="43137"/>
                  </a:srgbClr>
                </a:outerShdw>
              </a:effectLst>
            </a:endParaRPr>
          </a:p>
          <a:p>
            <a:endParaRPr lang="en-US" sz="3000" dirty="0">
              <a:solidFill>
                <a:srgbClr val="FFFF00"/>
              </a:solidFill>
              <a:effectLst/>
            </a:endParaRPr>
          </a:p>
          <a:p>
            <a:endParaRPr lang="en-US" sz="2800" b="1" i="1" dirty="0">
              <a:solidFill>
                <a:srgbClr val="4AE8E8"/>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019108279"/>
      </p:ext>
    </p:extLst>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90151"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282146" y="1600200"/>
            <a:ext cx="8404654"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endParaRPr lang="en-US" sz="2800" b="1" i="1" dirty="0">
              <a:effectLst>
                <a:outerShdw blurRad="38100" dist="38100" dir="2700000" algn="tl">
                  <a:srgbClr val="000000">
                    <a:alpha val="43137"/>
                  </a:srgbClr>
                </a:outerShdw>
              </a:effectLst>
            </a:endParaRPr>
          </a:p>
          <a:p>
            <a:r>
              <a:rPr lang="en-US" sz="2800" b="1" i="1" dirty="0">
                <a:solidFill>
                  <a:srgbClr val="00FFFF"/>
                </a:solidFill>
                <a:effectLst/>
              </a:rPr>
              <a:t> </a:t>
            </a:r>
            <a:endParaRPr lang="en-US" sz="2800" dirty="0">
              <a:solidFill>
                <a:srgbClr val="00FFFF"/>
              </a:solidFill>
              <a:effectLst/>
            </a:endParaRPr>
          </a:p>
          <a:p>
            <a:r>
              <a:rPr lang="en-US" b="1" i="1" dirty="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a:p>
            <a:endParaRPr lang="en-US" dirty="0">
              <a:solidFill>
                <a:srgbClr val="FFFF00"/>
              </a:solidFill>
              <a:effectLst>
                <a:outerShdw blurRad="38100" dist="38100" dir="2700000" algn="tl">
                  <a:srgbClr val="000000">
                    <a:alpha val="43137"/>
                  </a:srgbClr>
                </a:outerShdw>
              </a:effectLst>
            </a:endParaRPr>
          </a:p>
          <a:p>
            <a:r>
              <a:rPr lang="en-US" b="1" i="1" dirty="0">
                <a:solidFill>
                  <a:srgbClr val="FFFF00"/>
                </a:solidFill>
                <a:effectLst>
                  <a:outerShdw blurRad="38100" dist="38100" dir="2700000" algn="tl">
                    <a:srgbClr val="000000">
                      <a:alpha val="43137"/>
                    </a:srgbClr>
                  </a:outerShdw>
                </a:effectLst>
              </a:rPr>
              <a:t> </a:t>
            </a:r>
          </a:p>
        </p:txBody>
      </p:sp>
      <p:pic>
        <p:nvPicPr>
          <p:cNvPr id="3074"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58137"/>
            <a:ext cx="5786276" cy="28352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819400"/>
            <a:ext cx="4114800" cy="4114800"/>
          </a:xfrm>
          <a:prstGeom prst="rect">
            <a:avLst/>
          </a:prstGeom>
        </p:spPr>
      </p:pic>
    </p:spTree>
    <p:extLst>
      <p:ext uri="{BB962C8B-B14F-4D97-AF65-F5344CB8AC3E}">
        <p14:creationId xmlns:p14="http://schemas.microsoft.com/office/powerpoint/2010/main" val="685490037"/>
      </p:ext>
    </p:extLst>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7696200" cy="1752600"/>
          </a:xfrm>
        </p:spPr>
        <p:txBody>
          <a:bodyPr/>
          <a:lstStyle/>
          <a:p>
            <a:pPr>
              <a:lnSpc>
                <a:spcPct val="80000"/>
              </a:lnSpc>
            </a:pPr>
            <a:r>
              <a:rPr lang="en-US" altLang="en-US" sz="3600" b="1" i="1" dirty="0"/>
              <a:t>		 :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p>
          <a:p>
            <a:r>
              <a:rPr lang="en-US" altLang="en-US" sz="3200" b="0" i="1" dirty="0"/>
              <a:t>Prayer after the Communion: </a:t>
            </a:r>
            <a:r>
              <a:rPr lang="en-US" altLang="en-US" sz="2400" b="0" i="1" dirty="0"/>
              <a:t>(in unison)</a:t>
            </a:r>
          </a:p>
        </p:txBody>
      </p:sp>
      <p:sp>
        <p:nvSpPr>
          <p:cNvPr id="8" name="Rectangle 3"/>
          <p:cNvSpPr txBox="1">
            <a:spLocks noChangeArrowheads="1"/>
          </p:cNvSpPr>
          <p:nvPr/>
        </p:nvSpPr>
        <p:spPr bwMode="auto">
          <a:xfrm>
            <a:off x="345989" y="1752600"/>
            <a:ext cx="8511746"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b="1" i="1" dirty="0">
                <a:solidFill>
                  <a:srgbClr val="FFFF00"/>
                </a:solidFill>
                <a:effectLst>
                  <a:outerShdw blurRad="38100" dist="38100" dir="2700000" algn="tl">
                    <a:srgbClr val="000000">
                      <a:alpha val="43137"/>
                    </a:srgbClr>
                  </a:outerShdw>
                </a:effectLst>
              </a:rPr>
              <a:t>Lord Jesus Christ, in Spirit you have fed us with your body and quenched us with your blood.  We look forward to the day when you shall come again to fill our hearts with grace, peace and hope.</a:t>
            </a:r>
            <a:endParaRPr lang="en-US" sz="28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4221303"/>
      </p:ext>
    </p:extLst>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7696200" cy="1752600"/>
          </a:xfrm>
        </p:spPr>
        <p:txBody>
          <a:bodyPr/>
          <a:lstStyle/>
          <a:p>
            <a:pPr>
              <a:lnSpc>
                <a:spcPct val="80000"/>
              </a:lnSpc>
            </a:pPr>
            <a:r>
              <a:rPr lang="en-US" altLang="en-US" sz="3600" b="1" i="1" dirty="0"/>
              <a:t>		 :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p>
          <a:p>
            <a:r>
              <a:rPr lang="en-US" altLang="en-US" sz="3200" b="0" i="1" dirty="0"/>
              <a:t>Prayer after the Communion: </a:t>
            </a:r>
            <a:r>
              <a:rPr lang="en-US" altLang="en-US" sz="2400" b="0" i="1" dirty="0"/>
              <a:t>(in unison)</a:t>
            </a:r>
          </a:p>
        </p:txBody>
      </p:sp>
      <p:sp>
        <p:nvSpPr>
          <p:cNvPr id="8" name="Rectangle 3"/>
          <p:cNvSpPr txBox="1">
            <a:spLocks noChangeArrowheads="1"/>
          </p:cNvSpPr>
          <p:nvPr/>
        </p:nvSpPr>
        <p:spPr bwMode="auto">
          <a:xfrm>
            <a:off x="345989" y="1752600"/>
            <a:ext cx="8511746"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b="1" i="1" dirty="0">
                <a:solidFill>
                  <a:srgbClr val="FFFF00"/>
                </a:solidFill>
                <a:effectLst>
                  <a:outerShdw blurRad="38100" dist="38100" dir="2700000" algn="tl">
                    <a:srgbClr val="000000">
                      <a:alpha val="43137"/>
                    </a:srgbClr>
                  </a:outerShdw>
                </a:effectLst>
              </a:rPr>
              <a:t>Enable us now to go out to share your love to others.  Humble our hearts so we may serve others, as you have served us through your Son Jesus Christ.</a:t>
            </a:r>
          </a:p>
          <a:p>
            <a:r>
              <a:rPr lang="en-US" b="1" i="1" dirty="0">
                <a:solidFill>
                  <a:srgbClr val="FFFF00"/>
                </a:solidFill>
                <a:effectLst>
                  <a:outerShdw blurRad="38100" dist="38100" dir="2700000" algn="tl">
                    <a:srgbClr val="000000">
                      <a:alpha val="43137"/>
                    </a:srgbClr>
                  </a:outerShdw>
                </a:effectLst>
              </a:rPr>
              <a:t> </a:t>
            </a:r>
            <a:endParaRPr lang="en-US" sz="30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98621032"/>
      </p:ext>
    </p:extLst>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7696200" cy="1752600"/>
          </a:xfrm>
        </p:spPr>
        <p:txBody>
          <a:bodyPr/>
          <a:lstStyle/>
          <a:p>
            <a:pPr>
              <a:lnSpc>
                <a:spcPct val="80000"/>
              </a:lnSpc>
            </a:pPr>
            <a:r>
              <a:rPr lang="en-US" altLang="en-US" sz="3600" b="1" i="1" dirty="0"/>
              <a:t>		 :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p>
          <a:p>
            <a:r>
              <a:rPr lang="en-US" altLang="en-US" sz="3200" b="0" i="1" dirty="0"/>
              <a:t>Prayer after the Communion: </a:t>
            </a:r>
            <a:r>
              <a:rPr lang="en-US" altLang="en-US" sz="2400" b="0" i="1" dirty="0"/>
              <a:t>(in unison)</a:t>
            </a:r>
          </a:p>
        </p:txBody>
      </p:sp>
      <p:sp>
        <p:nvSpPr>
          <p:cNvPr id="8" name="Rectangle 3"/>
          <p:cNvSpPr txBox="1">
            <a:spLocks noChangeArrowheads="1"/>
          </p:cNvSpPr>
          <p:nvPr/>
        </p:nvSpPr>
        <p:spPr bwMode="auto">
          <a:xfrm>
            <a:off x="345989" y="1752600"/>
            <a:ext cx="8511746"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b="1" i="1" dirty="0">
                <a:solidFill>
                  <a:srgbClr val="FFFF00"/>
                </a:solidFill>
                <a:effectLst>
                  <a:outerShdw blurRad="38100" dist="38100" dir="2700000" algn="tl">
                    <a:srgbClr val="000000">
                      <a:alpha val="43137"/>
                    </a:srgbClr>
                  </a:outerShdw>
                </a:effectLst>
              </a:rPr>
              <a:t>Through Christ, with Christ, in Christ, in the unity of the Holy Spirit, all glory and honor are yours, Almighty God, now and forever, Amen. </a:t>
            </a:r>
          </a:p>
          <a:p>
            <a:r>
              <a:rPr lang="en-US" sz="3000" b="1" i="1" dirty="0">
                <a:solidFill>
                  <a:srgbClr val="FFFF00"/>
                </a:solidFill>
                <a:effectLst>
                  <a:outerShdw blurRad="38100" dist="38100" dir="2700000" algn="tl">
                    <a:srgbClr val="000000">
                      <a:alpha val="43137"/>
                    </a:srgbClr>
                  </a:outerShdw>
                </a:effectLst>
              </a:rPr>
              <a:t> </a:t>
            </a: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91455924"/>
      </p:ext>
    </p:extLst>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solidFill>
                  <a:srgbClr val="FF0000"/>
                </a:solidFill>
              </a:rPr>
              <a:t>Deacons’ Benevolence Offering</a:t>
            </a:r>
          </a:p>
          <a:p>
            <a:endParaRPr lang="en-US" altLang="en-US" sz="3200" b="0" i="1" dirty="0"/>
          </a:p>
        </p:txBody>
      </p:sp>
      <p:sp>
        <p:nvSpPr>
          <p:cNvPr id="5" name="Rectangle 3"/>
          <p:cNvSpPr txBox="1">
            <a:spLocks noChangeArrowheads="1"/>
          </p:cNvSpPr>
          <p:nvPr/>
        </p:nvSpPr>
        <p:spPr bwMode="auto">
          <a:xfrm>
            <a:off x="381000" y="1681120"/>
            <a:ext cx="936955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nSpc>
                <a:spcPct val="80000"/>
              </a:lnSpc>
            </a:pPr>
            <a:endParaRPr lang="en-US" altLang="en-US" sz="2800" b="1" i="1" kern="0" dirty="0">
              <a:solidFill>
                <a:srgbClr val="00FFFF"/>
              </a:solidFill>
            </a:endParaRPr>
          </a:p>
        </p:txBody>
      </p:sp>
    </p:spTree>
    <p:extLst>
      <p:ext uri="{BB962C8B-B14F-4D97-AF65-F5344CB8AC3E}">
        <p14:creationId xmlns:p14="http://schemas.microsoft.com/office/powerpoint/2010/main" val="2363081561"/>
      </p:ext>
    </p:extLst>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B53C6B-7124-43A6-A768-147411D933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525000" cy="7239000"/>
          </a:xfrm>
          <a:prstGeom prst="rect">
            <a:avLst/>
          </a:prstGeom>
        </p:spPr>
      </p:pic>
      <p:sp>
        <p:nvSpPr>
          <p:cNvPr id="32770" name="Rectangle 2"/>
          <p:cNvSpPr>
            <a:spLocks noGrp="1" noChangeArrowheads="1"/>
          </p:cNvSpPr>
          <p:nvPr>
            <p:ph type="ctrTitle"/>
          </p:nvPr>
        </p:nvSpPr>
        <p:spPr>
          <a:xfrm>
            <a:off x="1189686" y="421589"/>
            <a:ext cx="7192314"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338 “O Beautiful for Spacious Skies”</a:t>
            </a: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196337" y="1447800"/>
            <a:ext cx="9132325" cy="5616922"/>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O beautiful for spacious skies,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for amber waves of grain,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for purple mountain majesties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above the fruited plain!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America! America!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God shed his grace on thee,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crown thy good with brotherhood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from sea to shining sea!</a:t>
            </a:r>
            <a:br>
              <a:rPr lang="en-US" sz="3600" b="1" i="1" dirty="0">
                <a:effectLst>
                  <a:outerShdw blurRad="38100" dist="38100" dir="2700000" algn="tl">
                    <a:srgbClr val="000000">
                      <a:alpha val="43137"/>
                    </a:srgbClr>
                  </a:outerShdw>
                </a:effectLst>
              </a:rPr>
            </a:br>
            <a:br>
              <a:rPr lang="en-US" sz="3600" b="1" i="1" dirty="0"/>
            </a:br>
            <a:endParaRPr lang="en-US" sz="3500" b="1" i="1" dirty="0">
              <a:solidFill>
                <a:srgbClr val="FFFF00"/>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1704914704"/>
      </p:ext>
    </p:extLst>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B53C6B-7124-43A6-A768-147411D933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525000" cy="7239000"/>
          </a:xfrm>
          <a:prstGeom prst="rect">
            <a:avLst/>
          </a:prstGeom>
        </p:spPr>
      </p:pic>
      <p:sp>
        <p:nvSpPr>
          <p:cNvPr id="32770" name="Rectangle 2"/>
          <p:cNvSpPr>
            <a:spLocks noGrp="1" noChangeArrowheads="1"/>
          </p:cNvSpPr>
          <p:nvPr>
            <p:ph type="ctrTitle"/>
          </p:nvPr>
        </p:nvSpPr>
        <p:spPr>
          <a:xfrm>
            <a:off x="1189686" y="421589"/>
            <a:ext cx="7192314"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338 “O Beautiful for Spacious Skies”</a:t>
            </a: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196337" y="1447800"/>
            <a:ext cx="9132325" cy="6170920"/>
          </a:xfrm>
          <a:prstGeom prst="rect">
            <a:avLst/>
          </a:prstGeom>
        </p:spPr>
        <p:txBody>
          <a:bodyPr wrap="square">
            <a:spAutoFit/>
          </a:bodyPr>
          <a:lstStyle/>
          <a:p>
            <a:pPr algn="ctr"/>
            <a:r>
              <a:rPr lang="en-US" sz="3600" b="1" i="1" dirty="0"/>
              <a:t>O beautiful for heroes proved</a:t>
            </a:r>
            <a:br>
              <a:rPr lang="en-US" sz="3600" b="1" i="1" dirty="0"/>
            </a:br>
            <a:r>
              <a:rPr lang="en-US" sz="3600" b="1" i="1" dirty="0"/>
              <a:t>in liberating strife,</a:t>
            </a:r>
            <a:br>
              <a:rPr lang="en-US" sz="3600" b="1" i="1" dirty="0"/>
            </a:br>
            <a:r>
              <a:rPr lang="en-US" sz="3600" b="1" i="1" dirty="0"/>
              <a:t>who more than self their country loved,</a:t>
            </a:r>
            <a:br>
              <a:rPr lang="en-US" sz="3600" b="1" i="1" dirty="0"/>
            </a:br>
            <a:r>
              <a:rPr lang="en-US" sz="3600" b="1" i="1" dirty="0"/>
              <a:t>and mercy more than life!</a:t>
            </a:r>
            <a:br>
              <a:rPr lang="en-US" sz="3600" b="1" i="1" dirty="0"/>
            </a:br>
            <a:r>
              <a:rPr lang="en-US" sz="3600" b="1" i="1" dirty="0"/>
              <a:t>America! America! </a:t>
            </a:r>
            <a:br>
              <a:rPr lang="en-US" sz="3600" b="1" i="1" dirty="0"/>
            </a:br>
            <a:r>
              <a:rPr lang="en-US" sz="3600" b="1" i="1" dirty="0"/>
              <a:t>God mend thine every flaw;</a:t>
            </a:r>
            <a:br>
              <a:rPr lang="en-US" sz="3600" b="1" i="1" dirty="0"/>
            </a:br>
            <a:r>
              <a:rPr lang="en-US" sz="3600" b="1" i="1" dirty="0"/>
              <a:t>confirm thy soul in self-control,</a:t>
            </a:r>
            <a:br>
              <a:rPr lang="en-US" sz="3600" b="1" i="1" dirty="0"/>
            </a:br>
            <a:r>
              <a:rPr lang="en-US" sz="3600" b="1" i="1" dirty="0"/>
              <a:t>thy liberty in law!</a:t>
            </a:r>
            <a:br>
              <a:rPr lang="en-US" sz="3600" b="1" i="1" dirty="0"/>
            </a:br>
            <a:br>
              <a:rPr lang="en-US" sz="3600" b="1" i="1" dirty="0">
                <a:effectLst>
                  <a:outerShdw blurRad="38100" dist="38100" dir="2700000" algn="tl">
                    <a:srgbClr val="000000">
                      <a:alpha val="43137"/>
                    </a:srgbClr>
                  </a:outerShdw>
                </a:effectLst>
              </a:rPr>
            </a:br>
            <a:br>
              <a:rPr lang="en-US" sz="3600" b="1" i="1" dirty="0"/>
            </a:br>
            <a:endParaRPr lang="en-US" sz="3500" b="1" i="1" dirty="0">
              <a:solidFill>
                <a:srgbClr val="FFFF00"/>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4200527099"/>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304800" y="1828800"/>
            <a:ext cx="8458200" cy="1752600"/>
          </a:xfrm>
        </p:spPr>
        <p:txBody>
          <a:bodyPr/>
          <a:lstStyle/>
          <a:p>
            <a:pPr algn="ctr"/>
            <a:r>
              <a:rPr lang="en-US" sz="3600" b="1" i="1" dirty="0"/>
              <a:t>One bread is ours for sharing,</a:t>
            </a:r>
            <a:br>
              <a:rPr lang="en-US" sz="3600" b="1" i="1" dirty="0"/>
            </a:br>
            <a:r>
              <a:rPr lang="en-US" sz="3600" b="1" i="1" dirty="0"/>
              <a:t>one single fruitful vine,</a:t>
            </a:r>
            <a:br>
              <a:rPr lang="en-US" sz="3600" b="1" i="1" dirty="0"/>
            </a:br>
            <a:r>
              <a:rPr lang="en-US" sz="3600" b="1" i="1" dirty="0"/>
              <a:t>our fellowship declaring</a:t>
            </a:r>
            <a:br>
              <a:rPr lang="en-US" sz="3600" b="1" i="1" dirty="0"/>
            </a:br>
            <a:r>
              <a:rPr lang="en-US" sz="3600" b="1" i="1" dirty="0"/>
              <a:t>renewed in bread and wine:</a:t>
            </a:r>
            <a:br>
              <a:rPr lang="en-US" sz="3600" b="1" i="1" dirty="0"/>
            </a:br>
            <a:r>
              <a:rPr lang="en-US" sz="3600" b="1" i="1" dirty="0"/>
              <a:t>renewed, sustained, and given</a:t>
            </a:r>
            <a:br>
              <a:rPr lang="en-US" sz="3600" b="1" i="1" dirty="0"/>
            </a:br>
            <a:r>
              <a:rPr lang="en-US" sz="3600" b="1" i="1" dirty="0"/>
              <a:t>by token, sign, and word,</a:t>
            </a:r>
            <a:br>
              <a:rPr lang="en-US" sz="3600" b="1" i="1" dirty="0"/>
            </a:br>
            <a:r>
              <a:rPr lang="en-US" sz="3600" b="1" i="1" dirty="0"/>
              <a:t>the pledge and seal of heaven,</a:t>
            </a:r>
            <a:br>
              <a:rPr lang="en-US" sz="3600" b="1" i="1" dirty="0"/>
            </a:br>
            <a:r>
              <a:rPr lang="en-US" sz="3600" b="1" i="1" dirty="0"/>
              <a:t>the love of Christ our Lord.</a:t>
            </a:r>
            <a:br>
              <a:rPr lang="en-US" sz="3600" b="1" i="1" dirty="0"/>
            </a:br>
            <a:endParaRPr lang="en-US" sz="3600" b="1"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Rectangle 2"/>
          <p:cNvSpPr txBox="1">
            <a:spLocks noChangeArrowheads="1"/>
          </p:cNvSpPr>
          <p:nvPr/>
        </p:nvSpPr>
        <p:spPr bwMode="auto">
          <a:xfrm>
            <a:off x="685800" y="60960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cs typeface="Times New Roman" pitchFamily="18" charset="0"/>
              </a:rPr>
              <a:t>Gathering Hymn</a:t>
            </a:r>
            <a:br>
              <a:rPr lang="en-US" altLang="en-US" sz="3600" b="0" i="1" kern="0" dirty="0">
                <a:solidFill>
                  <a:srgbClr val="FFFF00"/>
                </a:solidFill>
                <a:cs typeface="Times New Roman" pitchFamily="18" charset="0"/>
              </a:rPr>
            </a:br>
            <a:r>
              <a:rPr lang="en-US" altLang="en-US" sz="2800" b="0" i="1" kern="0" dirty="0">
                <a:solidFill>
                  <a:schemeClr val="tx1"/>
                </a:solidFill>
                <a:effectLst>
                  <a:outerShdw blurRad="38100" dist="38100" dir="2700000" algn="tl">
                    <a:srgbClr val="000000">
                      <a:alpha val="43137"/>
                    </a:srgbClr>
                  </a:outerShdw>
                </a:effectLst>
              </a:rPr>
              <a:t># 540 “We Come as Guest Invited”</a:t>
            </a:r>
          </a:p>
        </p:txBody>
      </p:sp>
    </p:spTree>
    <p:extLst>
      <p:ext uri="{BB962C8B-B14F-4D97-AF65-F5344CB8AC3E}">
        <p14:creationId xmlns:p14="http://schemas.microsoft.com/office/powerpoint/2010/main" val="3355644700"/>
      </p:ext>
    </p:extLst>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B53C6B-7124-43A6-A768-147411D933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525000" cy="7239000"/>
          </a:xfrm>
          <a:prstGeom prst="rect">
            <a:avLst/>
          </a:prstGeom>
        </p:spPr>
      </p:pic>
      <p:sp>
        <p:nvSpPr>
          <p:cNvPr id="32770" name="Rectangle 2"/>
          <p:cNvSpPr>
            <a:spLocks noGrp="1" noChangeArrowheads="1"/>
          </p:cNvSpPr>
          <p:nvPr>
            <p:ph type="ctrTitle"/>
          </p:nvPr>
        </p:nvSpPr>
        <p:spPr>
          <a:xfrm>
            <a:off x="1189686" y="421589"/>
            <a:ext cx="7192314"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338 “O Beautiful for Spacious Skies”</a:t>
            </a: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196337" y="1447800"/>
            <a:ext cx="9132325" cy="6170920"/>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O beautiful for patriot dream</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that sees beyond the years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thine alabaster cities gleam,</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undimmed by human tears!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America! America!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May God thy gold refine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till all success be nobleness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every gain divine!</a:t>
            </a: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endParaRPr lang="en-US" sz="3500" b="1" i="1" dirty="0">
              <a:solidFill>
                <a:srgbClr val="FFFF00"/>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1065905860"/>
      </p:ext>
    </p:extLst>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pic>
        <p:nvPicPr>
          <p:cNvPr id="39945" name="Picture 9" descr="TheRisenL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40957"/>
            <a:ext cx="3886200" cy="4696962"/>
          </a:xfrm>
          <a:prstGeom prst="rect">
            <a:avLst/>
          </a:prstGeom>
          <a:noFill/>
          <a:extLst>
            <a:ext uri="{909E8E84-426E-40DD-AFC4-6F175D3DCCD1}">
              <a14:hiddenFill xmlns:a14="http://schemas.microsoft.com/office/drawing/2010/main">
                <a:solidFill>
                  <a:srgbClr val="FFFFFF"/>
                </a:solidFill>
              </a14:hiddenFill>
            </a:ext>
          </a:extLst>
        </p:spPr>
      </p:pic>
      <p:sp>
        <p:nvSpPr>
          <p:cNvPr id="39938" name="Rectangle 2"/>
          <p:cNvSpPr>
            <a:spLocks noGrp="1" noChangeArrowheads="1"/>
          </p:cNvSpPr>
          <p:nvPr>
            <p:ph type="ctrTitle"/>
          </p:nvPr>
        </p:nvSpPr>
        <p:spPr>
          <a:xfrm>
            <a:off x="762000" y="3048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a:latin typeface="Arial" charset="0"/>
            </a:endParaRPr>
          </a:p>
        </p:txBody>
      </p:sp>
    </p:spTree>
  </p:cSld>
  <p:clrMapOvr>
    <a:masterClrMapping/>
  </p:clrMapOvr>
  <p:transition advClick="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701B4B-7154-41F4-B8CC-9EBBE1A449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52400"/>
            <a:ext cx="9829800" cy="7239000"/>
          </a:xfrm>
          <a:prstGeom prst="rect">
            <a:avLst/>
          </a:prstGeom>
        </p:spPr>
      </p:pic>
      <p:sp>
        <p:nvSpPr>
          <p:cNvPr id="39938" name="Rectangle 2"/>
          <p:cNvSpPr>
            <a:spLocks noGrp="1" noChangeArrowheads="1"/>
          </p:cNvSpPr>
          <p:nvPr>
            <p:ph type="ctrTitle"/>
          </p:nvPr>
        </p:nvSpPr>
        <p:spPr>
          <a:xfrm>
            <a:off x="533400" y="267494"/>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152400" y="2119313"/>
            <a:ext cx="915635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80000"/>
              </a:lnSpc>
            </a:pPr>
            <a:r>
              <a:rPr lang="en-US" altLang="en-US" b="1" i="1" kern="0" dirty="0">
                <a:solidFill>
                  <a:srgbClr val="FFFF00"/>
                </a:solidFill>
                <a:effectLst>
                  <a:outerShdw blurRad="38100" dist="38100" dir="2700000" algn="tl">
                    <a:srgbClr val="000000">
                      <a:alpha val="43137"/>
                    </a:srgbClr>
                  </a:outerShdw>
                </a:effectLst>
              </a:rPr>
              <a:t># </a:t>
            </a:r>
            <a:r>
              <a:rPr lang="en-US" b="1" i="1" dirty="0">
                <a:solidFill>
                  <a:srgbClr val="FFFF00"/>
                </a:solidFill>
                <a:effectLst>
                  <a:outerShdw blurRad="38100" dist="38100" dir="2700000" algn="tl">
                    <a:srgbClr val="000000">
                      <a:alpha val="43137"/>
                    </a:srgbClr>
                  </a:outerShdw>
                </a:effectLst>
              </a:rPr>
              <a:t>541 “God Be with You Till We Meet Again” </a:t>
            </a:r>
            <a:r>
              <a:rPr lang="en-US" sz="2400" b="1" i="1" dirty="0">
                <a:solidFill>
                  <a:srgbClr val="FFFF00"/>
                </a:solidFill>
                <a:effectLst>
                  <a:outerShdw blurRad="38100" dist="38100" dir="2700000" algn="tl">
                    <a:srgbClr val="000000">
                      <a:alpha val="43137"/>
                    </a:srgbClr>
                  </a:outerShdw>
                </a:effectLst>
              </a:rPr>
              <a:t>(Stanza 2)</a:t>
            </a:r>
            <a:r>
              <a:rPr lang="en-US" sz="2400" b="1" i="1" dirty="0">
                <a:effectLst>
                  <a:outerShdw blurRad="38100" dist="38100" dir="2700000" algn="tl">
                    <a:srgbClr val="000000">
                      <a:alpha val="43137"/>
                    </a:srgbClr>
                  </a:outerShdw>
                </a:effectLst>
              </a:rPr>
              <a:t> </a:t>
            </a:r>
          </a:p>
          <a:p>
            <a:pPr algn="ctr">
              <a:lnSpc>
                <a:spcPct val="80000"/>
              </a:lnSpc>
            </a:pPr>
            <a:r>
              <a:rPr lang="en-US" sz="3600" b="1" i="1" dirty="0">
                <a:effectLst>
                  <a:outerShdw blurRad="38100" dist="38100" dir="2700000" algn="tl">
                    <a:srgbClr val="000000">
                      <a:alpha val="43137"/>
                    </a:srgbClr>
                  </a:outerShdw>
                </a:effectLst>
              </a:rPr>
              <a:t>God be with you till we meet again; </a:t>
            </a:r>
          </a:p>
          <a:p>
            <a:pPr algn="ctr">
              <a:lnSpc>
                <a:spcPct val="80000"/>
              </a:lnSpc>
            </a:pPr>
            <a:r>
              <a:rPr lang="en-US" sz="3600" b="1" i="1" dirty="0">
                <a:effectLst>
                  <a:outerShdw blurRad="38100" dist="38100" dir="2700000" algn="tl">
                    <a:srgbClr val="000000">
                      <a:alpha val="43137"/>
                    </a:srgbClr>
                  </a:outerShdw>
                </a:effectLst>
              </a:rPr>
              <a:t>unseen wings protecting hide you,</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daily manna still provide you: </a:t>
            </a:r>
          </a:p>
          <a:p>
            <a:pPr algn="ctr">
              <a:lnSpc>
                <a:spcPct val="80000"/>
              </a:lnSpc>
            </a:pPr>
            <a:r>
              <a:rPr lang="en-US" sz="3600" b="1" i="1" dirty="0">
                <a:effectLst>
                  <a:outerShdw blurRad="38100" dist="38100" dir="2700000" algn="tl">
                    <a:srgbClr val="000000">
                      <a:alpha val="43137"/>
                    </a:srgbClr>
                  </a:outerShdw>
                </a:effectLst>
              </a:rPr>
              <a:t>God be with you till we meet again.                      </a:t>
            </a:r>
            <a:endParaRPr lang="en-US" sz="3600" dirty="0">
              <a:effectLst>
                <a:outerShdw blurRad="38100" dist="38100" dir="2700000" algn="tl">
                  <a:srgbClr val="000000">
                    <a:alpha val="43137"/>
                  </a:srgbClr>
                </a:outerShdw>
              </a:effectLst>
            </a:endParaRPr>
          </a:p>
          <a:p>
            <a:pPr algn="ctr"/>
            <a:endParaRPr lang="en-US" sz="3600" dirty="0">
              <a:effectLst>
                <a:outerShdw blurRad="38100" dist="38100" dir="2700000" algn="tl">
                  <a:srgbClr val="000000">
                    <a:alpha val="43137"/>
                  </a:srgbClr>
                </a:outerShdw>
              </a:effectLst>
            </a:endParaRPr>
          </a:p>
          <a:p>
            <a:pPr algn="ctr"/>
            <a:br>
              <a:rPr lang="en-US" sz="2800" b="1" i="1" dirty="0">
                <a:effectLst/>
              </a:rPr>
            </a:br>
            <a:endParaRPr lang="en-US" sz="2800" dirty="0">
              <a:effectLst/>
            </a:endParaRPr>
          </a:p>
          <a:p>
            <a:pPr algn="ctr"/>
            <a:endParaRPr lang="en-US" altLang="en-US" b="1" i="1" kern="0" dirty="0">
              <a:solidFill>
                <a:srgbClr val="FFFF00"/>
              </a:solidFill>
            </a:endParaRPr>
          </a:p>
        </p:txBody>
      </p:sp>
    </p:spTree>
    <p:extLst>
      <p:ext uri="{BB962C8B-B14F-4D97-AF65-F5344CB8AC3E}">
        <p14:creationId xmlns:p14="http://schemas.microsoft.com/office/powerpoint/2010/main" val="3043839695"/>
      </p:ext>
    </p:extLst>
  </p:cSld>
  <p:clrMapOvr>
    <a:masterClrMapping/>
  </p:clrMapOvr>
  <p:transition advClick="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7C638A-4FAF-4C8C-9543-8EB4377BDA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6400"/>
            <a:ext cx="9144000" cy="9067800"/>
          </a:xfrm>
          <a:prstGeom prst="rect">
            <a:avLst/>
          </a:prstGeom>
        </p:spPr>
      </p:pic>
      <p:sp>
        <p:nvSpPr>
          <p:cNvPr id="4098" name="Rectangle 2"/>
          <p:cNvSpPr>
            <a:spLocks noGrp="1" noChangeArrowheads="1"/>
          </p:cNvSpPr>
          <p:nvPr>
            <p:ph type="ctrTitle"/>
          </p:nvPr>
        </p:nvSpPr>
        <p:spPr>
          <a:xfrm>
            <a:off x="914400" y="2095500"/>
            <a:ext cx="7745001" cy="762000"/>
          </a:xfrm>
          <a:noFill/>
        </p:spPr>
        <p:txBody>
          <a:bodyPr/>
          <a:lstStyle/>
          <a:p>
            <a:r>
              <a:rPr lang="en-US" altLang="en-US" sz="3600" i="1" u="sng" dirty="0" err="1">
                <a:solidFill>
                  <a:srgbClr val="FF0000"/>
                </a:solidFill>
                <a:latin typeface="+mn-lt"/>
              </a:rPr>
              <a:t>Homecrest</a:t>
            </a:r>
            <a:r>
              <a:rPr lang="en-US" altLang="en-US" sz="3600" i="1" u="sng" dirty="0">
                <a:solidFill>
                  <a:srgbClr val="FF0000"/>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800" i="1" dirty="0">
                <a:solidFill>
                  <a:srgbClr val="FFFF00"/>
                </a:solidFill>
                <a:latin typeface="Arial" charset="0"/>
              </a:rPr>
            </a:br>
            <a:r>
              <a:rPr lang="en-US" altLang="en-US" sz="3000" i="1" dirty="0">
                <a:latin typeface="Arial" charset="0"/>
              </a:rPr>
              <a:t>July 2nd, 2017 </a:t>
            </a:r>
            <a:br>
              <a:rPr lang="en-US" altLang="en-US" sz="3000" i="1" dirty="0">
                <a:latin typeface="Arial" charset="0"/>
              </a:rPr>
            </a:br>
            <a:r>
              <a:rPr lang="en-US" altLang="en-US" sz="3000" i="1" dirty="0">
                <a:solidFill>
                  <a:srgbClr val="00FFFF"/>
                </a:solidFill>
                <a:effectLst>
                  <a:outerShdw blurRad="38100" dist="38100" dir="2700000" algn="tl">
                    <a:srgbClr val="000000">
                      <a:alpha val="43137"/>
                    </a:srgbClr>
                  </a:outerShdw>
                </a:effectLst>
                <a:latin typeface="Arial" charset="0"/>
              </a:rPr>
              <a:t>4th Sunday after Pentecost</a:t>
            </a:r>
          </a:p>
        </p:txBody>
      </p:sp>
    </p:spTree>
    <p:extLst>
      <p:ext uri="{BB962C8B-B14F-4D97-AF65-F5344CB8AC3E}">
        <p14:creationId xmlns:p14="http://schemas.microsoft.com/office/powerpoint/2010/main" val="540478726"/>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609600" y="914400"/>
            <a:ext cx="7620000" cy="1135817"/>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Call to Confession </a:t>
            </a:r>
            <a:br>
              <a:rPr lang="en-US" altLang="en-US" sz="2400" b="0" i="1" dirty="0"/>
            </a:br>
            <a:r>
              <a:rPr lang="en-US" sz="2000" i="1" dirty="0">
                <a:effectLst>
                  <a:outerShdw blurRad="38100" dist="38100" dir="2700000" algn="tl">
                    <a:srgbClr val="000000">
                      <a:alpha val="43137"/>
                    </a:srgbClr>
                  </a:outerShdw>
                </a:effectLst>
                <a:latin typeface="+mn-lt"/>
              </a:rPr>
              <a:t>God gives us the freedom to choose what is right and what is wrong, yet time after time, we choose what’s best for ourselves and not for God or our neighbors.  We’ve neglected God’s good will for his creation and rebelled against God’s command.  In humility and faith, let us confess and repent of our sins before God and our neighbors. </a:t>
            </a:r>
            <a:br>
              <a:rPr lang="en-US" sz="2400" dirty="0">
                <a:effectLst/>
                <a:latin typeface="+mn-lt"/>
              </a:rPr>
            </a:br>
            <a:endParaRPr lang="en-US" altLang="en-US" sz="24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378941" y="199167"/>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a:t>
            </a:r>
            <a:r>
              <a:rPr lang="en-US" altLang="en-US" sz="3600" b="0" i="1" dirty="0"/>
              <a:t> </a:t>
            </a:r>
            <a:r>
              <a:rPr lang="en-US" altLang="en-US" sz="2000" i="1" dirty="0">
                <a:latin typeface="+mn-lt"/>
              </a:rPr>
              <a:t>(in Unison)</a:t>
            </a:r>
            <a:br>
              <a:rPr lang="en-US" sz="2800" b="0" dirty="0">
                <a:effectLst>
                  <a:outerShdw blurRad="38100" dist="38100" dir="2700000" algn="tl">
                    <a:srgbClr val="000000">
                      <a:alpha val="43137"/>
                    </a:srgbClr>
                  </a:outerShdw>
                </a:effectLst>
                <a:latin typeface="+mn-lt"/>
              </a:rPr>
            </a:br>
            <a:br>
              <a:rPr lang="en-US" sz="2400" b="0" dirty="0">
                <a:effectLst/>
                <a:latin typeface="+mn-lt"/>
              </a:rPr>
            </a:br>
            <a:endParaRPr lang="en-US" altLang="en-US" sz="24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397477" y="1573427"/>
            <a:ext cx="7319318" cy="3108543"/>
          </a:xfrm>
          <a:prstGeom prst="rect">
            <a:avLst/>
          </a:prstGeom>
        </p:spPr>
        <p:txBody>
          <a:bodyPr wrap="square">
            <a:spAutoFit/>
          </a:bodyPr>
          <a:lstStyle/>
          <a:p>
            <a:r>
              <a:rPr lang="en-US" sz="2800" b="1" i="1" dirty="0">
                <a:solidFill>
                  <a:srgbClr val="FFFF00"/>
                </a:solidFill>
                <a:effectLst>
                  <a:outerShdw blurRad="38100" dist="38100" dir="2700000" algn="tl">
                    <a:srgbClr val="000000">
                      <a:alpha val="43137"/>
                    </a:srgbClr>
                  </a:outerShdw>
                </a:effectLst>
              </a:rPr>
              <a:t>O God of mercy and grace, grant us the privilege to serve you.  Grant us the will to follow you.  Grant us the love to share with our neighbors.  Forgive us for our own human selfish desires.  Help us to see your will instead of ours.  Through Jesus Christ our Lord and Savior, Amen. </a:t>
            </a:r>
            <a:endParaRPr lang="en-US" sz="3200"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84379626"/>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381000" y="533400"/>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Declaration of Forgiveness</a:t>
            </a:r>
            <a:br>
              <a:rPr lang="en-US" altLang="en-US" sz="3200" b="0" i="1" dirty="0"/>
            </a:br>
            <a:r>
              <a:rPr lang="en-US" sz="2000" i="1" dirty="0">
                <a:effectLst>
                  <a:outerShdw blurRad="38100" dist="38100" dir="2700000" algn="tl">
                    <a:srgbClr val="000000">
                      <a:alpha val="43137"/>
                    </a:srgbClr>
                  </a:outerShdw>
                </a:effectLst>
                <a:latin typeface="+mn-lt"/>
              </a:rPr>
              <a:t>(Based on 1 Peter 1:3)</a:t>
            </a:r>
            <a:br>
              <a:rPr lang="en-US" dirty="0">
                <a:effectLst/>
              </a:rPr>
            </a:b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Blessed be the God and Father of our Lord Jesus Christ! By his great mercy he has given us a new birth into a living hope through the resurrection of Jesus Christ from the dead.  </a:t>
            </a:r>
            <a:r>
              <a:rPr lang="en-US" sz="24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Thanks be to God, Amen.</a:t>
            </a:r>
            <a:br>
              <a:rPr lang="en-US" sz="2400" dirty="0">
                <a:effectLst/>
                <a:latin typeface="Arial" panose="020B0604020202020204" pitchFamily="34" charset="0"/>
                <a:cs typeface="Arial" panose="020B0604020202020204" pitchFamily="34" charset="0"/>
              </a:rPr>
            </a:br>
            <a:br>
              <a:rPr lang="en-US" sz="2400" dirty="0">
                <a:solidFill>
                  <a:srgbClr val="00FFFF"/>
                </a:solidFill>
                <a:effectLst/>
                <a:latin typeface="Arial" panose="020B0604020202020204" pitchFamily="34" charset="0"/>
                <a:cs typeface="Arial" panose="020B0604020202020204" pitchFamily="34" charset="0"/>
              </a:rPr>
            </a:br>
            <a:br>
              <a:rPr lang="en-US" sz="2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2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altLang="en-US" sz="24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Tree>
    <p:extLst>
      <p:ext uri="{BB962C8B-B14F-4D97-AF65-F5344CB8AC3E}">
        <p14:creationId xmlns:p14="http://schemas.microsoft.com/office/powerpoint/2010/main" val="2483993871"/>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8880FF-27AE-4A54-9343-622620F9D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6200"/>
            <a:ext cx="9372600" cy="7086600"/>
          </a:xfrm>
          <a:prstGeom prst="rect">
            <a:avLst/>
          </a:prstGeom>
        </p:spPr>
      </p:pic>
      <p:sp>
        <p:nvSpPr>
          <p:cNvPr id="755714" name="Rectangle 2"/>
          <p:cNvSpPr>
            <a:spLocks noGrp="1" noChangeArrowheads="1"/>
          </p:cNvSpPr>
          <p:nvPr>
            <p:ph type="ctrTitle"/>
          </p:nvPr>
        </p:nvSpPr>
        <p:spPr>
          <a:xfrm>
            <a:off x="609600" y="1425701"/>
            <a:ext cx="75438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228600" y="2654643"/>
            <a:ext cx="8915400" cy="2923877"/>
          </a:xfrm>
          <a:prstGeom prst="rect">
            <a:avLst/>
          </a:prstGeom>
        </p:spPr>
        <p:txBody>
          <a:bodyPr wrap="square">
            <a:spAutoFit/>
          </a:bodyPr>
          <a:lstStyle/>
          <a:p>
            <a:pPr algn="ctr"/>
            <a:r>
              <a:rPr lang="en-US" sz="3200" b="1" i="1" dirty="0">
                <a:solidFill>
                  <a:srgbClr val="FFFF00"/>
                </a:solidFill>
                <a:effectLst>
                  <a:outerShdw blurRad="38100" dist="38100" dir="2700000" algn="tl">
                    <a:srgbClr val="000000">
                      <a:alpha val="43137"/>
                    </a:srgbClr>
                  </a:outerShdw>
                </a:effectLst>
              </a:rPr>
              <a:t>Glory be to the Father </a:t>
            </a:r>
          </a:p>
          <a:p>
            <a:pPr algn="ctr"/>
            <a:r>
              <a:rPr lang="en-US" sz="3200" b="1" i="1" dirty="0">
                <a:solidFill>
                  <a:srgbClr val="FFFF00"/>
                </a:solidFill>
                <a:effectLst>
                  <a:outerShdw blurRad="38100" dist="38100" dir="2700000" algn="tl">
                    <a:srgbClr val="000000">
                      <a:alpha val="43137"/>
                    </a:srgbClr>
                  </a:outerShdw>
                </a:effectLst>
              </a:rPr>
              <a:t>and to the Son and to the Holy Ghost;</a:t>
            </a:r>
            <a:endParaRPr lang="en-US" sz="3200" b="1" dirty="0">
              <a:solidFill>
                <a:srgbClr val="FFFF00"/>
              </a:solidFill>
              <a:effectLst>
                <a:outerShdw blurRad="38100" dist="38100" dir="2700000" algn="tl">
                  <a:srgbClr val="000000">
                    <a:alpha val="43137"/>
                  </a:srgbClr>
                </a:outerShdw>
              </a:effectLst>
            </a:endParaRPr>
          </a:p>
          <a:p>
            <a:pPr algn="ctr"/>
            <a:r>
              <a:rPr lang="en-US" sz="3200" b="1" i="1" dirty="0">
                <a:solidFill>
                  <a:srgbClr val="FFFF00"/>
                </a:solidFill>
                <a:effectLst>
                  <a:outerShdw blurRad="38100" dist="38100" dir="2700000" algn="tl">
                    <a:srgbClr val="000000">
                      <a:alpha val="43137"/>
                    </a:srgbClr>
                  </a:outerShdw>
                </a:effectLst>
              </a:rPr>
              <a:t>As it was in the beginning, </a:t>
            </a:r>
          </a:p>
          <a:p>
            <a:pPr algn="ctr"/>
            <a:r>
              <a:rPr lang="en-US" sz="3200" b="1" i="1" dirty="0">
                <a:solidFill>
                  <a:srgbClr val="FFFF00"/>
                </a:solidFill>
                <a:effectLst>
                  <a:outerShdw blurRad="38100" dist="38100" dir="2700000" algn="tl">
                    <a:srgbClr val="000000">
                      <a:alpha val="43137"/>
                    </a:srgbClr>
                  </a:outerShdw>
                </a:effectLst>
              </a:rPr>
              <a:t>is now, and ever shall be, </a:t>
            </a:r>
          </a:p>
          <a:p>
            <a:pPr algn="ctr"/>
            <a:r>
              <a:rPr lang="en-US" sz="3200" b="1" i="1" dirty="0">
                <a:solidFill>
                  <a:srgbClr val="FFFF00"/>
                </a:solidFill>
                <a:effectLst>
                  <a:outerShdw blurRad="38100" dist="38100" dir="2700000" algn="tl">
                    <a:srgbClr val="000000">
                      <a:alpha val="43137"/>
                    </a:srgbClr>
                  </a:outerShdw>
                </a:effectLst>
              </a:rPr>
              <a:t>world without end. Amen, Amen.</a:t>
            </a:r>
            <a:r>
              <a:rPr lang="en-US" sz="3200" b="1" dirty="0">
                <a:solidFill>
                  <a:srgbClr val="FFFF00"/>
                </a:solidFill>
                <a:effectLst>
                  <a:outerShdw blurRad="38100" dist="38100" dir="2700000" algn="tl">
                    <a:srgbClr val="000000">
                      <a:alpha val="43137"/>
                    </a:srgbClr>
                  </a:outerShdw>
                </a:effectLst>
              </a:rPr>
              <a:t> </a:t>
            </a:r>
          </a:p>
          <a:p>
            <a:r>
              <a:rPr lang="en-US" sz="2400" b="1" dirty="0">
                <a:solidFill>
                  <a:srgbClr val="FFFF00"/>
                </a:solidFill>
                <a:effectLst>
                  <a:outerShdw blurRad="38100" dist="38100" dir="2700000" algn="tl">
                    <a:srgbClr val="000000">
                      <a:alpha val="43137"/>
                    </a:srgbClr>
                  </a:outerShdw>
                </a:effectLst>
              </a:rPr>
              <a:t>	</a:t>
            </a:r>
          </a:p>
        </p:txBody>
      </p:sp>
    </p:spTree>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TM03457452[[fn=Celestial]]</Template>
  <TotalTime>34637</TotalTime>
  <Words>1046</Words>
  <Application>Microsoft Office PowerPoint</Application>
  <PresentationFormat>On-screen Show (4:3)</PresentationFormat>
  <Paragraphs>479</Paragraphs>
  <Slides>53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Arial Black</vt:lpstr>
      <vt:lpstr>Calibri</vt:lpstr>
      <vt:lpstr>Helvetica</vt:lpstr>
      <vt:lpstr>Times New Roman</vt:lpstr>
      <vt:lpstr>Wingdings</vt:lpstr>
      <vt:lpstr>Glass Layers</vt:lpstr>
      <vt:lpstr>Homecrest Presbyterian Church Worship of the Lord’s Day July 2nd, 2017  4th Sunday after Pentecost</vt:lpstr>
      <vt:lpstr>Gathering Around the WORD Call To Worship   (Psalm 145:8-9, 14; Matthew 11:28-30) </vt:lpstr>
      <vt:lpstr>PowerPoint Presentation</vt:lpstr>
      <vt:lpstr>PowerPoint Presentation</vt:lpstr>
      <vt:lpstr>PowerPoint Presentation</vt:lpstr>
      <vt:lpstr>Gathering Around the WORD Call to Confession  God gives us the freedom to choose what is right and what is wrong, yet time after time, we choose what’s best for ourselves and not for God or our neighbors.  We’ve neglected God’s good will for his creation and rebelled against God’s command.  In humility and faith, let us confess and repent of our sins before God and our neighbors.  </vt:lpstr>
      <vt:lpstr>Gathering Around the WORD Prayer of Confession (in Unison)  </vt:lpstr>
      <vt:lpstr>Gathering Around the WORD Declaration of Forgiveness (Based on 1 Peter 1:3) Blessed be the God and Father of our Lord Jesus Christ! By his great mercy he has given us a new birth into a living hope through the resurrection of Jesus Christ from the dead.  Thanks be to God, Amen.    </vt:lpstr>
      <vt:lpstr>Gathering Around the WORD Gloria Patri</vt:lpstr>
      <vt:lpstr>Gathering Around the WORD Passing of the Peace of Christ</vt:lpstr>
      <vt:lpstr>Proclaiming the WORD Message to the Youth/ Prayer of Illumination</vt:lpstr>
      <vt:lpstr>Proclaiming the WORD Scripture Reading (Romans 7:15-25) </vt:lpstr>
      <vt:lpstr>Proclaiming the WORD Scripture Reading (Romans 7:15-25) </vt:lpstr>
      <vt:lpstr>Proclaiming the WORD Scripture Reading (Matthew 11:25-30)</vt:lpstr>
      <vt:lpstr>Proclaiming the WORD Scripture Reading (Matthew 11:25-30)</vt:lpstr>
      <vt:lpstr>PowerPoint Presentation</vt:lpstr>
      <vt:lpstr>Responding Hymn # 337 “My Country, ‘Tis of Thee”</vt:lpstr>
      <vt:lpstr>Responding Hymn # 337 “My Country, ‘Tis of Thee”</vt:lpstr>
      <vt:lpstr>Responding Hymn # 337 “My Country, ‘Tis of Thee”</vt:lpstr>
      <vt:lpstr>Responding Hymn # 337 “My Country, ‘Tis of Thee”</vt:lpstr>
      <vt:lpstr>Responding Hymn # 337 “My Country, ‘Tis of Thee”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Responding Hymn # 338 “O Beautiful for Spacious Skies”</vt:lpstr>
      <vt:lpstr>Responding Hymn # 338 “O Beautiful for Spacious Skies”</vt:lpstr>
      <vt:lpstr>Responding Hymn # 338 “O Beautiful for Spacious Skies”</vt:lpstr>
      <vt:lpstr>Bearing and Following  the WORD into the World The Charge and Benediction </vt:lpstr>
      <vt:lpstr>Bearing and Following  the WORD into the World Benediction Response </vt:lpstr>
      <vt:lpstr>Homecrest Presbyterian Church Worship of the Lord’s Day July 2nd, 2017  4th Sunday after Pentecost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830</cp:revision>
  <cp:lastPrinted>2016-01-30T20:52:10Z</cp:lastPrinted>
  <dcterms:created xsi:type="dcterms:W3CDTF">1601-01-01T00:00:00Z</dcterms:created>
  <dcterms:modified xsi:type="dcterms:W3CDTF">2017-06-29T12:59:44Z</dcterms:modified>
</cp:coreProperties>
</file>