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0"/>
  </p:notesMasterIdLst>
  <p:handoutMasterIdLst>
    <p:handoutMasterId r:id="rId41"/>
  </p:handoutMasterIdLst>
  <p:sldIdLst>
    <p:sldId id="1777" r:id="rId2"/>
    <p:sldId id="293" r:id="rId3"/>
    <p:sldId id="2059" r:id="rId4"/>
    <p:sldId id="265" r:id="rId5"/>
    <p:sldId id="2060" r:id="rId6"/>
    <p:sldId id="2061" r:id="rId7"/>
    <p:sldId id="2062" r:id="rId8"/>
    <p:sldId id="805" r:id="rId9"/>
    <p:sldId id="1880" r:id="rId10"/>
    <p:sldId id="1441" r:id="rId11"/>
    <p:sldId id="696" r:id="rId12"/>
    <p:sldId id="806" r:id="rId13"/>
    <p:sldId id="1593" r:id="rId14"/>
    <p:sldId id="1689" r:id="rId15"/>
    <p:sldId id="2063" r:id="rId16"/>
    <p:sldId id="2064" r:id="rId17"/>
    <p:sldId id="2022" r:id="rId18"/>
    <p:sldId id="2065" r:id="rId19"/>
    <p:sldId id="2066" r:id="rId20"/>
    <p:sldId id="1722" r:id="rId21"/>
    <p:sldId id="1820" r:id="rId22"/>
    <p:sldId id="2067" r:id="rId23"/>
    <p:sldId id="2068" r:id="rId24"/>
    <p:sldId id="2069" r:id="rId25"/>
    <p:sldId id="2033" r:id="rId26"/>
    <p:sldId id="2070" r:id="rId27"/>
    <p:sldId id="1519" r:id="rId28"/>
    <p:sldId id="2034" r:id="rId29"/>
    <p:sldId id="2035" r:id="rId30"/>
    <p:sldId id="975" r:id="rId31"/>
    <p:sldId id="818" r:id="rId32"/>
    <p:sldId id="819" r:id="rId33"/>
    <p:sldId id="1938" r:id="rId34"/>
    <p:sldId id="2071" r:id="rId35"/>
    <p:sldId id="2073" r:id="rId36"/>
    <p:sldId id="284" r:id="rId37"/>
    <p:sldId id="2058" r:id="rId38"/>
    <p:sldId id="2074" r:id="rId39"/>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FF00"/>
    <a:srgbClr val="000000"/>
    <a:srgbClr val="FF0000"/>
    <a:srgbClr val="FA06BA"/>
    <a:srgbClr val="0664BA"/>
    <a:srgbClr val="990000"/>
    <a:srgbClr val="16EA16"/>
    <a:srgbClr val="CC00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47" autoAdjust="0"/>
    <p:restoredTop sz="94664" autoAdjust="0"/>
  </p:normalViewPr>
  <p:slideViewPr>
    <p:cSldViewPr>
      <p:cViewPr varScale="1">
        <p:scale>
          <a:sx n="78" d="100"/>
          <a:sy n="78" d="100"/>
        </p:scale>
        <p:origin x="912" y="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0689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7080E-F0AD-49CB-B572-D06DB3151280}" type="slidenum">
              <a:rPr lang="en-US" altLang="en-US" smtClean="0"/>
              <a:pPr/>
              <a:t>9</a:t>
            </a:fld>
            <a:endParaRPr lang="en-US" altLang="en-US"/>
          </a:p>
        </p:txBody>
      </p:sp>
    </p:spTree>
    <p:extLst>
      <p:ext uri="{BB962C8B-B14F-4D97-AF65-F5344CB8AC3E}">
        <p14:creationId xmlns:p14="http://schemas.microsoft.com/office/powerpoint/2010/main" val="105845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38</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27463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NUL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631181" cy="6858000"/>
          </a:xfrm>
          <a:prstGeom prst="rect">
            <a:avLst/>
          </a:prstGeom>
        </p:spPr>
      </p:pic>
      <p:sp>
        <p:nvSpPr>
          <p:cNvPr id="4098" name="Rectangle 2"/>
          <p:cNvSpPr>
            <a:spLocks noGrp="1" noChangeArrowheads="1"/>
          </p:cNvSpPr>
          <p:nvPr>
            <p:ph type="ctrTitle"/>
          </p:nvPr>
        </p:nvSpPr>
        <p:spPr>
          <a:xfrm>
            <a:off x="1066800" y="1371600"/>
            <a:ext cx="8153400" cy="762000"/>
          </a:xfrm>
        </p:spPr>
        <p:txBody>
          <a:bodyPr/>
          <a:lstStyle/>
          <a:p>
            <a:r>
              <a:rPr lang="en-US" altLang="en-US" sz="3600" i="1" u="sng" dirty="0" err="1">
                <a:solidFill>
                  <a:srgbClr val="00FFFF"/>
                </a:solidFill>
                <a:latin typeface="+mn-lt"/>
              </a:rPr>
              <a:t>Homecrest</a:t>
            </a:r>
            <a:r>
              <a:rPr lang="en-US" altLang="en-US" sz="3600" i="1" u="sng" dirty="0">
                <a:solidFill>
                  <a:srgbClr val="00FFFF"/>
                </a:solidFill>
                <a:latin typeface="+mn-lt"/>
              </a:rPr>
              <a:t> Presbyterian Church</a:t>
            </a:r>
            <a:br>
              <a:rPr lang="en-US" altLang="en-US" sz="3600" i="1" dirty="0">
                <a:solidFill>
                  <a:srgbClr val="FF0000"/>
                </a:solidFill>
                <a:latin typeface="Arial" charset="0"/>
              </a:rPr>
            </a:br>
            <a:br>
              <a:rPr lang="en-US" altLang="en-US" sz="3600" i="1" dirty="0">
                <a:solidFill>
                  <a:srgbClr val="FF0000"/>
                </a:solidFill>
                <a:latin typeface="Arial" charset="0"/>
              </a:rPr>
            </a:br>
            <a:r>
              <a:rPr lang="en-US" altLang="en-US" sz="3400" i="1" dirty="0">
                <a:solidFill>
                  <a:srgbClr val="FA06BA"/>
                </a:solidFill>
                <a:effectLst/>
                <a:latin typeface="Arial" charset="0"/>
              </a:rPr>
              <a:t>Worship of the Lord’s Day</a:t>
            </a:r>
            <a:br>
              <a:rPr lang="en-US" altLang="en-US" sz="3800" i="1" dirty="0">
                <a:solidFill>
                  <a:srgbClr val="FFFF00"/>
                </a:solidFill>
                <a:effectLst/>
                <a:latin typeface="Arial" charset="0"/>
              </a:rPr>
            </a:br>
            <a:r>
              <a:rPr lang="en-US" altLang="en-US" sz="3000" i="1" dirty="0">
                <a:solidFill>
                  <a:srgbClr val="FF0000"/>
                </a:solidFill>
                <a:effectLst/>
                <a:latin typeface="Arial" charset="0"/>
              </a:rPr>
              <a:t>April 9th, 2017</a:t>
            </a:r>
            <a:br>
              <a:rPr lang="en-US" altLang="en-US" sz="3000" i="1" dirty="0">
                <a:latin typeface="Arial" charset="0"/>
              </a:rPr>
            </a:br>
            <a:br>
              <a:rPr lang="en-US" altLang="en-US" sz="3000" i="1" dirty="0">
                <a:latin typeface="Arial" charset="0"/>
              </a:rPr>
            </a:br>
            <a:endParaRPr lang="en-US" altLang="en-US" sz="3000" i="1" dirty="0">
              <a:solidFill>
                <a:srgbClr val="FA06BA"/>
              </a:solidFill>
              <a:latin typeface="Arial" charset="0"/>
            </a:endParaRPr>
          </a:p>
        </p:txBody>
      </p:sp>
    </p:spTree>
    <p:extLst>
      <p:ext uri="{BB962C8B-B14F-4D97-AF65-F5344CB8AC3E}">
        <p14:creationId xmlns:p14="http://schemas.microsoft.com/office/powerpoint/2010/main" val="339354776"/>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7" y="0"/>
            <a:ext cx="9144000" cy="6858000"/>
          </a:xfrm>
          <a:prstGeom prst="rect">
            <a:avLst/>
          </a:prstGeom>
        </p:spPr>
      </p:pic>
      <p:sp>
        <p:nvSpPr>
          <p:cNvPr id="841730" name="Rectangle 2"/>
          <p:cNvSpPr>
            <a:spLocks noGrp="1" noChangeArrowheads="1"/>
          </p:cNvSpPr>
          <p:nvPr>
            <p:ph type="ctrTitle"/>
          </p:nvPr>
        </p:nvSpPr>
        <p:spPr>
          <a:xfrm>
            <a:off x="533400" y="457200"/>
            <a:ext cx="7620000"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chemeClr val="tx1"/>
                </a:solidFill>
              </a:rPr>
              <a:t>Declaration of Forgiveness </a:t>
            </a:r>
            <a:br>
              <a:rPr lang="en-US" altLang="en-US" sz="3200" b="0" i="1" dirty="0">
                <a:solidFill>
                  <a:schemeClr val="tx1"/>
                </a:solidFill>
              </a:rPr>
            </a:br>
            <a:r>
              <a:rPr lang="en-US" sz="2800" i="1" dirty="0">
                <a:effectLst>
                  <a:outerShdw blurRad="38100" dist="38100" dir="2700000" algn="tl">
                    <a:srgbClr val="000000">
                      <a:alpha val="43137"/>
                    </a:srgbClr>
                  </a:outerShdw>
                </a:effectLst>
                <a:latin typeface="+mn-lt"/>
              </a:rPr>
              <a:t>Christ came to help us and to save us.  We have waved our branches in welcoming the King of kings into our lives.  </a:t>
            </a:r>
            <a:br>
              <a:rPr lang="en-US" sz="2800" i="1" dirty="0">
                <a:effectLst>
                  <a:outerShdw blurRad="38100" dist="38100" dir="2700000" algn="tl">
                    <a:srgbClr val="000000">
                      <a:alpha val="43137"/>
                    </a:srgbClr>
                  </a:outerShdw>
                </a:effectLst>
                <a:latin typeface="+mn-lt"/>
              </a:rPr>
            </a:br>
            <a:r>
              <a:rPr lang="en-US" sz="2800" i="1" dirty="0">
                <a:solidFill>
                  <a:srgbClr val="FFFF00"/>
                </a:solidFill>
                <a:effectLst>
                  <a:outerShdw blurRad="38100" dist="38100" dir="2700000" algn="tl">
                    <a:srgbClr val="000000">
                      <a:alpha val="43137"/>
                    </a:srgbClr>
                  </a:outerShdw>
                </a:effectLst>
                <a:latin typeface="+mn-lt"/>
              </a:rPr>
              <a:t>We have been declared righteous because of God’s unconditional grace and our faith in Jesus Christ.  Thanks be to God, Amen</a:t>
            </a:r>
            <a:br>
              <a:rPr lang="en-US" sz="2800" dirty="0">
                <a:effectLst/>
              </a:rPr>
            </a:br>
            <a:r>
              <a:rPr lang="en-US" sz="2800" i="1" dirty="0">
                <a:solidFill>
                  <a:srgbClr val="00FFFF"/>
                </a:solidFill>
                <a:effectLst>
                  <a:outerShdw blurRad="38100" dist="38100" dir="2700000" algn="tl">
                    <a:srgbClr val="000000">
                      <a:alpha val="43137"/>
                    </a:srgbClr>
                  </a:outerShdw>
                </a:effectLst>
                <a:latin typeface="+mn-lt"/>
              </a:rPr>
              <a:t> </a:t>
            </a:r>
            <a:br>
              <a:rPr lang="en-US" sz="2800" dirty="0">
                <a:solidFill>
                  <a:srgbClr val="00FFFF"/>
                </a:solidFill>
                <a:effectLst>
                  <a:outerShdw blurRad="38100" dist="38100" dir="2700000" algn="tl">
                    <a:srgbClr val="000000">
                      <a:alpha val="43137"/>
                    </a:srgbClr>
                  </a:outerShdw>
                </a:effectLst>
              </a:rPr>
            </a:br>
            <a:r>
              <a:rPr lang="en-US" sz="2800" i="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800"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solidFill>
                  <a:srgbClr val="00FFFF"/>
                </a:solidFill>
                <a:effectLst/>
                <a:latin typeface="Arial" panose="020B0604020202020204" pitchFamily="34" charset="0"/>
                <a:cs typeface="Arial" panose="020B0604020202020204" pitchFamily="34" charset="0"/>
              </a:rPr>
            </a:br>
            <a:r>
              <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800" i="1" dirty="0">
                <a:effectLst>
                  <a:outerShdw blurRad="38100" dist="38100" dir="2700000" algn="tl">
                    <a:srgbClr val="000000">
                      <a:alpha val="43137"/>
                    </a:srgbClr>
                  </a:outerShdw>
                </a:effectLst>
              </a:rPr>
            </a:br>
            <a:r>
              <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800" i="1" dirty="0">
                <a:solidFill>
                  <a:srgbClr val="FFFF00"/>
                </a:solidFill>
                <a:effectLst>
                  <a:outerShdw blurRad="38100" dist="38100" dir="2700000" algn="tl">
                    <a:srgbClr val="000000">
                      <a:alpha val="43137"/>
                    </a:srgbClr>
                  </a:outerShdw>
                </a:effectLst>
                <a:latin typeface="+mn-lt"/>
              </a:rPr>
            </a:br>
            <a:endParaRPr lang="en-US" altLang="en-US" sz="2800" b="0" i="1"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798302501"/>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601200" cy="6934200"/>
          </a:xfrm>
          <a:prstGeom prst="rect">
            <a:avLst/>
          </a:prstGeom>
        </p:spPr>
      </p:pic>
      <p:sp>
        <p:nvSpPr>
          <p:cNvPr id="755714" name="Rectangle 2"/>
          <p:cNvSpPr>
            <a:spLocks noGrp="1" noChangeArrowheads="1"/>
          </p:cNvSpPr>
          <p:nvPr>
            <p:ph type="ctrTitle"/>
          </p:nvPr>
        </p:nvSpPr>
        <p:spPr>
          <a:xfrm>
            <a:off x="800100" y="609600"/>
            <a:ext cx="7543800" cy="1431925"/>
          </a:xfrm>
        </p:spPr>
        <p:txBody>
          <a:bodyPr/>
          <a:lstStyle/>
          <a:p>
            <a:pPr algn="ctr"/>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114300" y="1736973"/>
            <a:ext cx="8915400" cy="3231654"/>
          </a:xfrm>
          <a:prstGeom prst="rect">
            <a:avLst/>
          </a:prstGeom>
        </p:spPr>
        <p:txBody>
          <a:bodyPr wrap="square">
            <a:spAutoFit/>
          </a:bodyPr>
          <a:lstStyle/>
          <a:p>
            <a:pPr algn="ctr"/>
            <a:r>
              <a:rPr lang="en-US" sz="3600" b="1" i="1" dirty="0">
                <a:solidFill>
                  <a:srgbClr val="FF0000"/>
                </a:solidFill>
                <a:effectLst>
                  <a:outerShdw blurRad="38100" dist="38100" dir="2700000" algn="tl">
                    <a:srgbClr val="000000">
                      <a:alpha val="43137"/>
                    </a:srgbClr>
                  </a:outerShdw>
                </a:effectLst>
              </a:rPr>
              <a:t>Glory be to the Father </a:t>
            </a:r>
          </a:p>
          <a:p>
            <a:pPr algn="ctr"/>
            <a:r>
              <a:rPr lang="en-US" sz="3600" b="1" i="1" dirty="0">
                <a:solidFill>
                  <a:srgbClr val="FF0000"/>
                </a:solidFill>
                <a:effectLst>
                  <a:outerShdw blurRad="38100" dist="38100" dir="2700000" algn="tl">
                    <a:srgbClr val="000000">
                      <a:alpha val="43137"/>
                    </a:srgbClr>
                  </a:outerShdw>
                </a:effectLst>
              </a:rPr>
              <a:t>and to the Son and to the Holy Ghost;</a:t>
            </a:r>
          </a:p>
          <a:p>
            <a:pPr algn="ctr"/>
            <a:r>
              <a:rPr lang="en-US" sz="3600" b="1" i="1" dirty="0">
                <a:solidFill>
                  <a:srgbClr val="FF0000"/>
                </a:solidFill>
                <a:effectLst>
                  <a:outerShdw blurRad="38100" dist="38100" dir="2700000" algn="tl">
                    <a:srgbClr val="000000">
                      <a:alpha val="43137"/>
                    </a:srgbClr>
                  </a:outerShdw>
                </a:effectLst>
              </a:rPr>
              <a:t>As it was in the beginning, </a:t>
            </a:r>
          </a:p>
          <a:p>
            <a:pPr algn="ctr"/>
            <a:r>
              <a:rPr lang="en-US" sz="3600" b="1" i="1" dirty="0">
                <a:solidFill>
                  <a:srgbClr val="FF0000"/>
                </a:solidFill>
                <a:effectLst>
                  <a:outerShdw blurRad="38100" dist="38100" dir="2700000" algn="tl">
                    <a:srgbClr val="000000">
                      <a:alpha val="43137"/>
                    </a:srgbClr>
                  </a:outerShdw>
                </a:effectLst>
              </a:rPr>
              <a:t>is now, and ever shall be, </a:t>
            </a:r>
          </a:p>
          <a:p>
            <a:pPr algn="ctr"/>
            <a:r>
              <a:rPr lang="en-US" sz="3600" b="1" i="1" dirty="0">
                <a:solidFill>
                  <a:srgbClr val="FF0000"/>
                </a:solidFill>
                <a:effectLst>
                  <a:outerShdw blurRad="38100" dist="38100" dir="2700000" algn="tl">
                    <a:srgbClr val="000000">
                      <a:alpha val="43137"/>
                    </a:srgbClr>
                  </a:outerShdw>
                </a:effectLst>
              </a:rPr>
              <a:t>world without end. Amen, Amen. </a:t>
            </a:r>
          </a:p>
          <a:p>
            <a:r>
              <a:rPr lang="en-US" sz="2400" b="1" i="1" dirty="0">
                <a:solidFill>
                  <a:srgbClr val="FF00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664B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400"/>
            <a:ext cx="10210800" cy="7315200"/>
          </a:xfrm>
          <a:prstGeom prst="rect">
            <a:avLst/>
          </a:prstGeom>
        </p:spPr>
      </p:pic>
      <p:sp>
        <p:nvSpPr>
          <p:cNvPr id="755714" name="Rectangle 2"/>
          <p:cNvSpPr>
            <a:spLocks noGrp="1" noChangeArrowheads="1"/>
          </p:cNvSpPr>
          <p:nvPr>
            <p:ph type="ctrTitle"/>
          </p:nvPr>
        </p:nvSpPr>
        <p:spPr>
          <a:xfrm>
            <a:off x="741406" y="914400"/>
            <a:ext cx="7772400" cy="10668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Passing of the Peace of Christ</a:t>
            </a:r>
            <a:endParaRPr lang="en-US" altLang="en-US" sz="2000" b="0" i="1" dirty="0">
              <a:latin typeface="+mn-lt"/>
            </a:endParaRP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p:cNvSpPr txBox="1">
            <a:spLocks noChangeArrowheads="1"/>
          </p:cNvSpPr>
          <p:nvPr/>
        </p:nvSpPr>
        <p:spPr bwMode="auto">
          <a:xfrm>
            <a:off x="381000" y="20574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John 14:27)</a:t>
            </a:r>
            <a:r>
              <a:rPr lang="en-US" sz="2400" i="1" dirty="0">
                <a:effectLst/>
                <a:latin typeface="Arial" panose="020B0604020202020204" pitchFamily="34" charset="0"/>
                <a:cs typeface="Arial" panose="020B0604020202020204" pitchFamily="34" charset="0"/>
              </a:rPr>
              <a:t> </a:t>
            </a:r>
          </a:p>
          <a:p>
            <a:r>
              <a:rPr 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said, “Peace I leave with you; my peace I give to you. I do not give to you as the world gives. Do not let your hearts be troubled, and do not let them be afraid.”</a:t>
            </a:r>
          </a:p>
          <a:p>
            <a:endParaRPr 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altLang="en-US" sz="2000" b="0" i="1" kern="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838200" y="1752600"/>
            <a:ext cx="69342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Message to the Youth/</a:t>
            </a:r>
            <a:br>
              <a:rPr lang="en-US" altLang="en-US" sz="3200" i="1" dirty="0">
                <a:solidFill>
                  <a:schemeClr val="tx1"/>
                </a:solidFill>
                <a:effectLst>
                  <a:outerShdw blurRad="38100" dist="38100" dir="2700000" algn="tl">
                    <a:srgbClr val="000000">
                      <a:alpha val="43137"/>
                    </a:srgbClr>
                  </a:outerShdw>
                </a:effectLst>
                <a:latin typeface="+mn-lt"/>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790530" name="Rectangle 2"/>
          <p:cNvSpPr>
            <a:spLocks noGrp="1" noChangeArrowheads="1"/>
          </p:cNvSpPr>
          <p:nvPr>
            <p:ph type="ctrTitle"/>
          </p:nvPr>
        </p:nvSpPr>
        <p:spPr>
          <a:xfrm>
            <a:off x="571500" y="457200"/>
            <a:ext cx="82677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Responsive Reading – </a:t>
            </a:r>
            <a:r>
              <a:rPr lang="en-US" altLang="en-US" sz="2400" i="1" dirty="0">
                <a:effectLst>
                  <a:outerShdw blurRad="38100" dist="38100" dir="2700000" algn="tl">
                    <a:srgbClr val="000000">
                      <a:alpha val="43137"/>
                    </a:srgbClr>
                  </a:outerShdw>
                </a:effectLst>
                <a:latin typeface="+mn-lt"/>
              </a:rPr>
              <a:t>Psalm 118:1-2, 19-29</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267760" y="1676400"/>
            <a:ext cx="8419040" cy="4401205"/>
          </a:xfrm>
          <a:prstGeom prst="rect">
            <a:avLst/>
          </a:prstGeom>
        </p:spPr>
        <p:txBody>
          <a:bodyPr wrap="square">
            <a:spAutoFit/>
          </a:bodyPr>
          <a:lstStyle/>
          <a:p>
            <a:r>
              <a:rPr lang="en-US" sz="2800" i="1" dirty="0">
                <a:effectLst>
                  <a:outerShdw blurRad="38100" dist="38100" dir="2700000" algn="tl">
                    <a:srgbClr val="000000">
                      <a:alpha val="43137"/>
                    </a:srgbClr>
                  </a:outerShdw>
                </a:effectLst>
              </a:rPr>
              <a:t>O give thanks to the LORD, for he is good; </a:t>
            </a:r>
            <a:br>
              <a:rPr lang="en-US" sz="2800" i="1"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     his steadfast love endures for ever!</a:t>
            </a:r>
            <a:endParaRPr lang="en-US" sz="2800"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Let Israel say,</a:t>
            </a:r>
          </a:p>
          <a:p>
            <a:r>
              <a:rPr lang="en-US" sz="2800" b="1" i="1" dirty="0">
                <a:solidFill>
                  <a:srgbClr val="FFFF00"/>
                </a:solidFill>
                <a:effectLst>
                  <a:outerShdw blurRad="38100" dist="38100" dir="2700000" algn="tl">
                    <a:srgbClr val="000000">
                      <a:alpha val="43137"/>
                    </a:srgbClr>
                  </a:outerShdw>
                </a:effectLst>
              </a:rPr>
              <a:t>	“His steadfast love endures for ever.”</a:t>
            </a:r>
            <a:endParaRPr lang="en-US" sz="2800" dirty="0">
              <a:solidFill>
                <a:srgbClr val="FFFF00"/>
              </a:solidFill>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Open to me the gates of righteousness, </a:t>
            </a:r>
            <a:br>
              <a:rPr lang="en-US" sz="2800" i="1"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          that I may enter through them </a:t>
            </a:r>
            <a:br>
              <a:rPr lang="en-US" sz="2800" i="1"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          and give thanks to the LORD.                           </a:t>
            </a:r>
            <a:endParaRPr lang="en-US" sz="2800" b="1" i="1" baseline="30000"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This is the gate of the LORD; </a:t>
            </a:r>
          </a:p>
          <a:p>
            <a:r>
              <a:rPr lang="en-US" sz="2800" b="1" i="1" dirty="0">
                <a:solidFill>
                  <a:srgbClr val="FFFF00"/>
                </a:solidFill>
                <a:effectLst>
                  <a:outerShdw blurRad="38100" dist="38100" dir="2700000" algn="tl">
                    <a:srgbClr val="000000">
                      <a:alpha val="43137"/>
                    </a:srgbClr>
                  </a:outerShdw>
                </a:effectLst>
              </a:rPr>
              <a:t>	the righteous shall enter through it.                  </a:t>
            </a:r>
          </a:p>
          <a:p>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524444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14416"/>
            <a:ext cx="9237206" cy="6858000"/>
          </a:xfrm>
          <a:prstGeom prst="rect">
            <a:avLst/>
          </a:prstGeom>
        </p:spPr>
      </p:pic>
      <p:sp>
        <p:nvSpPr>
          <p:cNvPr id="790530" name="Rectangle 2"/>
          <p:cNvSpPr>
            <a:spLocks noGrp="1" noChangeArrowheads="1"/>
          </p:cNvSpPr>
          <p:nvPr>
            <p:ph type="ctrTitle"/>
          </p:nvPr>
        </p:nvSpPr>
        <p:spPr>
          <a:xfrm>
            <a:off x="571500" y="457200"/>
            <a:ext cx="82677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Responsive Reading – </a:t>
            </a:r>
            <a:r>
              <a:rPr lang="en-US" altLang="en-US" sz="2400" i="1" dirty="0">
                <a:effectLst>
                  <a:outerShdw blurRad="38100" dist="38100" dir="2700000" algn="tl">
                    <a:srgbClr val="000000">
                      <a:alpha val="43137"/>
                    </a:srgbClr>
                  </a:outerShdw>
                </a:effectLst>
                <a:latin typeface="+mn-lt"/>
              </a:rPr>
              <a:t>Psalm 118:1-2, 19-29</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0" y="1676400"/>
            <a:ext cx="9295870" cy="5078313"/>
          </a:xfrm>
          <a:prstGeom prst="rect">
            <a:avLst/>
          </a:prstGeom>
        </p:spPr>
        <p:txBody>
          <a:bodyPr wrap="square">
            <a:spAutoFit/>
          </a:bodyPr>
          <a:lstStyle/>
          <a:p>
            <a:r>
              <a:rPr lang="en-US" sz="2700" i="1" dirty="0">
                <a:effectLst>
                  <a:outerShdw blurRad="38100" dist="38100" dir="2700000" algn="tl">
                    <a:srgbClr val="000000">
                      <a:alpha val="43137"/>
                    </a:srgbClr>
                  </a:outerShdw>
                </a:effectLst>
              </a:rPr>
              <a:t>I thank you that you have answered me </a:t>
            </a:r>
            <a:br>
              <a:rPr lang="en-US" sz="2700" i="1" dirty="0">
                <a:effectLst>
                  <a:outerShdw blurRad="38100" dist="38100" dir="2700000" algn="tl">
                    <a:srgbClr val="000000">
                      <a:alpha val="43137"/>
                    </a:srgbClr>
                  </a:outerShdw>
                </a:effectLst>
              </a:rPr>
            </a:br>
            <a:r>
              <a:rPr lang="en-US" sz="2700" i="1" dirty="0">
                <a:effectLst>
                  <a:outerShdw blurRad="38100" dist="38100" dir="2700000" algn="tl">
                    <a:srgbClr val="000000">
                      <a:alpha val="43137"/>
                    </a:srgbClr>
                  </a:outerShdw>
                </a:effectLst>
              </a:rPr>
              <a:t>          and have become my salvation. </a:t>
            </a:r>
            <a:br>
              <a:rPr lang="en-US" sz="2700" i="1" dirty="0">
                <a:effectLst>
                  <a:outerShdw blurRad="38100" dist="38100" dir="2700000" algn="tl">
                    <a:srgbClr val="000000">
                      <a:alpha val="43137"/>
                    </a:srgbClr>
                  </a:outerShdw>
                </a:effectLst>
              </a:rPr>
            </a:br>
            <a:r>
              <a:rPr lang="en-US" sz="2700" i="1" dirty="0">
                <a:effectLst>
                  <a:outerShdw blurRad="38100" dist="38100" dir="2700000" algn="tl">
                    <a:srgbClr val="000000">
                      <a:alpha val="43137"/>
                    </a:srgbClr>
                  </a:outerShdw>
                </a:effectLst>
              </a:rPr>
              <a:t>	</a:t>
            </a:r>
            <a:r>
              <a:rPr lang="en-US" sz="2700" b="1" i="1" dirty="0">
                <a:solidFill>
                  <a:srgbClr val="FFFF00"/>
                </a:solidFill>
                <a:effectLst>
                  <a:outerShdw blurRad="38100" dist="38100" dir="2700000" algn="tl">
                    <a:srgbClr val="000000">
                      <a:alpha val="43137"/>
                    </a:srgbClr>
                  </a:outerShdw>
                </a:effectLst>
              </a:rPr>
              <a:t>The stone that the builders rejected </a:t>
            </a:r>
            <a:br>
              <a:rPr lang="en-US" sz="2700" b="1" i="1" dirty="0">
                <a:solidFill>
                  <a:srgbClr val="FFFF00"/>
                </a:solidFill>
                <a:effectLst>
                  <a:outerShdw blurRad="38100" dist="38100" dir="2700000" algn="tl">
                    <a:srgbClr val="000000">
                      <a:alpha val="43137"/>
                    </a:srgbClr>
                  </a:outerShdw>
                </a:effectLst>
              </a:rPr>
            </a:br>
            <a:r>
              <a:rPr lang="en-US" sz="2700" b="1" i="1" dirty="0">
                <a:solidFill>
                  <a:srgbClr val="FFFF00"/>
                </a:solidFill>
                <a:effectLst>
                  <a:outerShdw blurRad="38100" dist="38100" dir="2700000" algn="tl">
                    <a:srgbClr val="000000">
                      <a:alpha val="43137"/>
                    </a:srgbClr>
                  </a:outerShdw>
                </a:effectLst>
              </a:rPr>
              <a:t>          has become the chief cornerstone.</a:t>
            </a:r>
            <a:r>
              <a:rPr lang="en-US" sz="2700" i="1" dirty="0">
                <a:solidFill>
                  <a:srgbClr val="FFFF00"/>
                </a:solidFill>
                <a:effectLst>
                  <a:outerShdw blurRad="38100" dist="38100" dir="2700000" algn="tl">
                    <a:srgbClr val="000000">
                      <a:alpha val="43137"/>
                    </a:srgbClr>
                  </a:outerShdw>
                </a:effectLst>
              </a:rPr>
              <a:t> </a:t>
            </a:r>
            <a:br>
              <a:rPr lang="en-US" sz="2700" i="1" dirty="0">
                <a:effectLst>
                  <a:outerShdw blurRad="38100" dist="38100" dir="2700000" algn="tl">
                    <a:srgbClr val="000000">
                      <a:alpha val="43137"/>
                    </a:srgbClr>
                  </a:outerShdw>
                </a:effectLst>
              </a:rPr>
            </a:br>
            <a:r>
              <a:rPr lang="en-US" sz="2700" i="1" dirty="0">
                <a:effectLst>
                  <a:outerShdw blurRad="38100" dist="38100" dir="2700000" algn="tl">
                    <a:srgbClr val="000000">
                      <a:alpha val="43137"/>
                    </a:srgbClr>
                  </a:outerShdw>
                </a:effectLst>
              </a:rPr>
              <a:t>This is the LORD’s doing; </a:t>
            </a:r>
            <a:br>
              <a:rPr lang="en-US" sz="2700" i="1" dirty="0">
                <a:effectLst>
                  <a:outerShdw blurRad="38100" dist="38100" dir="2700000" algn="tl">
                    <a:srgbClr val="000000">
                      <a:alpha val="43137"/>
                    </a:srgbClr>
                  </a:outerShdw>
                </a:effectLst>
              </a:rPr>
            </a:br>
            <a:r>
              <a:rPr lang="en-US" sz="2700" i="1" dirty="0">
                <a:effectLst>
                  <a:outerShdw blurRad="38100" dist="38100" dir="2700000" algn="tl">
                    <a:srgbClr val="000000">
                      <a:alpha val="43137"/>
                    </a:srgbClr>
                  </a:outerShdw>
                </a:effectLst>
              </a:rPr>
              <a:t>          it is marvelous in our eyes. </a:t>
            </a:r>
            <a:br>
              <a:rPr lang="en-US" sz="2700" i="1" dirty="0">
                <a:effectLst>
                  <a:outerShdw blurRad="38100" dist="38100" dir="2700000" algn="tl">
                    <a:srgbClr val="000000">
                      <a:alpha val="43137"/>
                    </a:srgbClr>
                  </a:outerShdw>
                </a:effectLst>
              </a:rPr>
            </a:br>
            <a:r>
              <a:rPr lang="en-US" sz="2700" b="1" i="1" baseline="30000" dirty="0">
                <a:effectLst>
                  <a:outerShdw blurRad="38100" dist="38100" dir="2700000" algn="tl">
                    <a:srgbClr val="000000">
                      <a:alpha val="43137"/>
                    </a:srgbClr>
                  </a:outerShdw>
                </a:effectLst>
              </a:rPr>
              <a:t>	</a:t>
            </a:r>
            <a:r>
              <a:rPr lang="en-US" sz="2700" b="1" i="1" dirty="0">
                <a:solidFill>
                  <a:srgbClr val="FFFF00"/>
                </a:solidFill>
                <a:effectLst>
                  <a:outerShdw blurRad="38100" dist="38100" dir="2700000" algn="tl">
                    <a:srgbClr val="000000">
                      <a:alpha val="43137"/>
                    </a:srgbClr>
                  </a:outerShdw>
                </a:effectLst>
              </a:rPr>
              <a:t>This is the day that the LORD has made; </a:t>
            </a:r>
            <a:br>
              <a:rPr lang="en-US" sz="2700" b="1" i="1" dirty="0">
                <a:solidFill>
                  <a:srgbClr val="FFFF00"/>
                </a:solidFill>
                <a:effectLst>
                  <a:outerShdw blurRad="38100" dist="38100" dir="2700000" algn="tl">
                    <a:srgbClr val="000000">
                      <a:alpha val="43137"/>
                    </a:srgbClr>
                  </a:outerShdw>
                </a:effectLst>
              </a:rPr>
            </a:br>
            <a:r>
              <a:rPr lang="en-US" sz="2700" b="1" i="1" dirty="0">
                <a:solidFill>
                  <a:srgbClr val="FFFF00"/>
                </a:solidFill>
                <a:effectLst>
                  <a:outerShdw blurRad="38100" dist="38100" dir="2700000" algn="tl">
                    <a:srgbClr val="000000">
                      <a:alpha val="43137"/>
                    </a:srgbClr>
                  </a:outerShdw>
                </a:effectLst>
              </a:rPr>
              <a:t>          let us rejoice and be glad in it.</a:t>
            </a:r>
            <a:r>
              <a:rPr lang="en-US" sz="2700" i="1" dirty="0">
                <a:solidFill>
                  <a:srgbClr val="FFFF00"/>
                </a:solidFill>
                <a:effectLst>
                  <a:outerShdw blurRad="38100" dist="38100" dir="2700000" algn="tl">
                    <a:srgbClr val="000000">
                      <a:alpha val="43137"/>
                    </a:srgbClr>
                  </a:outerShdw>
                </a:effectLst>
              </a:rPr>
              <a:t> </a:t>
            </a:r>
            <a:br>
              <a:rPr lang="en-US" sz="2700" i="1" dirty="0">
                <a:effectLst>
                  <a:outerShdw blurRad="38100" dist="38100" dir="2700000" algn="tl">
                    <a:srgbClr val="000000">
                      <a:alpha val="43137"/>
                    </a:srgbClr>
                  </a:outerShdw>
                </a:effectLst>
              </a:rPr>
            </a:br>
            <a:r>
              <a:rPr lang="en-US" sz="2700" i="1" dirty="0">
                <a:effectLst>
                  <a:outerShdw blurRad="38100" dist="38100" dir="2700000" algn="tl">
                    <a:srgbClr val="000000">
                      <a:alpha val="43137"/>
                    </a:srgbClr>
                  </a:outerShdw>
                </a:effectLst>
              </a:rPr>
              <a:t>Save us, we beseech you, O LORD! </a:t>
            </a:r>
            <a:br>
              <a:rPr lang="en-US" sz="2700" i="1" dirty="0">
                <a:effectLst>
                  <a:outerShdw blurRad="38100" dist="38100" dir="2700000" algn="tl">
                    <a:srgbClr val="000000">
                      <a:alpha val="43137"/>
                    </a:srgbClr>
                  </a:outerShdw>
                </a:effectLst>
              </a:rPr>
            </a:br>
            <a:r>
              <a:rPr lang="en-US" sz="2700" i="1" dirty="0">
                <a:effectLst>
                  <a:outerShdw blurRad="38100" dist="38100" dir="2700000" algn="tl">
                    <a:srgbClr val="000000">
                      <a:alpha val="43137"/>
                    </a:srgbClr>
                  </a:outerShdw>
                </a:effectLst>
              </a:rPr>
              <a:t>          O LORD, we beseech you, give us success!</a:t>
            </a:r>
            <a:endParaRPr lang="en-US" sz="2700" dirty="0">
              <a:effectLst>
                <a:outerShdw blurRad="38100" dist="38100" dir="2700000" algn="tl">
                  <a:srgbClr val="000000">
                    <a:alpha val="43137"/>
                  </a:srgbClr>
                </a:outerShdw>
              </a:effectLst>
            </a:endParaRPr>
          </a:p>
          <a:p>
            <a:r>
              <a:rPr lang="en-US" sz="2700" b="1" i="1" dirty="0">
                <a:solidFill>
                  <a:srgbClr val="FFFF00"/>
                </a:solidFill>
                <a:effectLst>
                  <a:outerShdw blurRad="38100" dist="38100" dir="2700000" algn="tl">
                    <a:srgbClr val="000000">
                      <a:alpha val="43137"/>
                    </a:srgbClr>
                  </a:outerShdw>
                </a:effectLst>
              </a:rPr>
              <a:t>	Blessed is the one who comes in the name of the   </a:t>
            </a:r>
          </a:p>
          <a:p>
            <a:r>
              <a:rPr lang="en-US" sz="2700" b="1" i="1" dirty="0">
                <a:solidFill>
                  <a:srgbClr val="FFFF00"/>
                </a:solidFill>
                <a:effectLst>
                  <a:outerShdw blurRad="38100" dist="38100" dir="2700000" algn="tl">
                    <a:srgbClr val="000000">
                      <a:alpha val="43137"/>
                    </a:srgbClr>
                  </a:outerShdw>
                </a:effectLst>
              </a:rPr>
              <a:t>         LORD.  We bless you from the house of the LORD.</a:t>
            </a:r>
            <a:endParaRPr lang="en-US" sz="27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6287883"/>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790530" name="Rectangle 2"/>
          <p:cNvSpPr>
            <a:spLocks noGrp="1" noChangeArrowheads="1"/>
          </p:cNvSpPr>
          <p:nvPr>
            <p:ph type="ctrTitle"/>
          </p:nvPr>
        </p:nvSpPr>
        <p:spPr>
          <a:xfrm>
            <a:off x="571500" y="457200"/>
            <a:ext cx="82677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Responsive Reading – </a:t>
            </a:r>
            <a:r>
              <a:rPr lang="en-US" altLang="en-US" sz="2400" i="1" dirty="0">
                <a:effectLst>
                  <a:outerShdw blurRad="38100" dist="38100" dir="2700000" algn="tl">
                    <a:srgbClr val="000000">
                      <a:alpha val="43137"/>
                    </a:srgbClr>
                  </a:outerShdw>
                </a:effectLst>
                <a:latin typeface="+mn-lt"/>
              </a:rPr>
              <a:t>Psalm 118:1-2, 19-29</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267760" y="1676400"/>
            <a:ext cx="8419040" cy="3970318"/>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27</a:t>
            </a:r>
            <a:r>
              <a:rPr lang="en-US" sz="2800" i="1" dirty="0">
                <a:effectLst>
                  <a:outerShdw blurRad="38100" dist="38100" dir="2700000" algn="tl">
                    <a:srgbClr val="000000">
                      <a:alpha val="43137"/>
                    </a:srgbClr>
                  </a:outerShdw>
                </a:effectLst>
              </a:rPr>
              <a:t>  The LORD is God, </a:t>
            </a:r>
            <a:br>
              <a:rPr lang="en-US" sz="2800" i="1"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          and he has given us light. </a:t>
            </a:r>
            <a:br>
              <a:rPr lang="en-US" sz="2800" i="1"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     Bind the festal procession with branches, </a:t>
            </a:r>
            <a:br>
              <a:rPr lang="en-US" sz="2800" i="1"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          up to the horns of the altar. </a:t>
            </a:r>
            <a:br>
              <a:rPr lang="en-US" sz="2800" i="1" dirty="0">
                <a:effectLst>
                  <a:outerShdw blurRad="38100" dist="38100" dir="2700000" algn="tl">
                    <a:srgbClr val="000000">
                      <a:alpha val="43137"/>
                    </a:srgbClr>
                  </a:outerShdw>
                </a:effectLst>
              </a:rPr>
            </a:br>
            <a:r>
              <a:rPr lang="en-US" sz="2800" b="1" i="1" baseline="30000" dirty="0">
                <a:effectLst>
                  <a:outerShdw blurRad="38100" dist="38100" dir="2700000" algn="tl">
                    <a:srgbClr val="000000">
                      <a:alpha val="43137"/>
                    </a:srgbClr>
                  </a:outerShdw>
                </a:effectLst>
              </a:rPr>
              <a:t>28</a:t>
            </a:r>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You are my God, and I will give thanks to you; </a:t>
            </a:r>
            <a:br>
              <a:rPr lang="en-US" sz="2800" b="1" i="1" dirty="0">
                <a:solidFill>
                  <a:srgbClr val="FFFF00"/>
                </a:solidFill>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          you are my God, I will extol you.</a:t>
            </a:r>
            <a:endParaRPr lang="en-US" sz="2800" dirty="0">
              <a:solidFill>
                <a:srgbClr val="FFFF00"/>
              </a:solidFill>
              <a:effectLst>
                <a:outerShdw blurRad="38100" dist="38100" dir="2700000" algn="tl">
                  <a:srgbClr val="000000">
                    <a:alpha val="43137"/>
                  </a:srgbClr>
                </a:outerShdw>
              </a:effectLst>
            </a:endParaRPr>
          </a:p>
          <a:p>
            <a:r>
              <a:rPr lang="en-US" sz="2800" b="1" i="1" baseline="30000" dirty="0">
                <a:solidFill>
                  <a:srgbClr val="FFFF00"/>
                </a:solidFill>
                <a:effectLst>
                  <a:outerShdw blurRad="38100" dist="38100" dir="2700000" algn="tl">
                    <a:srgbClr val="000000">
                      <a:alpha val="43137"/>
                    </a:srgbClr>
                  </a:outerShdw>
                </a:effectLst>
              </a:rPr>
              <a:t>29</a:t>
            </a:r>
            <a:r>
              <a:rPr lang="en-US" sz="2800" b="1" i="1" dirty="0">
                <a:solidFill>
                  <a:srgbClr val="FFFF00"/>
                </a:solidFill>
                <a:effectLst>
                  <a:outerShdw blurRad="38100" dist="38100" dir="2700000" algn="tl">
                    <a:srgbClr val="000000">
                      <a:alpha val="43137"/>
                    </a:srgbClr>
                  </a:outerShdw>
                </a:effectLst>
              </a:rPr>
              <a:t>  O give thanks to the LORD, for he is good, </a:t>
            </a:r>
            <a:br>
              <a:rPr lang="en-US" sz="2800" b="1" i="1" dirty="0">
                <a:solidFill>
                  <a:srgbClr val="FFFF00"/>
                </a:solidFill>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     for his steadfast love endures forever.</a:t>
            </a:r>
            <a:endParaRPr lang="en-US" sz="2800" dirty="0">
              <a:solidFill>
                <a:srgbClr val="FFFF00"/>
              </a:solidFill>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781647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85750"/>
            <a:ext cx="9829800" cy="7372350"/>
          </a:xfrm>
          <a:prstGeom prst="rect">
            <a:avLst/>
          </a:prstGeom>
        </p:spPr>
      </p:pic>
      <p:sp>
        <p:nvSpPr>
          <p:cNvPr id="790530" name="Rectangle 2"/>
          <p:cNvSpPr>
            <a:spLocks noGrp="1" noChangeArrowheads="1"/>
          </p:cNvSpPr>
          <p:nvPr>
            <p:ph type="ctrTitle"/>
          </p:nvPr>
        </p:nvSpPr>
        <p:spPr>
          <a:xfrm>
            <a:off x="571500" y="457200"/>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r>
              <a:rPr lang="en-US" altLang="en-US" sz="2400" i="1" dirty="0">
                <a:effectLst>
                  <a:outerShdw blurRad="38100" dist="38100" dir="2700000" algn="tl">
                    <a:srgbClr val="000000">
                      <a:alpha val="43137"/>
                    </a:srgbClr>
                  </a:outerShdw>
                </a:effectLst>
                <a:latin typeface="+mn-lt"/>
              </a:rPr>
              <a:t>Matthew 21:1-11</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267760" y="1676400"/>
            <a:ext cx="8419040" cy="4401205"/>
          </a:xfrm>
          <a:prstGeom prst="rect">
            <a:avLst/>
          </a:prstGeom>
        </p:spPr>
        <p:txBody>
          <a:bodyPr wrap="square">
            <a:spAutoFit/>
          </a:bodyPr>
          <a:lstStyle/>
          <a:p>
            <a:r>
              <a:rPr lang="en-US" sz="2800" i="1" baseline="30000" dirty="0"/>
              <a:t>	</a:t>
            </a:r>
            <a:r>
              <a:rPr lang="en-US" sz="2800" b="1" i="1" dirty="0">
                <a:effectLst>
                  <a:outerShdw blurRad="38100" dist="38100" dir="2700000" algn="tl">
                    <a:srgbClr val="000000">
                      <a:alpha val="43137"/>
                    </a:srgbClr>
                  </a:outerShdw>
                </a:effectLst>
              </a:rPr>
              <a:t>When they had come near Jerusalem and had reached </a:t>
            </a:r>
            <a:r>
              <a:rPr lang="en-US" sz="2800" b="1" i="1" dirty="0" err="1">
                <a:effectLst>
                  <a:outerShdw blurRad="38100" dist="38100" dir="2700000" algn="tl">
                    <a:srgbClr val="000000">
                      <a:alpha val="43137"/>
                    </a:srgbClr>
                  </a:outerShdw>
                </a:effectLst>
              </a:rPr>
              <a:t>Bethphage</a:t>
            </a:r>
            <a:r>
              <a:rPr lang="en-US" sz="2800" b="1" i="1" dirty="0">
                <a:effectLst>
                  <a:outerShdw blurRad="38100" dist="38100" dir="2700000" algn="tl">
                    <a:srgbClr val="000000">
                      <a:alpha val="43137"/>
                    </a:srgbClr>
                  </a:outerShdw>
                </a:effectLst>
              </a:rPr>
              <a:t>, at the Mount of Olives, Jesus sent two disciples, saying to them, “Go into the village ahead of you, and immediately you will find a donkey tied, and a colt with her; untie them and bring them to me.  If anyone says anything to you, just say this, ‘The Lord needs them.’ And he will send them immediately.” </a:t>
            </a:r>
            <a:r>
              <a:rPr lang="en-US" sz="2800" b="1" i="1" baseline="30000" dirty="0">
                <a:effectLst>
                  <a:outerShdw blurRad="38100" dist="38100" dir="2700000" algn="tl">
                    <a:srgbClr val="000000">
                      <a:alpha val="43137"/>
                    </a:srgbClr>
                  </a:outerShdw>
                </a:effectLst>
              </a:rPr>
              <a:t>4</a:t>
            </a:r>
            <a:r>
              <a:rPr lang="en-US" sz="2800" b="1" i="1" dirty="0">
                <a:effectLst>
                  <a:outerShdw blurRad="38100" dist="38100" dir="2700000" algn="tl">
                    <a:srgbClr val="000000">
                      <a:alpha val="43137"/>
                    </a:srgbClr>
                  </a:outerShdw>
                </a:effectLst>
              </a:rPr>
              <a:t>This took place to fulfill what had been spoken through the prophet, saying, </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6116777"/>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85750"/>
            <a:ext cx="9829800" cy="7372350"/>
          </a:xfrm>
          <a:prstGeom prst="rect">
            <a:avLst/>
          </a:prstGeom>
        </p:spPr>
      </p:pic>
      <p:sp>
        <p:nvSpPr>
          <p:cNvPr id="790530" name="Rectangle 2"/>
          <p:cNvSpPr>
            <a:spLocks noGrp="1" noChangeArrowheads="1"/>
          </p:cNvSpPr>
          <p:nvPr>
            <p:ph type="ctrTitle"/>
          </p:nvPr>
        </p:nvSpPr>
        <p:spPr>
          <a:xfrm>
            <a:off x="571500" y="457200"/>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r>
              <a:rPr lang="en-US" altLang="en-US" sz="2400" i="1" dirty="0">
                <a:effectLst>
                  <a:outerShdw blurRad="38100" dist="38100" dir="2700000" algn="tl">
                    <a:srgbClr val="000000">
                      <a:alpha val="43137"/>
                    </a:srgbClr>
                  </a:outerShdw>
                </a:effectLst>
                <a:latin typeface="+mn-lt"/>
              </a:rPr>
              <a:t>Matthew 21:1-11</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267760" y="1676400"/>
            <a:ext cx="8419040" cy="4257576"/>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5</a:t>
            </a:r>
            <a:r>
              <a:rPr lang="en-US" sz="2800" b="1" i="1" dirty="0">
                <a:effectLst>
                  <a:outerShdw blurRad="38100" dist="38100" dir="2700000" algn="tl">
                    <a:srgbClr val="000000">
                      <a:alpha val="43137"/>
                    </a:srgbClr>
                  </a:outerShdw>
                </a:effectLst>
              </a:rPr>
              <a:t>   “Tell the daughter of Zion, Look, your king is coming to you, humble, and mounted on a donkey, and on a colt, the foal of a donkey.” </a:t>
            </a:r>
            <a:endParaRPr lang="en-US" sz="2800" b="1" dirty="0">
              <a:effectLst>
                <a:outerShdw blurRad="38100" dist="38100" dir="2700000" algn="tl">
                  <a:srgbClr val="000000">
                    <a:alpha val="43137"/>
                  </a:srgbClr>
                </a:outerShdw>
              </a:effectLst>
            </a:endParaRPr>
          </a:p>
          <a:p>
            <a:endParaRPr lang="en-US" sz="2800" b="1" i="1" baseline="30000"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6</a:t>
            </a:r>
            <a:r>
              <a:rPr lang="en-US" sz="2800" b="1" i="1" dirty="0">
                <a:effectLst>
                  <a:outerShdw blurRad="38100" dist="38100" dir="2700000" algn="tl">
                    <a:srgbClr val="000000">
                      <a:alpha val="43137"/>
                    </a:srgbClr>
                  </a:outerShdw>
                </a:effectLst>
              </a:rPr>
              <a:t>The disciples went and did as Jesus had directed them; </a:t>
            </a:r>
            <a:r>
              <a:rPr lang="en-US" sz="2800" b="1" i="1" baseline="30000" dirty="0">
                <a:effectLst>
                  <a:outerShdw blurRad="38100" dist="38100" dir="2700000" algn="tl">
                    <a:srgbClr val="000000">
                      <a:alpha val="43137"/>
                    </a:srgbClr>
                  </a:outerShdw>
                </a:effectLst>
              </a:rPr>
              <a:t>7</a:t>
            </a:r>
            <a:r>
              <a:rPr lang="en-US" sz="2800" b="1" i="1" dirty="0">
                <a:effectLst>
                  <a:outerShdw blurRad="38100" dist="38100" dir="2700000" algn="tl">
                    <a:srgbClr val="000000">
                      <a:alpha val="43137"/>
                    </a:srgbClr>
                  </a:outerShdw>
                </a:effectLst>
              </a:rPr>
              <a:t>they brought the donkey and the colt, and put their cloaks on them, and he sat on them. </a:t>
            </a:r>
            <a:r>
              <a:rPr lang="en-US" sz="2800" b="1" i="1" baseline="30000" dirty="0">
                <a:effectLst>
                  <a:outerShdw blurRad="38100" dist="38100" dir="2700000" algn="tl">
                    <a:srgbClr val="000000">
                      <a:alpha val="43137"/>
                    </a:srgbClr>
                  </a:outerShdw>
                </a:effectLst>
              </a:rPr>
              <a:t>8</a:t>
            </a:r>
            <a:r>
              <a:rPr lang="en-US" sz="2800" b="1" i="1" dirty="0">
                <a:effectLst>
                  <a:outerShdw blurRad="38100" dist="38100" dir="2700000" algn="tl">
                    <a:srgbClr val="000000">
                      <a:alpha val="43137"/>
                    </a:srgbClr>
                  </a:outerShdw>
                </a:effectLst>
              </a:rPr>
              <a:t>A very large crowd spread their cloaks on the road, and others cut branches from the trees and spread them on the road. </a:t>
            </a:r>
          </a:p>
        </p:txBody>
      </p:sp>
    </p:spTree>
    <p:extLst>
      <p:ext uri="{BB962C8B-B14F-4D97-AF65-F5344CB8AC3E}">
        <p14:creationId xmlns:p14="http://schemas.microsoft.com/office/powerpoint/2010/main" val="1372723003"/>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85750"/>
            <a:ext cx="9829800" cy="7372350"/>
          </a:xfrm>
          <a:prstGeom prst="rect">
            <a:avLst/>
          </a:prstGeom>
        </p:spPr>
      </p:pic>
      <p:sp>
        <p:nvSpPr>
          <p:cNvPr id="790530" name="Rectangle 2"/>
          <p:cNvSpPr>
            <a:spLocks noGrp="1" noChangeArrowheads="1"/>
          </p:cNvSpPr>
          <p:nvPr>
            <p:ph type="ctrTitle"/>
          </p:nvPr>
        </p:nvSpPr>
        <p:spPr>
          <a:xfrm>
            <a:off x="571500" y="457200"/>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r>
              <a:rPr lang="en-US" altLang="en-US" sz="2400" i="1" dirty="0">
                <a:effectLst>
                  <a:outerShdw blurRad="38100" dist="38100" dir="2700000" algn="tl">
                    <a:srgbClr val="000000">
                      <a:alpha val="43137"/>
                    </a:srgbClr>
                  </a:outerShdw>
                </a:effectLst>
                <a:latin typeface="+mn-lt"/>
              </a:rPr>
              <a:t>Matthew 21:1-11</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267760" y="1676400"/>
            <a:ext cx="8419040" cy="5837495"/>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9</a:t>
            </a:r>
            <a:r>
              <a:rPr lang="en-US" sz="2800" b="1" i="1" dirty="0">
                <a:effectLst>
                  <a:outerShdw blurRad="38100" dist="38100" dir="2700000" algn="tl">
                    <a:srgbClr val="000000">
                      <a:alpha val="43137"/>
                    </a:srgbClr>
                  </a:outerShdw>
                </a:effectLst>
              </a:rPr>
              <a:t>The crowds that went ahead of him and that followed were shouting,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“Hosanna to the Son of David!  </a:t>
            </a:r>
          </a:p>
          <a:p>
            <a:r>
              <a:rPr lang="en-US" sz="2800" b="1" i="1" dirty="0">
                <a:solidFill>
                  <a:srgbClr val="FFFF00"/>
                </a:solidFill>
                <a:effectLst>
                  <a:outerShdw blurRad="38100" dist="38100" dir="2700000" algn="tl">
                    <a:srgbClr val="000000">
                      <a:alpha val="43137"/>
                    </a:srgbClr>
                  </a:outerShdw>
                </a:effectLst>
              </a:rPr>
              <a:t>	Blessed is the one who comes </a:t>
            </a:r>
          </a:p>
          <a:p>
            <a:r>
              <a:rPr lang="en-US" sz="2800" b="1" i="1" dirty="0">
                <a:solidFill>
                  <a:srgbClr val="FFFF00"/>
                </a:solidFill>
                <a:effectLst>
                  <a:outerShdw blurRad="38100" dist="38100" dir="2700000" algn="tl">
                    <a:srgbClr val="000000">
                      <a:alpha val="43137"/>
                    </a:srgbClr>
                  </a:outerShdw>
                </a:effectLst>
              </a:rPr>
              <a:t>	in the name of the Lord! </a:t>
            </a:r>
            <a:br>
              <a:rPr lang="en-US" sz="2800" b="1" i="1" dirty="0">
                <a:solidFill>
                  <a:srgbClr val="FFFF00"/>
                </a:solidFill>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     	Hosanna in the highest heaven!” </a:t>
            </a:r>
          </a:p>
          <a:p>
            <a:endParaRPr lang="en-US" sz="2800" b="1" i="1" baseline="30000"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10</a:t>
            </a:r>
            <a:r>
              <a:rPr lang="en-US" sz="2800" b="1" i="1" dirty="0">
                <a:effectLst>
                  <a:outerShdw blurRad="38100" dist="38100" dir="2700000" algn="tl">
                    <a:srgbClr val="000000">
                      <a:alpha val="43137"/>
                    </a:srgbClr>
                  </a:outerShdw>
                </a:effectLst>
              </a:rPr>
              <a:t>When he entered Jerusalem, the whole city was in turmoil, asking, “Who is this?” </a:t>
            </a:r>
            <a:r>
              <a:rPr lang="en-US" sz="2800" b="1" i="1" baseline="30000" dirty="0">
                <a:effectLst>
                  <a:outerShdw blurRad="38100" dist="38100" dir="2700000" algn="tl">
                    <a:srgbClr val="000000">
                      <a:alpha val="43137"/>
                    </a:srgbClr>
                  </a:outerShdw>
                </a:effectLst>
              </a:rPr>
              <a:t>11</a:t>
            </a:r>
            <a:r>
              <a:rPr lang="en-US" sz="2800" b="1" i="1" dirty="0">
                <a:effectLst>
                  <a:outerShdw blurRad="38100" dist="38100" dir="2700000" algn="tl">
                    <a:srgbClr val="000000">
                      <a:alpha val="43137"/>
                    </a:srgbClr>
                  </a:outerShdw>
                </a:effectLst>
              </a:rPr>
              <a:t>The crowds were saying, “This is the prophet Jesus from Nazareth in Galilee.”</a:t>
            </a:r>
          </a:p>
          <a:p>
            <a:endParaRPr lang="en-US" sz="2800" b="1" dirty="0">
              <a:effectLst>
                <a:outerShdw blurRad="38100" dist="38100" dir="2700000" algn="tl">
                  <a:srgbClr val="000000">
                    <a:alpha val="43137"/>
                  </a:srgbClr>
                </a:outerShdw>
              </a:effectLst>
            </a:endParaRPr>
          </a:p>
          <a:p>
            <a:endParaRPr lang="en-US" sz="2800" i="1" baseline="30000" dirty="0"/>
          </a:p>
          <a:p>
            <a:r>
              <a:rPr lang="en-US" sz="2800" i="1" baseline="30000" dirty="0"/>
              <a:t>	</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5538794"/>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 y="0"/>
            <a:ext cx="9151350" cy="6858000"/>
          </a:xfrm>
          <a:prstGeom prst="rect">
            <a:avLst/>
          </a:prstGeom>
        </p:spPr>
      </p:pic>
      <p:sp>
        <p:nvSpPr>
          <p:cNvPr id="111618" name="Rectangle 2"/>
          <p:cNvSpPr>
            <a:spLocks noGrp="1" noChangeArrowheads="1"/>
          </p:cNvSpPr>
          <p:nvPr>
            <p:ph type="ctrTitle"/>
          </p:nvPr>
        </p:nvSpPr>
        <p:spPr>
          <a:xfrm>
            <a:off x="240286" y="609600"/>
            <a:ext cx="8382000" cy="1431925"/>
          </a:xfrm>
        </p:spPr>
        <p:txBody>
          <a:bodyPr/>
          <a:lstStyle/>
          <a:p>
            <a:r>
              <a:rPr lang="en-US" altLang="en-US" sz="4000" b="0" i="1" u="sng" dirty="0">
                <a:solidFill>
                  <a:srgbClr val="7030A0"/>
                </a:solidFill>
                <a:effectLst/>
                <a:cs typeface="Times New Roman" pitchFamily="18" charset="0"/>
              </a:rPr>
              <a:t>Gathering Around the WORD</a:t>
            </a:r>
            <a:br>
              <a:rPr lang="en-US" altLang="en-US" sz="4000" b="0" i="1" dirty="0">
                <a:solidFill>
                  <a:srgbClr val="FFFF00"/>
                </a:solidFill>
                <a:effectLst/>
                <a:cs typeface="Times New Roman" pitchFamily="18" charset="0"/>
              </a:rPr>
            </a:br>
            <a:r>
              <a:rPr lang="en-US" altLang="en-US" sz="3200" b="0" i="1" dirty="0">
                <a:solidFill>
                  <a:schemeClr val="bg1">
                    <a:lumMod val="75000"/>
                  </a:schemeClr>
                </a:solidFill>
                <a:effectLst/>
                <a:cs typeface="Times New Roman" pitchFamily="18" charset="0"/>
              </a:rPr>
              <a:t>Call to Worship </a:t>
            </a:r>
            <a:endParaRPr lang="en-US" altLang="en-US" sz="2400" b="0" i="1" dirty="0">
              <a:solidFill>
                <a:schemeClr val="bg1">
                  <a:lumMod val="75000"/>
                </a:schemeClr>
              </a:solidFill>
              <a:effectLst/>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5" name="Rectangle 4"/>
          <p:cNvSpPr/>
          <p:nvPr/>
        </p:nvSpPr>
        <p:spPr>
          <a:xfrm>
            <a:off x="304801" y="1828800"/>
            <a:ext cx="8839199" cy="4462760"/>
          </a:xfrm>
          <a:prstGeom prst="rect">
            <a:avLst/>
          </a:prstGeom>
        </p:spPr>
        <p:txBody>
          <a:bodyPr wrap="square">
            <a:spAutoFit/>
          </a:bodyPr>
          <a:lstStyle/>
          <a:p>
            <a:r>
              <a:rPr lang="en-US" sz="2800" b="1" i="1" dirty="0">
                <a:solidFill>
                  <a:srgbClr val="000000"/>
                </a:solidFill>
              </a:rPr>
              <a:t>Awake to the day of triumph for our Savior! </a:t>
            </a:r>
          </a:p>
          <a:p>
            <a:r>
              <a:rPr lang="en-US" sz="2800" b="1" i="1" dirty="0">
                <a:solidFill>
                  <a:srgbClr val="000000"/>
                </a:solidFill>
              </a:rPr>
              <a:t>Give thanks for this day that leads to the cross!</a:t>
            </a:r>
            <a:endParaRPr lang="en-US" sz="2800" b="1" dirty="0">
              <a:solidFill>
                <a:srgbClr val="000000"/>
              </a:solidFill>
            </a:endParaRPr>
          </a:p>
          <a:p>
            <a:r>
              <a:rPr lang="en-US" sz="2800" b="1" i="1" dirty="0">
                <a:solidFill>
                  <a:srgbClr val="000000"/>
                </a:solidFill>
              </a:rPr>
              <a:t>	</a:t>
            </a:r>
            <a:r>
              <a:rPr lang="en-US" sz="2800" b="1" i="1" dirty="0">
                <a:solidFill>
                  <a:srgbClr val="FF0000"/>
                </a:solidFill>
              </a:rPr>
              <a:t>We have come with your branches, </a:t>
            </a:r>
          </a:p>
          <a:p>
            <a:r>
              <a:rPr lang="en-US" sz="2800" b="1" i="1" dirty="0">
                <a:solidFill>
                  <a:srgbClr val="FF0000"/>
                </a:solidFill>
              </a:rPr>
              <a:t>	Hosannas, and songs!  </a:t>
            </a:r>
            <a:endParaRPr lang="en-US" sz="2800" dirty="0">
              <a:solidFill>
                <a:srgbClr val="FF0000"/>
              </a:solidFill>
            </a:endParaRPr>
          </a:p>
          <a:p>
            <a:r>
              <a:rPr lang="en-US" sz="2800" b="1" i="1" dirty="0">
                <a:solidFill>
                  <a:srgbClr val="FF0000"/>
                </a:solidFill>
              </a:rPr>
              <a:t>	We shall fill the air with welcome to the Lord!</a:t>
            </a:r>
            <a:endParaRPr lang="en-US" sz="2800" dirty="0">
              <a:solidFill>
                <a:srgbClr val="FF0000"/>
              </a:solidFill>
            </a:endParaRPr>
          </a:p>
          <a:p>
            <a:r>
              <a:rPr lang="en-US" sz="2800" b="1" i="1" dirty="0">
                <a:solidFill>
                  <a:srgbClr val="000000"/>
                </a:solidFill>
              </a:rPr>
              <a:t>Blessed is the one who comes in the name of the Lord!  Peace in heaven and glory in the highest heaven!	</a:t>
            </a:r>
          </a:p>
          <a:p>
            <a:r>
              <a:rPr lang="en-US" sz="2800" b="1" i="1" dirty="0">
                <a:solidFill>
                  <a:srgbClr val="000000"/>
                </a:solidFill>
              </a:rPr>
              <a:t>	</a:t>
            </a:r>
            <a:r>
              <a:rPr lang="en-US" sz="2800" b="1" i="1" dirty="0">
                <a:solidFill>
                  <a:srgbClr val="FF0000"/>
                </a:solidFill>
              </a:rPr>
              <a:t>Hosanna!  Hosanna! Hosanna in the highest!</a:t>
            </a:r>
            <a:endParaRPr lang="en-US" sz="2800" dirty="0">
              <a:solidFill>
                <a:srgbClr val="FF0000"/>
              </a:solidFill>
            </a:endParaRPr>
          </a:p>
          <a:p>
            <a:endParaRPr lang="en-US" sz="3200" b="1" dirty="0">
              <a:solidFill>
                <a:srgbClr val="FFFF00"/>
              </a:solidFill>
              <a:effectLst>
                <a:outerShdw blurRad="38100" dist="38100" dir="2700000" algn="tl">
                  <a:srgbClr val="000000">
                    <a:alpha val="43137"/>
                  </a:srgbClr>
                </a:outerShdw>
              </a:effectLst>
            </a:endParaRP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94" y="0"/>
            <a:ext cx="10374676" cy="7391400"/>
          </a:xfrm>
          <a:prstGeom prst="rect">
            <a:avLst/>
          </a:prstGeom>
        </p:spPr>
      </p:pic>
      <p:sp>
        <p:nvSpPr>
          <p:cNvPr id="801794" name="Rectangle 2"/>
          <p:cNvSpPr>
            <a:spLocks noChangeArrowheads="1"/>
          </p:cNvSpPr>
          <p:nvPr/>
        </p:nvSpPr>
        <p:spPr bwMode="auto">
          <a:xfrm>
            <a:off x="533400" y="1676400"/>
            <a:ext cx="7086600" cy="1508125"/>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i="1" u="sng" dirty="0">
                <a:solidFill>
                  <a:srgbClr val="FF0000"/>
                </a:solidFill>
                <a:effectLst>
                  <a:outerShdw blurRad="38100" dist="38100" dir="2700000" algn="tl">
                    <a:srgbClr val="000000">
                      <a:alpha val="43137"/>
                    </a:srgbClr>
                  </a:outerShdw>
                </a:effectLst>
                <a:latin typeface="+mn-lt"/>
                <a:cs typeface="Times New Roman" pitchFamily="18" charset="0"/>
              </a:rPr>
              <a:t>Proclaiming the WORD</a:t>
            </a:r>
            <a:br>
              <a:rPr lang="en-US" altLang="en-US" sz="3600" i="1" u="sng" dirty="0">
                <a:solidFill>
                  <a:srgbClr val="FF0000"/>
                </a:solidFill>
                <a:effectLst>
                  <a:outerShdw blurRad="38100" dist="38100" dir="2700000" algn="tl">
                    <a:srgbClr val="000000">
                      <a:alpha val="43137"/>
                    </a:srgbClr>
                  </a:outerShdw>
                </a:effectLst>
                <a:latin typeface="+mn-lt"/>
                <a:cs typeface="Times New Roman" pitchFamily="18" charset="0"/>
              </a:rPr>
            </a:br>
            <a:r>
              <a:rPr lang="en-US" altLang="en-US" sz="2400" i="1" dirty="0">
                <a:solidFill>
                  <a:schemeClr val="tx1"/>
                </a:solidFill>
                <a:effectLst>
                  <a:outerShdw blurRad="38100" dist="38100" dir="2700000" algn="tl">
                    <a:srgbClr val="000000">
                      <a:alpha val="43137"/>
                    </a:srgbClr>
                  </a:outerShdw>
                </a:effectLst>
                <a:latin typeface="+mn-lt"/>
              </a:rPr>
              <a:t>(Psalm 118:1-2, 19-29, Matthew 21:1-11)</a:t>
            </a:r>
          </a:p>
          <a:p>
            <a:r>
              <a:rPr lang="en-US" altLang="en-US" sz="3200" i="1" dirty="0">
                <a:solidFill>
                  <a:srgbClr val="FFFF00"/>
                </a:solidFill>
                <a:effectLst>
                  <a:outerShdw blurRad="38100" dist="38100" dir="2700000" algn="tl">
                    <a:srgbClr val="000000">
                      <a:alpha val="43137"/>
                    </a:srgbClr>
                  </a:outerShdw>
                </a:effectLst>
                <a:latin typeface="+mn-lt"/>
              </a:rPr>
              <a:t>Ministry of Hospitality (Welcome)</a:t>
            </a:r>
          </a:p>
        </p:txBody>
      </p:sp>
      <p:sp>
        <p:nvSpPr>
          <p:cNvPr id="5" name="AutoShape 4" descr="Image result for empire of japan flag"/>
          <p:cNvSpPr>
            <a:spLocks noChangeAspect="1" noChangeArrowheads="1"/>
          </p:cNvSpPr>
          <p:nvPr/>
        </p:nvSpPr>
        <p:spPr bwMode="auto">
          <a:xfrm>
            <a:off x="3576638" y="2819400"/>
            <a:ext cx="229552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8970506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6200" y="2286000"/>
            <a:ext cx="9372600" cy="2185214"/>
          </a:xfrm>
          <a:prstGeom prst="rect">
            <a:avLst/>
          </a:prstGeom>
        </p:spPr>
        <p:txBody>
          <a:bodyPr wrap="square">
            <a:spAutoFit/>
          </a:bodyPr>
          <a:lstStyle/>
          <a:p>
            <a:pPr algn="ctr"/>
            <a:r>
              <a:rPr lang="en-US" sz="3400" b="1" i="1" dirty="0">
                <a:solidFill>
                  <a:srgbClr val="00FFFF"/>
                </a:solidFill>
                <a:effectLst>
                  <a:outerShdw blurRad="38100" dist="38100" dir="2700000" algn="tl">
                    <a:srgbClr val="000000">
                      <a:alpha val="43137"/>
                    </a:srgbClr>
                  </a:outerShdw>
                </a:effectLst>
              </a:rPr>
              <a:t>Ride on! ride on in majesty!</a:t>
            </a:r>
            <a:br>
              <a:rPr lang="en-US" sz="3400" b="1" i="1" dirty="0">
                <a:solidFill>
                  <a:srgbClr val="00FFFF"/>
                </a:solidFill>
                <a:effectLst>
                  <a:outerShdw blurRad="38100" dist="38100" dir="2700000" algn="tl">
                    <a:srgbClr val="000000">
                      <a:alpha val="43137"/>
                    </a:srgbClr>
                  </a:outerShdw>
                </a:effectLst>
              </a:rPr>
            </a:br>
            <a:r>
              <a:rPr lang="en-US" sz="3400" b="1" i="1" dirty="0">
                <a:solidFill>
                  <a:srgbClr val="00FFFF"/>
                </a:solidFill>
                <a:effectLst>
                  <a:outerShdw blurRad="38100" dist="38100" dir="2700000" algn="tl">
                    <a:srgbClr val="000000">
                      <a:alpha val="43137"/>
                    </a:srgbClr>
                  </a:outerShdw>
                </a:effectLst>
              </a:rPr>
              <a:t>Hark! all the tribes hosanna cry;</a:t>
            </a:r>
            <a:br>
              <a:rPr lang="en-US" sz="3400" b="1" i="1" dirty="0">
                <a:solidFill>
                  <a:srgbClr val="00FFFF"/>
                </a:solidFill>
                <a:effectLst>
                  <a:outerShdw blurRad="38100" dist="38100" dir="2700000" algn="tl">
                    <a:srgbClr val="000000">
                      <a:alpha val="43137"/>
                    </a:srgbClr>
                  </a:outerShdw>
                </a:effectLst>
              </a:rPr>
            </a:br>
            <a:r>
              <a:rPr lang="en-US" sz="3400" b="1" i="1" dirty="0">
                <a:solidFill>
                  <a:srgbClr val="00FFFF"/>
                </a:solidFill>
                <a:effectLst>
                  <a:outerShdw blurRad="38100" dist="38100" dir="2700000" algn="tl">
                    <a:srgbClr val="000000">
                      <a:alpha val="43137"/>
                    </a:srgbClr>
                  </a:outerShdw>
                </a:effectLst>
              </a:rPr>
              <a:t>thy humble beast pursues its road </a:t>
            </a:r>
            <a:br>
              <a:rPr lang="en-US" sz="3400" b="1" i="1" dirty="0">
                <a:solidFill>
                  <a:srgbClr val="00FFFF"/>
                </a:solidFill>
                <a:effectLst>
                  <a:outerShdw blurRad="38100" dist="38100" dir="2700000" algn="tl">
                    <a:srgbClr val="000000">
                      <a:alpha val="43137"/>
                    </a:srgbClr>
                  </a:outerShdw>
                </a:effectLst>
              </a:rPr>
            </a:br>
            <a:r>
              <a:rPr lang="en-US" sz="3400" b="1" i="1" dirty="0">
                <a:solidFill>
                  <a:srgbClr val="00FFFF"/>
                </a:solidFill>
                <a:effectLst>
                  <a:outerShdw blurRad="38100" dist="38100" dir="2700000" algn="tl">
                    <a:srgbClr val="000000">
                      <a:alpha val="43137"/>
                    </a:srgbClr>
                  </a:outerShdw>
                </a:effectLst>
              </a:rPr>
              <a:t>with palms and scattered garments </a:t>
            </a:r>
            <a:r>
              <a:rPr lang="en-US" sz="3400" b="1" i="1" dirty="0" err="1">
                <a:solidFill>
                  <a:srgbClr val="00FFFF"/>
                </a:solidFill>
                <a:effectLst>
                  <a:outerShdw blurRad="38100" dist="38100" dir="2700000" algn="tl">
                    <a:srgbClr val="000000">
                      <a:alpha val="43137"/>
                    </a:srgbClr>
                  </a:outerShdw>
                </a:effectLst>
              </a:rPr>
              <a:t>strowed</a:t>
            </a:r>
            <a:r>
              <a:rPr lang="en-US" sz="3400" b="1" i="1" dirty="0">
                <a:solidFill>
                  <a:srgbClr val="00FFFF"/>
                </a:solidFill>
                <a:effectLst>
                  <a:outerShdw blurRad="38100" dist="38100" dir="2700000" algn="tl">
                    <a:srgbClr val="000000">
                      <a:alpha val="43137"/>
                    </a:srgbClr>
                  </a:outerShdw>
                </a:effectLst>
              </a:rPr>
              <a:t>.</a:t>
            </a:r>
            <a:endParaRPr lang="en-US" sz="4000" b="1" i="1" dirty="0">
              <a:solidFill>
                <a:srgbClr val="00FFFF"/>
              </a:solidFill>
              <a:effectLst>
                <a:outerShdw blurRad="38100" dist="38100" dir="2700000" algn="tl">
                  <a:srgbClr val="000000">
                    <a:alpha val="43137"/>
                  </a:srgbClr>
                </a:outerShdw>
              </a:effectLst>
            </a:endParaRPr>
          </a:p>
        </p:txBody>
      </p:sp>
      <p:sp>
        <p:nvSpPr>
          <p:cNvPr id="9" name="Rectangle 2"/>
          <p:cNvSpPr txBox="1">
            <a:spLocks noChangeArrowheads="1"/>
          </p:cNvSpPr>
          <p:nvPr/>
        </p:nvSpPr>
        <p:spPr bwMode="auto">
          <a:xfrm>
            <a:off x="574589" y="1044910"/>
            <a:ext cx="9448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Responding Hymn</a:t>
            </a:r>
            <a:br>
              <a:rPr lang="en-US" altLang="en-US" sz="3600" b="0" i="1" u="sng" kern="0" dirty="0">
                <a:solidFill>
                  <a:srgbClr val="FFFF00"/>
                </a:solidFill>
                <a:cs typeface="Times New Roman" pitchFamily="18" charset="0"/>
              </a:rPr>
            </a:br>
            <a:r>
              <a:rPr lang="en-US" altLang="en-US" sz="2600" b="0" i="1" kern="0" dirty="0">
                <a:solidFill>
                  <a:srgbClr val="FFFF00"/>
                </a:solidFill>
                <a:effectLst>
                  <a:outerShdw blurRad="38100" dist="38100" dir="2700000" algn="tl">
                    <a:srgbClr val="000000">
                      <a:alpha val="43137"/>
                    </a:srgbClr>
                  </a:outerShdw>
                </a:effectLst>
              </a:rPr>
              <a:t># 198 </a:t>
            </a:r>
            <a:r>
              <a:rPr lang="en-US" sz="2600" i="1" kern="0" dirty="0">
                <a:solidFill>
                  <a:srgbClr val="FFFF00"/>
                </a:solidFill>
                <a:effectLst>
                  <a:outerShdw blurRad="38100" dist="38100" dir="2700000" algn="tl">
                    <a:srgbClr val="000000">
                      <a:alpha val="43137"/>
                    </a:srgbClr>
                  </a:outerShdw>
                </a:effectLst>
              </a:rPr>
              <a:t>“Ride On!  Ride On In Majesty!”</a:t>
            </a:r>
            <a:endParaRPr lang="en-US" altLang="en-US" sz="2600" b="0" i="1" kern="0" dirty="0">
              <a:solidFill>
                <a:srgbClr val="FFFF00"/>
              </a:solidFill>
            </a:endParaRPr>
          </a:p>
        </p:txBody>
      </p:sp>
    </p:spTree>
    <p:extLst>
      <p:ext uri="{BB962C8B-B14F-4D97-AF65-F5344CB8AC3E}">
        <p14:creationId xmlns:p14="http://schemas.microsoft.com/office/powerpoint/2010/main" val="1777486836"/>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6200" y="2286000"/>
            <a:ext cx="9372600" cy="2308324"/>
          </a:xfrm>
          <a:prstGeom prst="rect">
            <a:avLst/>
          </a:prstGeom>
        </p:spPr>
        <p:txBody>
          <a:bodyPr wrap="square">
            <a:spAutoFit/>
          </a:bodyPr>
          <a:lstStyle/>
          <a:p>
            <a:pPr algn="ctr"/>
            <a:r>
              <a:rPr lang="en-US" sz="3600" b="1" i="1" dirty="0">
                <a:solidFill>
                  <a:srgbClr val="00FFFF"/>
                </a:solidFill>
                <a:effectLst>
                  <a:outerShdw blurRad="38100" dist="38100" dir="2700000" algn="tl">
                    <a:srgbClr val="000000">
                      <a:alpha val="43137"/>
                    </a:srgbClr>
                  </a:outerShdw>
                </a:effectLst>
              </a:rPr>
              <a:t>Ride on! ride on in majesty!</a:t>
            </a:r>
            <a:br>
              <a:rPr lang="en-US" sz="3600" b="1" i="1" dirty="0">
                <a:solidFill>
                  <a:srgbClr val="00FFFF"/>
                </a:solidFill>
                <a:effectLst>
                  <a:outerShdw blurRad="38100" dist="38100" dir="2700000" algn="tl">
                    <a:srgbClr val="000000">
                      <a:alpha val="43137"/>
                    </a:srgbClr>
                  </a:outerShdw>
                </a:effectLst>
              </a:rPr>
            </a:br>
            <a:r>
              <a:rPr lang="en-US" sz="3600" b="1" i="1" dirty="0">
                <a:solidFill>
                  <a:srgbClr val="00FFFF"/>
                </a:solidFill>
                <a:effectLst>
                  <a:outerShdw blurRad="38100" dist="38100" dir="2700000" algn="tl">
                    <a:srgbClr val="000000">
                      <a:alpha val="43137"/>
                    </a:srgbClr>
                  </a:outerShdw>
                </a:effectLst>
              </a:rPr>
              <a:t>In lowly pomp ride on to die;</a:t>
            </a:r>
            <a:br>
              <a:rPr lang="en-US" sz="3600" b="1" i="1" dirty="0">
                <a:solidFill>
                  <a:srgbClr val="00FFFF"/>
                </a:solidFill>
                <a:effectLst>
                  <a:outerShdw blurRad="38100" dist="38100" dir="2700000" algn="tl">
                    <a:srgbClr val="000000">
                      <a:alpha val="43137"/>
                    </a:srgbClr>
                  </a:outerShdw>
                </a:effectLst>
              </a:rPr>
            </a:br>
            <a:r>
              <a:rPr lang="en-US" sz="3600" b="1" i="1" dirty="0">
                <a:solidFill>
                  <a:srgbClr val="00FFFF"/>
                </a:solidFill>
                <a:effectLst>
                  <a:outerShdw blurRad="38100" dist="38100" dir="2700000" algn="tl">
                    <a:srgbClr val="000000">
                      <a:alpha val="43137"/>
                    </a:srgbClr>
                  </a:outerShdw>
                </a:effectLst>
              </a:rPr>
              <a:t>O Christ, thy triumphs now begin</a:t>
            </a:r>
            <a:br>
              <a:rPr lang="en-US" sz="3600" b="1" i="1" dirty="0">
                <a:solidFill>
                  <a:srgbClr val="00FFFF"/>
                </a:solidFill>
                <a:effectLst>
                  <a:outerShdw blurRad="38100" dist="38100" dir="2700000" algn="tl">
                    <a:srgbClr val="000000">
                      <a:alpha val="43137"/>
                    </a:srgbClr>
                  </a:outerShdw>
                </a:effectLst>
              </a:rPr>
            </a:br>
            <a:r>
              <a:rPr lang="en-US" sz="3600" b="1" i="1" dirty="0">
                <a:solidFill>
                  <a:srgbClr val="00FFFF"/>
                </a:solidFill>
                <a:effectLst>
                  <a:outerShdw blurRad="38100" dist="38100" dir="2700000" algn="tl">
                    <a:srgbClr val="000000">
                      <a:alpha val="43137"/>
                    </a:srgbClr>
                  </a:outerShdw>
                </a:effectLst>
              </a:rPr>
              <a:t>o'er captive death and conquered sin.</a:t>
            </a:r>
            <a:endParaRPr lang="en-US" sz="4000" b="1" i="1" dirty="0">
              <a:solidFill>
                <a:srgbClr val="00FFFF"/>
              </a:solidFill>
              <a:effectLst>
                <a:outerShdw blurRad="38100" dist="38100" dir="2700000" algn="tl">
                  <a:srgbClr val="000000">
                    <a:alpha val="43137"/>
                  </a:srgbClr>
                </a:outerShdw>
              </a:effectLst>
            </a:endParaRPr>
          </a:p>
        </p:txBody>
      </p:sp>
      <p:sp>
        <p:nvSpPr>
          <p:cNvPr id="9" name="Rectangle 2"/>
          <p:cNvSpPr txBox="1">
            <a:spLocks noChangeArrowheads="1"/>
          </p:cNvSpPr>
          <p:nvPr/>
        </p:nvSpPr>
        <p:spPr bwMode="auto">
          <a:xfrm>
            <a:off x="574589" y="1044910"/>
            <a:ext cx="9448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Responding Hymn</a:t>
            </a:r>
            <a:br>
              <a:rPr lang="en-US" altLang="en-US" sz="3600" b="0" i="1" u="sng" kern="0" dirty="0">
                <a:solidFill>
                  <a:srgbClr val="FFFF00"/>
                </a:solidFill>
                <a:cs typeface="Times New Roman" pitchFamily="18" charset="0"/>
              </a:rPr>
            </a:br>
            <a:r>
              <a:rPr lang="en-US" altLang="en-US" sz="2600" b="0" i="1" kern="0" dirty="0">
                <a:solidFill>
                  <a:srgbClr val="FFFF00"/>
                </a:solidFill>
                <a:effectLst>
                  <a:outerShdw blurRad="38100" dist="38100" dir="2700000" algn="tl">
                    <a:srgbClr val="000000">
                      <a:alpha val="43137"/>
                    </a:srgbClr>
                  </a:outerShdw>
                </a:effectLst>
              </a:rPr>
              <a:t># 198 </a:t>
            </a:r>
            <a:r>
              <a:rPr lang="en-US" sz="2600" i="1" kern="0" dirty="0">
                <a:solidFill>
                  <a:srgbClr val="FFFF00"/>
                </a:solidFill>
                <a:effectLst>
                  <a:outerShdw blurRad="38100" dist="38100" dir="2700000" algn="tl">
                    <a:srgbClr val="000000">
                      <a:alpha val="43137"/>
                    </a:srgbClr>
                  </a:outerShdw>
                </a:effectLst>
              </a:rPr>
              <a:t>“Ride On!  Ride On In Majesty!”</a:t>
            </a:r>
            <a:endParaRPr lang="en-US" altLang="en-US" sz="2600" b="0" i="1" kern="0" dirty="0">
              <a:solidFill>
                <a:srgbClr val="FFFF00"/>
              </a:solidFill>
            </a:endParaRPr>
          </a:p>
        </p:txBody>
      </p:sp>
    </p:spTree>
    <p:extLst>
      <p:ext uri="{BB962C8B-B14F-4D97-AF65-F5344CB8AC3E}">
        <p14:creationId xmlns:p14="http://schemas.microsoft.com/office/powerpoint/2010/main" val="2047492278"/>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6200" y="2286000"/>
            <a:ext cx="9372600" cy="4062651"/>
          </a:xfrm>
          <a:prstGeom prst="rect">
            <a:avLst/>
          </a:prstGeom>
        </p:spPr>
        <p:txBody>
          <a:bodyPr wrap="square">
            <a:spAutoFit/>
          </a:bodyPr>
          <a:lstStyle/>
          <a:p>
            <a:pPr algn="ctr"/>
            <a:r>
              <a:rPr lang="en-US" sz="3600" b="1" i="1" dirty="0">
                <a:solidFill>
                  <a:srgbClr val="00FFFF"/>
                </a:solidFill>
                <a:effectLst>
                  <a:outerShdw blurRad="38100" dist="38100" dir="2700000" algn="tl">
                    <a:srgbClr val="000000">
                      <a:alpha val="43137"/>
                    </a:srgbClr>
                  </a:outerShdw>
                </a:effectLst>
              </a:rPr>
              <a:t>Ride on! ride on in majesty!</a:t>
            </a:r>
            <a:br>
              <a:rPr lang="en-US" sz="3600" b="1" i="1" dirty="0">
                <a:solidFill>
                  <a:srgbClr val="00FFFF"/>
                </a:solidFill>
                <a:effectLst>
                  <a:outerShdw blurRad="38100" dist="38100" dir="2700000" algn="tl">
                    <a:srgbClr val="000000">
                      <a:alpha val="43137"/>
                    </a:srgbClr>
                  </a:outerShdw>
                </a:effectLst>
              </a:rPr>
            </a:br>
            <a:r>
              <a:rPr lang="en-US" sz="3600" b="1" i="1" dirty="0">
                <a:solidFill>
                  <a:srgbClr val="00FFFF"/>
                </a:solidFill>
                <a:effectLst>
                  <a:outerShdw blurRad="38100" dist="38100" dir="2700000" algn="tl">
                    <a:srgbClr val="000000">
                      <a:alpha val="43137"/>
                    </a:srgbClr>
                  </a:outerShdw>
                </a:effectLst>
              </a:rPr>
              <a:t>The hosts of angels in the sky </a:t>
            </a:r>
            <a:br>
              <a:rPr lang="en-US" sz="3600" b="1" i="1" dirty="0">
                <a:solidFill>
                  <a:srgbClr val="00FFFF"/>
                </a:solidFill>
                <a:effectLst>
                  <a:outerShdw blurRad="38100" dist="38100" dir="2700000" algn="tl">
                    <a:srgbClr val="000000">
                      <a:alpha val="43137"/>
                    </a:srgbClr>
                  </a:outerShdw>
                </a:effectLst>
              </a:rPr>
            </a:br>
            <a:r>
              <a:rPr lang="en-US" sz="3600" b="1" i="1" dirty="0">
                <a:solidFill>
                  <a:srgbClr val="00FFFF"/>
                </a:solidFill>
                <a:effectLst>
                  <a:outerShdw blurRad="38100" dist="38100" dir="2700000" algn="tl">
                    <a:srgbClr val="000000">
                      <a:alpha val="43137"/>
                    </a:srgbClr>
                  </a:outerShdw>
                </a:effectLst>
              </a:rPr>
              <a:t>look down with sad and wondering eyes</a:t>
            </a:r>
            <a:br>
              <a:rPr lang="en-US" sz="3600" b="1" i="1" dirty="0">
                <a:solidFill>
                  <a:srgbClr val="00FFFF"/>
                </a:solidFill>
                <a:effectLst>
                  <a:outerShdw blurRad="38100" dist="38100" dir="2700000" algn="tl">
                    <a:srgbClr val="000000">
                      <a:alpha val="43137"/>
                    </a:srgbClr>
                  </a:outerShdw>
                </a:effectLst>
              </a:rPr>
            </a:br>
            <a:r>
              <a:rPr lang="en-US" sz="3600" b="1" i="1" dirty="0">
                <a:solidFill>
                  <a:srgbClr val="00FFFF"/>
                </a:solidFill>
                <a:effectLst>
                  <a:outerShdw blurRad="38100" dist="38100" dir="2700000" algn="tl">
                    <a:srgbClr val="000000">
                      <a:alpha val="43137"/>
                    </a:srgbClr>
                  </a:outerShdw>
                </a:effectLst>
              </a:rPr>
              <a:t>to see the approaching sacrifice.</a:t>
            </a:r>
            <a:br>
              <a:rPr lang="en-US" sz="3600" b="1" i="1" dirty="0">
                <a:solidFill>
                  <a:srgbClr val="00FFFF"/>
                </a:solidFill>
                <a:effectLst>
                  <a:outerShdw blurRad="38100" dist="38100" dir="2700000" algn="tl">
                    <a:srgbClr val="000000">
                      <a:alpha val="43137"/>
                    </a:srgbClr>
                  </a:outerShdw>
                </a:effectLst>
              </a:rPr>
            </a:br>
            <a:r>
              <a:rPr lang="en-US" sz="3400" b="1" i="1" dirty="0">
                <a:solidFill>
                  <a:srgbClr val="00FFFF"/>
                </a:solidFill>
                <a:effectLst>
                  <a:outerShdw blurRad="38100" dist="38100" dir="2700000" algn="tl">
                    <a:srgbClr val="000000">
                      <a:alpha val="43137"/>
                    </a:srgbClr>
                  </a:outerShdw>
                </a:effectLst>
              </a:rPr>
              <a:t> </a:t>
            </a:r>
            <a:br>
              <a:rPr lang="en-US" sz="4000" b="1" i="1" dirty="0">
                <a:solidFill>
                  <a:srgbClr val="00FFFF"/>
                </a:solidFill>
                <a:effectLst>
                  <a:outerShdw blurRad="38100" dist="38100" dir="2700000" algn="tl">
                    <a:srgbClr val="000000">
                      <a:alpha val="43137"/>
                    </a:srgbClr>
                  </a:outerShdw>
                </a:effectLst>
              </a:rPr>
            </a:br>
            <a:br>
              <a:rPr lang="en-US" sz="4000" b="1" i="1" dirty="0">
                <a:solidFill>
                  <a:srgbClr val="00FFFF"/>
                </a:solidFill>
                <a:effectLst>
                  <a:outerShdw blurRad="38100" dist="38100" dir="2700000" algn="tl">
                    <a:srgbClr val="000000">
                      <a:alpha val="43137"/>
                    </a:srgbClr>
                  </a:outerShdw>
                </a:effectLst>
              </a:rPr>
            </a:br>
            <a:endParaRPr lang="en-US" sz="4000" b="1" i="1" dirty="0">
              <a:solidFill>
                <a:srgbClr val="00FFFF"/>
              </a:solidFill>
              <a:effectLst>
                <a:outerShdw blurRad="38100" dist="38100" dir="2700000" algn="tl">
                  <a:srgbClr val="000000">
                    <a:alpha val="43137"/>
                  </a:srgbClr>
                </a:outerShdw>
              </a:effectLst>
            </a:endParaRPr>
          </a:p>
        </p:txBody>
      </p:sp>
      <p:sp>
        <p:nvSpPr>
          <p:cNvPr id="9" name="Rectangle 2"/>
          <p:cNvSpPr txBox="1">
            <a:spLocks noChangeArrowheads="1"/>
          </p:cNvSpPr>
          <p:nvPr/>
        </p:nvSpPr>
        <p:spPr bwMode="auto">
          <a:xfrm>
            <a:off x="574589" y="1044910"/>
            <a:ext cx="9448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Responding Hymn</a:t>
            </a:r>
            <a:br>
              <a:rPr lang="en-US" altLang="en-US" sz="3600" b="0" i="1" u="sng" kern="0" dirty="0">
                <a:solidFill>
                  <a:srgbClr val="FFFF00"/>
                </a:solidFill>
                <a:cs typeface="Times New Roman" pitchFamily="18" charset="0"/>
              </a:rPr>
            </a:br>
            <a:r>
              <a:rPr lang="en-US" altLang="en-US" sz="2600" b="0" i="1" kern="0" dirty="0">
                <a:solidFill>
                  <a:srgbClr val="FFFF00"/>
                </a:solidFill>
                <a:effectLst>
                  <a:outerShdw blurRad="38100" dist="38100" dir="2700000" algn="tl">
                    <a:srgbClr val="000000">
                      <a:alpha val="43137"/>
                    </a:srgbClr>
                  </a:outerShdw>
                </a:effectLst>
              </a:rPr>
              <a:t># 198 </a:t>
            </a:r>
            <a:r>
              <a:rPr lang="en-US" sz="2600" i="1" kern="0" dirty="0">
                <a:solidFill>
                  <a:srgbClr val="FFFF00"/>
                </a:solidFill>
                <a:effectLst>
                  <a:outerShdw blurRad="38100" dist="38100" dir="2700000" algn="tl">
                    <a:srgbClr val="000000">
                      <a:alpha val="43137"/>
                    </a:srgbClr>
                  </a:outerShdw>
                </a:effectLst>
              </a:rPr>
              <a:t>“Ride On!  Ride On In Majesty!”</a:t>
            </a:r>
            <a:endParaRPr lang="en-US" altLang="en-US" sz="2600" b="0" i="1" kern="0" dirty="0">
              <a:solidFill>
                <a:srgbClr val="FFFF00"/>
              </a:solidFill>
            </a:endParaRPr>
          </a:p>
        </p:txBody>
      </p:sp>
    </p:spTree>
    <p:extLst>
      <p:ext uri="{BB962C8B-B14F-4D97-AF65-F5344CB8AC3E}">
        <p14:creationId xmlns:p14="http://schemas.microsoft.com/office/powerpoint/2010/main" val="3296034349"/>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6200" y="2286000"/>
            <a:ext cx="9372600" cy="2308324"/>
          </a:xfrm>
          <a:prstGeom prst="rect">
            <a:avLst/>
          </a:prstGeom>
        </p:spPr>
        <p:txBody>
          <a:bodyPr wrap="square">
            <a:spAutoFit/>
          </a:bodyPr>
          <a:lstStyle/>
          <a:p>
            <a:pPr algn="ctr"/>
            <a:r>
              <a:rPr lang="en-US" sz="3600" b="1" i="1" dirty="0">
                <a:solidFill>
                  <a:srgbClr val="00FFFF"/>
                </a:solidFill>
                <a:effectLst>
                  <a:outerShdw blurRad="38100" dist="38100" dir="2700000" algn="tl">
                    <a:srgbClr val="000000">
                      <a:alpha val="43137"/>
                    </a:srgbClr>
                  </a:outerShdw>
                </a:effectLst>
              </a:rPr>
              <a:t>Ride on! ride on in majesty!</a:t>
            </a:r>
            <a:br>
              <a:rPr lang="en-US" sz="3600" b="1" i="1" dirty="0">
                <a:solidFill>
                  <a:srgbClr val="00FFFF"/>
                </a:solidFill>
                <a:effectLst>
                  <a:outerShdw blurRad="38100" dist="38100" dir="2700000" algn="tl">
                    <a:srgbClr val="000000">
                      <a:alpha val="43137"/>
                    </a:srgbClr>
                  </a:outerShdw>
                </a:effectLst>
              </a:rPr>
            </a:br>
            <a:r>
              <a:rPr lang="en-US" sz="3600" b="1" i="1" dirty="0">
                <a:solidFill>
                  <a:srgbClr val="00FFFF"/>
                </a:solidFill>
                <a:effectLst>
                  <a:outerShdw blurRad="38100" dist="38100" dir="2700000" algn="tl">
                    <a:srgbClr val="000000">
                      <a:alpha val="43137"/>
                    </a:srgbClr>
                  </a:outerShdw>
                </a:effectLst>
              </a:rPr>
              <a:t>In lowly pomp ride on to die;</a:t>
            </a:r>
            <a:br>
              <a:rPr lang="en-US" sz="3600" b="1" i="1" dirty="0">
                <a:solidFill>
                  <a:srgbClr val="00FFFF"/>
                </a:solidFill>
                <a:effectLst>
                  <a:outerShdw blurRad="38100" dist="38100" dir="2700000" algn="tl">
                    <a:srgbClr val="000000">
                      <a:alpha val="43137"/>
                    </a:srgbClr>
                  </a:outerShdw>
                </a:effectLst>
              </a:rPr>
            </a:br>
            <a:r>
              <a:rPr lang="en-US" sz="3600" b="1" i="1" dirty="0">
                <a:solidFill>
                  <a:srgbClr val="00FFFF"/>
                </a:solidFill>
                <a:effectLst>
                  <a:outerShdw blurRad="38100" dist="38100" dir="2700000" algn="tl">
                    <a:srgbClr val="000000">
                      <a:alpha val="43137"/>
                    </a:srgbClr>
                  </a:outerShdw>
                </a:effectLst>
              </a:rPr>
              <a:t>bow thy meek head to mortal pain; </a:t>
            </a:r>
            <a:br>
              <a:rPr lang="en-US" sz="3600" b="1" i="1" dirty="0">
                <a:solidFill>
                  <a:srgbClr val="00FFFF"/>
                </a:solidFill>
                <a:effectLst>
                  <a:outerShdw blurRad="38100" dist="38100" dir="2700000" algn="tl">
                    <a:srgbClr val="000000">
                      <a:alpha val="43137"/>
                    </a:srgbClr>
                  </a:outerShdw>
                </a:effectLst>
              </a:rPr>
            </a:br>
            <a:r>
              <a:rPr lang="en-US" sz="3600" b="1" i="1" dirty="0">
                <a:solidFill>
                  <a:srgbClr val="00FFFF"/>
                </a:solidFill>
                <a:effectLst>
                  <a:outerShdw blurRad="38100" dist="38100" dir="2700000" algn="tl">
                    <a:srgbClr val="000000">
                      <a:alpha val="43137"/>
                    </a:srgbClr>
                  </a:outerShdw>
                </a:effectLst>
              </a:rPr>
              <a:t>then take, O God, thy power, and reign.</a:t>
            </a:r>
            <a:endParaRPr lang="en-US" sz="4000" b="1" i="1" dirty="0">
              <a:solidFill>
                <a:srgbClr val="00FFFF"/>
              </a:solidFill>
              <a:effectLst>
                <a:outerShdw blurRad="38100" dist="38100" dir="2700000" algn="tl">
                  <a:srgbClr val="000000">
                    <a:alpha val="43137"/>
                  </a:srgbClr>
                </a:outerShdw>
              </a:effectLst>
            </a:endParaRPr>
          </a:p>
        </p:txBody>
      </p:sp>
      <p:sp>
        <p:nvSpPr>
          <p:cNvPr id="9" name="Rectangle 2"/>
          <p:cNvSpPr txBox="1">
            <a:spLocks noChangeArrowheads="1"/>
          </p:cNvSpPr>
          <p:nvPr/>
        </p:nvSpPr>
        <p:spPr bwMode="auto">
          <a:xfrm>
            <a:off x="574589" y="1044910"/>
            <a:ext cx="9448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Responding Hymn</a:t>
            </a:r>
            <a:br>
              <a:rPr lang="en-US" altLang="en-US" sz="3600" b="0" i="1" u="sng" kern="0" dirty="0">
                <a:solidFill>
                  <a:srgbClr val="FFFF00"/>
                </a:solidFill>
                <a:cs typeface="Times New Roman" pitchFamily="18" charset="0"/>
              </a:rPr>
            </a:br>
            <a:r>
              <a:rPr lang="en-US" altLang="en-US" sz="2600" b="0" i="1" kern="0" dirty="0">
                <a:solidFill>
                  <a:srgbClr val="FFFF00"/>
                </a:solidFill>
                <a:effectLst>
                  <a:outerShdw blurRad="38100" dist="38100" dir="2700000" algn="tl">
                    <a:srgbClr val="000000">
                      <a:alpha val="43137"/>
                    </a:srgbClr>
                  </a:outerShdw>
                </a:effectLst>
              </a:rPr>
              <a:t># 198 </a:t>
            </a:r>
            <a:r>
              <a:rPr lang="en-US" sz="2600" i="1" kern="0" dirty="0">
                <a:solidFill>
                  <a:srgbClr val="FFFF00"/>
                </a:solidFill>
                <a:effectLst>
                  <a:outerShdw blurRad="38100" dist="38100" dir="2700000" algn="tl">
                    <a:srgbClr val="000000">
                      <a:alpha val="43137"/>
                    </a:srgbClr>
                  </a:outerShdw>
                </a:effectLst>
              </a:rPr>
              <a:t>“Ride On!  Ride On In Majesty!”</a:t>
            </a:r>
            <a:endParaRPr lang="en-US" altLang="en-US" sz="2600" b="0" i="1" kern="0" dirty="0">
              <a:solidFill>
                <a:srgbClr val="FFFF00"/>
              </a:solidFill>
            </a:endParaRPr>
          </a:p>
        </p:txBody>
      </p:sp>
    </p:spTree>
    <p:extLst>
      <p:ext uri="{BB962C8B-B14F-4D97-AF65-F5344CB8AC3E}">
        <p14:creationId xmlns:p14="http://schemas.microsoft.com/office/powerpoint/2010/main" val="561166185"/>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01794" name="Rectangle 2"/>
          <p:cNvSpPr>
            <a:spLocks noChangeArrowheads="1"/>
          </p:cNvSpPr>
          <p:nvPr/>
        </p:nvSpPr>
        <p:spPr bwMode="auto">
          <a:xfrm>
            <a:off x="615778" y="533400"/>
            <a:ext cx="7842422"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 – </a:t>
            </a:r>
            <a:r>
              <a:rPr lang="en-US" altLang="en-US" sz="2400" i="1" dirty="0">
                <a:solidFill>
                  <a:schemeClr val="tx1"/>
                </a:solidFill>
                <a:effectLst>
                  <a:outerShdw blurRad="38100" dist="38100" dir="2700000" algn="tl">
                    <a:srgbClr val="000000">
                      <a:alpha val="43137"/>
                    </a:srgbClr>
                  </a:outerShdw>
                </a:effectLst>
                <a:latin typeface="+mn-lt"/>
                <a:cs typeface="Times New Roman" pitchFamily="18" charset="0"/>
              </a:rPr>
              <a:t>(Philippians 2:5-11)</a:t>
            </a:r>
            <a:endParaRPr lang="en-US" altLang="en-US" sz="2400" i="1" dirty="0">
              <a:solidFill>
                <a:schemeClr val="tx1"/>
              </a:solidFill>
              <a:effectLst>
                <a:outerShdw blurRad="38100" dist="38100" dir="2700000" algn="tl">
                  <a:srgbClr val="000000">
                    <a:alpha val="43137"/>
                  </a:srgbClr>
                </a:outerShdw>
              </a:effectLst>
            </a:endParaRPr>
          </a:p>
        </p:txBody>
      </p:sp>
      <p:sp>
        <p:nvSpPr>
          <p:cNvPr id="3" name="Rectangle 2"/>
          <p:cNvSpPr/>
          <p:nvPr/>
        </p:nvSpPr>
        <p:spPr>
          <a:xfrm>
            <a:off x="460289" y="1600200"/>
            <a:ext cx="8153400" cy="5016758"/>
          </a:xfrm>
          <a:prstGeom prst="rect">
            <a:avLst/>
          </a:prstGeom>
        </p:spPr>
        <p:txBody>
          <a:bodyPr wrap="square">
            <a:spAutoFit/>
          </a:bodyPr>
          <a:lstStyle/>
          <a:p>
            <a:pPr marL="0" marR="0">
              <a:spcBef>
                <a:spcPts val="0"/>
              </a:spcBef>
              <a:spcAft>
                <a:spcPts val="1200"/>
              </a:spcAft>
            </a:pPr>
            <a:r>
              <a:rPr lang="en-US" sz="3200" b="1" i="1"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Let the same mind be in you that was in Christ Jesus, who, though he was in the form of God, did not regard equality with God as something to be exploited, but emptied himself, taking the form of a slave, being born in human likeness. And being found in human form, he humbled himself and became obedient to the point of death - even death on a cross.</a:t>
            </a:r>
            <a:endParaRPr lang="en-US" sz="3200" dirty="0">
              <a:solidFill>
                <a:schemeClr val="tx2">
                  <a:lumMod val="90000"/>
                </a:schemeClr>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20355324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01794" name="Rectangle 2"/>
          <p:cNvSpPr>
            <a:spLocks noChangeArrowheads="1"/>
          </p:cNvSpPr>
          <p:nvPr/>
        </p:nvSpPr>
        <p:spPr bwMode="auto">
          <a:xfrm>
            <a:off x="615778" y="533400"/>
            <a:ext cx="7842422"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 – </a:t>
            </a:r>
            <a:r>
              <a:rPr lang="en-US" altLang="en-US" sz="2400" i="1" dirty="0">
                <a:solidFill>
                  <a:schemeClr val="tx1"/>
                </a:solidFill>
                <a:effectLst>
                  <a:outerShdw blurRad="38100" dist="38100" dir="2700000" algn="tl">
                    <a:srgbClr val="000000">
                      <a:alpha val="43137"/>
                    </a:srgbClr>
                  </a:outerShdw>
                </a:effectLst>
                <a:latin typeface="+mn-lt"/>
                <a:cs typeface="Times New Roman" pitchFamily="18" charset="0"/>
              </a:rPr>
              <a:t>(Philippians 2:5-11)</a:t>
            </a:r>
            <a:endParaRPr lang="en-US" altLang="en-US" sz="2400" i="1" dirty="0">
              <a:solidFill>
                <a:schemeClr val="tx1"/>
              </a:solidFill>
              <a:effectLst>
                <a:outerShdw blurRad="38100" dist="38100" dir="2700000" algn="tl">
                  <a:srgbClr val="000000">
                    <a:alpha val="43137"/>
                  </a:srgbClr>
                </a:outerShdw>
              </a:effectLst>
            </a:endParaRPr>
          </a:p>
        </p:txBody>
      </p:sp>
      <p:sp>
        <p:nvSpPr>
          <p:cNvPr id="3" name="Rectangle 2"/>
          <p:cNvSpPr/>
          <p:nvPr/>
        </p:nvSpPr>
        <p:spPr>
          <a:xfrm>
            <a:off x="460289" y="1600200"/>
            <a:ext cx="8153400" cy="4031873"/>
          </a:xfrm>
          <a:prstGeom prst="rect">
            <a:avLst/>
          </a:prstGeom>
        </p:spPr>
        <p:txBody>
          <a:bodyPr wrap="square">
            <a:spAutoFit/>
          </a:bodyPr>
          <a:lstStyle/>
          <a:p>
            <a:pPr marL="0" marR="0">
              <a:spcBef>
                <a:spcPts val="0"/>
              </a:spcBef>
              <a:spcAft>
                <a:spcPts val="1200"/>
              </a:spcAft>
            </a:pPr>
            <a:r>
              <a:rPr lang="en-US" sz="3200" b="1" i="1"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Therefore, God also highly exalted him and gave him the name that is above every name, so that at the name of Jesus every knee should bend, in heaven and on earth and under the earth, and every tongue should confess that Jesus Christ is Lord, to the glory of God the Father.</a:t>
            </a:r>
            <a:r>
              <a:rPr lang="en-US" sz="3200" b="1" kern="100"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endParaRPr lang="en-US" sz="3200" dirty="0">
              <a:solidFill>
                <a:schemeClr val="tx2">
                  <a:lumMod val="90000"/>
                </a:schemeClr>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10109330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304800" y="2209800"/>
            <a:ext cx="8645611" cy="2893100"/>
          </a:xfrm>
          <a:prstGeom prst="rect">
            <a:avLst/>
          </a:prstGeom>
        </p:spPr>
        <p:txBody>
          <a:bodyPr wrap="square">
            <a:spAutoFit/>
          </a:bodyPr>
          <a:lstStyle/>
          <a:p>
            <a:pPr marL="285750" indent="-285750">
              <a:buFont typeface="Arial" panose="020B0604020202020204" pitchFamily="34" charset="0"/>
              <a:buChar char="•"/>
            </a:pPr>
            <a:r>
              <a:rPr lang="en-US" sz="2600" i="1" dirty="0">
                <a:effectLst>
                  <a:outerShdw blurRad="38100" dist="38100" dir="2700000" algn="tl">
                    <a:srgbClr val="000000">
                      <a:alpha val="43137"/>
                    </a:srgbClr>
                  </a:outerShdw>
                </a:effectLst>
              </a:rPr>
              <a:t>The afternoon </a:t>
            </a:r>
            <a:r>
              <a:rPr lang="en-US" sz="2600" b="1" i="1" dirty="0">
                <a:solidFill>
                  <a:srgbClr val="00FFFF"/>
                </a:solidFill>
                <a:effectLst>
                  <a:outerShdw blurRad="38100" dist="38100" dir="2700000" algn="tl">
                    <a:srgbClr val="000000">
                      <a:alpha val="43137"/>
                    </a:srgbClr>
                  </a:outerShdw>
                </a:effectLst>
              </a:rPr>
              <a:t>Bible Study Group </a:t>
            </a:r>
            <a:r>
              <a:rPr lang="en-US" sz="2600" i="1" dirty="0">
                <a:effectLst>
                  <a:outerShdw blurRad="38100" dist="38100" dir="2700000" algn="tl">
                    <a:srgbClr val="000000">
                      <a:alpha val="43137"/>
                    </a:srgbClr>
                  </a:outerShdw>
                </a:effectLst>
              </a:rPr>
              <a:t>will continue today downstairs in the basement at </a:t>
            </a:r>
            <a:r>
              <a:rPr lang="en-US" sz="2600" b="1" i="1" dirty="0">
                <a:solidFill>
                  <a:srgbClr val="00FFFF"/>
                </a:solidFill>
                <a:effectLst>
                  <a:outerShdw blurRad="38100" dist="38100" dir="2700000" algn="tl">
                    <a:srgbClr val="000000">
                      <a:alpha val="43137"/>
                    </a:srgbClr>
                  </a:outerShdw>
                </a:effectLst>
              </a:rPr>
              <a:t>12:30pm</a:t>
            </a:r>
            <a:r>
              <a:rPr lang="en-US" sz="2600" i="1" dirty="0">
                <a:effectLst>
                  <a:outerShdw blurRad="38100" dist="38100" dir="2700000" algn="tl">
                    <a:srgbClr val="000000">
                      <a:alpha val="43137"/>
                    </a:srgbClr>
                  </a:outerShdw>
                </a:effectLst>
              </a:rPr>
              <a:t>.  </a:t>
            </a:r>
          </a:p>
          <a:p>
            <a:endParaRPr lang="en-US" sz="2600" i="1" dirty="0">
              <a:effectLst>
                <a:outerShdw blurRad="38100" dist="38100" dir="2700000" algn="tl">
                  <a:srgbClr val="000000">
                    <a:alpha val="43137"/>
                  </a:srgbClr>
                </a:outerShdw>
              </a:effectLst>
            </a:endParaRPr>
          </a:p>
          <a:p>
            <a:pPr marL="285750" lvl="0" indent="-285750">
              <a:buFont typeface="Arial" panose="020B0604020202020204" pitchFamily="34" charset="0"/>
              <a:buChar char="•"/>
            </a:pPr>
            <a:r>
              <a:rPr lang="en-US" sz="2600" i="1" dirty="0">
                <a:effectLst>
                  <a:outerShdw blurRad="38100" dist="38100" dir="2700000" algn="tl">
                    <a:srgbClr val="000000">
                      <a:alpha val="43137"/>
                    </a:srgbClr>
                  </a:outerShdw>
                </a:effectLst>
              </a:rPr>
              <a:t>The </a:t>
            </a:r>
            <a:r>
              <a:rPr lang="en-US" sz="2600" b="1" i="1" dirty="0">
                <a:solidFill>
                  <a:srgbClr val="00FFFF"/>
                </a:solidFill>
                <a:effectLst>
                  <a:outerShdw blurRad="38100" dist="38100" dir="2700000" algn="tl">
                    <a:srgbClr val="000000">
                      <a:alpha val="43137"/>
                    </a:srgbClr>
                  </a:outerShdw>
                </a:effectLst>
              </a:rPr>
              <a:t>Women's Group </a:t>
            </a:r>
            <a:r>
              <a:rPr lang="en-US" sz="2600" i="1" dirty="0">
                <a:effectLst>
                  <a:outerShdw blurRad="38100" dist="38100" dir="2700000" algn="tl">
                    <a:srgbClr val="000000">
                      <a:alpha val="43137"/>
                    </a:srgbClr>
                  </a:outerShdw>
                </a:effectLst>
              </a:rPr>
              <a:t>meets on every </a:t>
            </a:r>
            <a:r>
              <a:rPr lang="en-US" sz="2600" b="1" i="1" dirty="0">
                <a:solidFill>
                  <a:srgbClr val="00FFFF"/>
                </a:solidFill>
                <a:effectLst>
                  <a:outerShdw blurRad="38100" dist="38100" dir="2700000" algn="tl">
                    <a:srgbClr val="000000">
                      <a:alpha val="43137"/>
                    </a:srgbClr>
                  </a:outerShdw>
                </a:effectLst>
              </a:rPr>
              <a:t>Wednesdays</a:t>
            </a:r>
            <a:r>
              <a:rPr lang="en-US" sz="2600" b="1" i="1" dirty="0">
                <a:solidFill>
                  <a:srgbClr val="FFFF00"/>
                </a:solidFill>
                <a:effectLst>
                  <a:outerShdw blurRad="38100" dist="38100" dir="2700000" algn="tl">
                    <a:srgbClr val="000000">
                      <a:alpha val="43137"/>
                    </a:srgbClr>
                  </a:outerShdw>
                </a:effectLst>
              </a:rPr>
              <a:t> </a:t>
            </a:r>
            <a:r>
              <a:rPr lang="en-US" sz="2600" b="1" i="1" dirty="0">
                <a:effectLst>
                  <a:outerShdw blurRad="38100" dist="38100" dir="2700000" algn="tl">
                    <a:srgbClr val="000000">
                      <a:alpha val="43137"/>
                    </a:srgbClr>
                  </a:outerShdw>
                </a:effectLst>
              </a:rPr>
              <a:t>at </a:t>
            </a:r>
            <a:r>
              <a:rPr lang="en-US" sz="2600" b="1" i="1" dirty="0">
                <a:solidFill>
                  <a:srgbClr val="00FFFF"/>
                </a:solidFill>
                <a:effectLst>
                  <a:outerShdw blurRad="38100" dist="38100" dir="2700000" algn="tl">
                    <a:srgbClr val="000000">
                      <a:alpha val="43137"/>
                    </a:srgbClr>
                  </a:outerShdw>
                </a:effectLst>
              </a:rPr>
              <a:t>7:30pm</a:t>
            </a:r>
            <a:r>
              <a:rPr lang="en-US" sz="2600" i="1" dirty="0">
                <a:effectLst>
                  <a:outerShdw blurRad="38100" dist="38100" dir="2700000" algn="tl">
                    <a:srgbClr val="000000">
                      <a:alpha val="43137"/>
                    </a:srgbClr>
                  </a:outerShdw>
                </a:effectLst>
              </a:rPr>
              <a:t> over at the Manse (2048 E 14</a:t>
            </a:r>
            <a:r>
              <a:rPr lang="en-US" sz="2600" i="1" baseline="30000" dirty="0">
                <a:effectLst>
                  <a:outerShdw blurRad="38100" dist="38100" dir="2700000" algn="tl">
                    <a:srgbClr val="000000">
                      <a:alpha val="43137"/>
                    </a:srgbClr>
                  </a:outerShdw>
                </a:effectLst>
              </a:rPr>
              <a:t>th</a:t>
            </a:r>
            <a:r>
              <a:rPr lang="en-US" sz="2600" i="1" dirty="0">
                <a:effectLst>
                  <a:outerShdw blurRad="38100" dist="38100" dir="2700000" algn="tl">
                    <a:srgbClr val="000000">
                      <a:alpha val="43137"/>
                    </a:srgbClr>
                  </a:outerShdw>
                </a:effectLst>
              </a:rPr>
              <a:t> Street).  They are currently studying </a:t>
            </a:r>
            <a:r>
              <a:rPr lang="en-US" sz="2600" b="1" i="1" dirty="0">
                <a:solidFill>
                  <a:srgbClr val="00FFFF"/>
                </a:solidFill>
                <a:effectLst>
                  <a:outerShdw blurRad="38100" dist="38100" dir="2700000" algn="tl">
                    <a:srgbClr val="000000">
                      <a:alpha val="43137"/>
                    </a:srgbClr>
                  </a:outerShdw>
                </a:effectLst>
              </a:rPr>
              <a:t>Gospel of Mark</a:t>
            </a:r>
            <a:r>
              <a:rPr lang="en-US" sz="2600" i="1" dirty="0">
                <a:effectLst>
                  <a:outerShdw blurRad="38100" dist="38100" dir="2700000" algn="tl">
                    <a:srgbClr val="000000">
                      <a:alpha val="43137"/>
                    </a:srgbClr>
                  </a:outerShdw>
                </a:effectLst>
              </a:rPr>
              <a:t>.  For more information, please see Margaret and Cara.</a:t>
            </a:r>
          </a:p>
        </p:txBody>
      </p:sp>
    </p:spTree>
    <p:extLst>
      <p:ext uri="{BB962C8B-B14F-4D97-AF65-F5344CB8AC3E}">
        <p14:creationId xmlns:p14="http://schemas.microsoft.com/office/powerpoint/2010/main" val="863849803"/>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2059" y="2129212"/>
            <a:ext cx="8915400" cy="954107"/>
          </a:xfrm>
          <a:prstGeom prst="rect">
            <a:avLst/>
          </a:prstGeom>
        </p:spPr>
        <p:txBody>
          <a:bodyPr wrap="square">
            <a:spAutoFit/>
          </a:bodyPr>
          <a:lstStyle/>
          <a:p>
            <a:pPr marL="457200" lvl="0" indent="-457200">
              <a:buFont typeface="Arial" panose="020B0604020202020204" pitchFamily="34" charset="0"/>
              <a:buChar char="•"/>
            </a:pPr>
            <a:r>
              <a:rPr lang="en-US" sz="2800" i="1" dirty="0">
                <a:effectLst>
                  <a:outerShdw blurRad="38100" dist="38100" dir="2700000" algn="tl">
                    <a:srgbClr val="000000">
                      <a:alpha val="43137"/>
                    </a:srgbClr>
                  </a:outerShdw>
                </a:effectLst>
              </a:rPr>
              <a:t>We will be visiting and distributing </a:t>
            </a:r>
            <a:r>
              <a:rPr lang="en-US" sz="2800" b="1" i="1" dirty="0">
                <a:solidFill>
                  <a:srgbClr val="FFFF00"/>
                </a:solidFill>
                <a:effectLst>
                  <a:outerShdw blurRad="38100" dist="38100" dir="2700000" algn="tl">
                    <a:srgbClr val="000000">
                      <a:alpha val="43137"/>
                    </a:srgbClr>
                  </a:outerShdw>
                </a:effectLst>
              </a:rPr>
              <a:t>Palm Crosses</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at St. Joachim &amp; Anne Nursing and Rehab Center.</a:t>
            </a:r>
            <a:endParaRPr lang="en-US" sz="2600" i="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231331"/>
            <a:ext cx="6477000" cy="3581400"/>
          </a:xfrm>
          <a:prstGeom prst="rect">
            <a:avLst/>
          </a:prstGeom>
        </p:spPr>
      </p:pic>
    </p:spTree>
    <p:extLst>
      <p:ext uri="{BB962C8B-B14F-4D97-AF65-F5344CB8AC3E}">
        <p14:creationId xmlns:p14="http://schemas.microsoft.com/office/powerpoint/2010/main" val="4252415962"/>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228600" y="2133600"/>
            <a:ext cx="8763000" cy="3077766"/>
          </a:xfrm>
          <a:prstGeom prst="rect">
            <a:avLst/>
          </a:prstGeom>
        </p:spPr>
        <p:txBody>
          <a:bodyPr wrap="square">
            <a:spAutoFit/>
          </a:bodyPr>
          <a:lstStyle/>
          <a:p>
            <a:pPr marL="457200" lvl="0" indent="-457200">
              <a:buFont typeface="Arial" panose="020B0604020202020204" pitchFamily="34" charset="0"/>
              <a:buChar char="•"/>
            </a:pPr>
            <a:r>
              <a:rPr lang="en-US" sz="2800" b="1" i="1" dirty="0">
                <a:solidFill>
                  <a:srgbClr val="FFFF00"/>
                </a:solidFill>
                <a:effectLst>
                  <a:outerShdw blurRad="38100" dist="38100" dir="2700000" algn="tl">
                    <a:srgbClr val="000000">
                      <a:alpha val="43137"/>
                    </a:srgbClr>
                  </a:outerShdw>
                </a:effectLst>
              </a:rPr>
              <a:t>Good Friday Worship Service</a:t>
            </a:r>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4/14 7pm</a:t>
            </a:r>
            <a:r>
              <a:rPr lang="en-US" sz="2800" i="1" dirty="0">
                <a:effectLst>
                  <a:outerShdw blurRad="38100" dist="38100" dir="2700000" algn="tl">
                    <a:srgbClr val="000000">
                      <a:alpha val="43137"/>
                    </a:srgbClr>
                  </a:outerShdw>
                </a:effectLst>
              </a:rPr>
              <a:t>.  We will be joined by </a:t>
            </a:r>
            <a:r>
              <a:rPr lang="en-US" sz="2800" b="1" i="1" dirty="0">
                <a:solidFill>
                  <a:srgbClr val="FFFF00"/>
                </a:solidFill>
                <a:effectLst>
                  <a:outerShdw blurRad="38100" dist="38100" dir="2700000" algn="tl">
                    <a:srgbClr val="000000">
                      <a:alpha val="43137"/>
                    </a:srgbClr>
                  </a:outerShdw>
                </a:effectLst>
              </a:rPr>
              <a:t>Sheepshead Bay Resurrection </a:t>
            </a:r>
            <a:r>
              <a:rPr lang="en-US" sz="2800" b="1" i="1" dirty="0">
                <a:effectLst>
                  <a:outerShdw blurRad="38100" dist="38100" dir="2700000" algn="tl">
                    <a:srgbClr val="000000">
                      <a:alpha val="43137"/>
                    </a:srgbClr>
                  </a:outerShdw>
                </a:effectLst>
              </a:rPr>
              <a:t>and </a:t>
            </a:r>
            <a:r>
              <a:rPr lang="en-US" sz="2800" b="1" i="1" dirty="0">
                <a:solidFill>
                  <a:srgbClr val="FFFF00"/>
                </a:solidFill>
                <a:effectLst>
                  <a:outerShdw blurRad="38100" dist="38100" dir="2700000" algn="tl">
                    <a:srgbClr val="000000">
                      <a:alpha val="43137"/>
                    </a:srgbClr>
                  </a:outerShdw>
                </a:effectLst>
              </a:rPr>
              <a:t>King’s Chapel </a:t>
            </a:r>
            <a:r>
              <a:rPr lang="en-US" sz="2800" i="1" dirty="0">
                <a:effectLst>
                  <a:outerShdw blurRad="38100" dist="38100" dir="2700000" algn="tl">
                    <a:srgbClr val="000000">
                      <a:alpha val="43137"/>
                    </a:srgbClr>
                  </a:outerShdw>
                </a:effectLst>
              </a:rPr>
              <a:t>this year. </a:t>
            </a:r>
          </a:p>
          <a:p>
            <a:r>
              <a:rPr lang="en-US" sz="2800" i="1" dirty="0">
                <a:effectLst>
                  <a:outerShdw blurRad="38100" dist="38100" dir="2700000" algn="tl">
                    <a:srgbClr val="000000">
                      <a:alpha val="43137"/>
                    </a:srgbClr>
                  </a:outerShdw>
                </a:effectLst>
              </a:rPr>
              <a:t> </a:t>
            </a:r>
          </a:p>
          <a:p>
            <a:pPr marL="457200" lvl="0" indent="-457200">
              <a:buFont typeface="Arial" panose="020B0604020202020204" pitchFamily="34" charset="0"/>
              <a:buChar char="•"/>
            </a:pPr>
            <a:r>
              <a:rPr lang="en-US" sz="2800" b="1" i="1" dirty="0">
                <a:solidFill>
                  <a:srgbClr val="FFFF00"/>
                </a:solidFill>
                <a:effectLst>
                  <a:outerShdw blurRad="38100" dist="38100" dir="2700000" algn="tl">
                    <a:srgbClr val="000000">
                      <a:alpha val="43137"/>
                    </a:srgbClr>
                  </a:outerShdw>
                </a:effectLst>
              </a:rPr>
              <a:t>Resurrection (Easter) Sunday</a:t>
            </a:r>
            <a:r>
              <a:rPr lang="en-US" sz="2800" b="1" i="1" dirty="0">
                <a:effectLst>
                  <a:outerShdw blurRad="38100" dist="38100" dir="2700000" algn="tl">
                    <a:srgbClr val="000000">
                      <a:alpha val="43137"/>
                    </a:srgbClr>
                  </a:outerShdw>
                </a:effectLst>
              </a:rPr>
              <a:t> Worship Service</a:t>
            </a:r>
            <a:r>
              <a:rPr lang="en-US" sz="2800" i="1" dirty="0">
                <a:effectLst>
                  <a:outerShdw blurRad="38100" dist="38100" dir="2700000" algn="tl">
                    <a:srgbClr val="000000">
                      <a:alpha val="43137"/>
                    </a:srgbClr>
                  </a:outerShdw>
                </a:effectLst>
              </a:rPr>
              <a:t> will be on </a:t>
            </a:r>
            <a:r>
              <a:rPr lang="en-US" sz="2800" b="1" i="1" dirty="0">
                <a:effectLst>
                  <a:outerShdw blurRad="38100" dist="38100" dir="2700000" algn="tl">
                    <a:srgbClr val="000000">
                      <a:alpha val="43137"/>
                    </a:srgbClr>
                  </a:outerShdw>
                </a:effectLst>
              </a:rPr>
              <a:t>4/16 11am.</a:t>
            </a:r>
            <a:endParaRPr lang="en-US" sz="2800" i="1" dirty="0">
              <a:effectLst>
                <a:outerShdw blurRad="38100" dist="38100" dir="2700000" algn="tl">
                  <a:srgbClr val="000000">
                    <a:alpha val="43137"/>
                  </a:srgbClr>
                </a:outerShdw>
              </a:effectLst>
            </a:endParaRPr>
          </a:p>
          <a:p>
            <a:pPr marL="457200" lvl="0" indent="-457200">
              <a:buFont typeface="Arial" panose="020B0604020202020204" pitchFamily="34" charset="0"/>
              <a:buChar char="•"/>
            </a:pPr>
            <a:endParaRPr lang="en-US" sz="26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6063" y="4374197"/>
            <a:ext cx="4857937" cy="2483803"/>
          </a:xfrm>
          <a:prstGeom prst="rect">
            <a:avLst/>
          </a:prstGeom>
        </p:spPr>
      </p:pic>
    </p:spTree>
    <p:extLst>
      <p:ext uri="{BB962C8B-B14F-4D97-AF65-F5344CB8AC3E}">
        <p14:creationId xmlns:p14="http://schemas.microsoft.com/office/powerpoint/2010/main" val="2442614648"/>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 y="0"/>
            <a:ext cx="9151350" cy="6858000"/>
          </a:xfrm>
          <a:prstGeom prst="rect">
            <a:avLst/>
          </a:prstGeom>
        </p:spPr>
      </p:pic>
      <p:sp>
        <p:nvSpPr>
          <p:cNvPr id="3" name="Subtitle 2"/>
          <p:cNvSpPr>
            <a:spLocks noGrp="1"/>
          </p:cNvSpPr>
          <p:nvPr>
            <p:ph type="subTitle" sz="quarter" idx="1"/>
          </p:nvPr>
        </p:nvSpPr>
        <p:spPr>
          <a:xfrm>
            <a:off x="-228600" y="1219200"/>
            <a:ext cx="9228868" cy="1752600"/>
          </a:xfrm>
        </p:spPr>
        <p:txBody>
          <a:bodyPr/>
          <a:lstStyle/>
          <a:p>
            <a:pPr algn="ctr"/>
            <a:r>
              <a:rPr lang="en-US" sz="3600" b="1" i="1" dirty="0">
                <a:solidFill>
                  <a:srgbClr val="000000"/>
                </a:solidFill>
                <a:effectLst/>
              </a:rPr>
              <a:t>All glory, laud, and honor</a:t>
            </a:r>
            <a:br>
              <a:rPr lang="en-US" sz="3600" b="1" i="1" dirty="0">
                <a:solidFill>
                  <a:srgbClr val="000000"/>
                </a:solidFill>
                <a:effectLst/>
              </a:rPr>
            </a:br>
            <a:r>
              <a:rPr lang="en-US" sz="3600" b="1" i="1" dirty="0">
                <a:solidFill>
                  <a:srgbClr val="000000"/>
                </a:solidFill>
                <a:effectLst/>
              </a:rPr>
              <a:t>to thee, Redeemer, King,</a:t>
            </a:r>
            <a:br>
              <a:rPr lang="en-US" sz="3600" b="1" i="1" dirty="0">
                <a:solidFill>
                  <a:srgbClr val="000000"/>
                </a:solidFill>
                <a:effectLst/>
              </a:rPr>
            </a:br>
            <a:r>
              <a:rPr lang="en-US" sz="3600" b="1" i="1" dirty="0">
                <a:solidFill>
                  <a:srgbClr val="000000"/>
                </a:solidFill>
                <a:effectLst/>
              </a:rPr>
              <a:t>to whom the lips of children</a:t>
            </a:r>
            <a:br>
              <a:rPr lang="en-US" sz="3600" b="1" i="1" dirty="0">
                <a:solidFill>
                  <a:srgbClr val="000000"/>
                </a:solidFill>
                <a:effectLst/>
              </a:rPr>
            </a:br>
            <a:r>
              <a:rPr lang="en-US" sz="3600" b="1" i="1" dirty="0">
                <a:solidFill>
                  <a:srgbClr val="000000"/>
                </a:solidFill>
                <a:effectLst/>
              </a:rPr>
              <a:t>made sweet hosannas ring!</a:t>
            </a:r>
          </a:p>
          <a:p>
            <a:pPr algn="ctr"/>
            <a:br>
              <a:rPr lang="en-US" sz="3600" b="1" i="1" dirty="0">
                <a:solidFill>
                  <a:srgbClr val="000000"/>
                </a:solidFill>
                <a:effectLst/>
              </a:rPr>
            </a:br>
            <a:r>
              <a:rPr lang="en-US" sz="3600" b="1" i="1" dirty="0">
                <a:solidFill>
                  <a:srgbClr val="000000"/>
                </a:solidFill>
                <a:effectLst/>
              </a:rPr>
              <a:t>Thou art the King of Israel,</a:t>
            </a:r>
            <a:br>
              <a:rPr lang="en-US" sz="3600" b="1" i="1" dirty="0">
                <a:solidFill>
                  <a:srgbClr val="000000"/>
                </a:solidFill>
                <a:effectLst/>
              </a:rPr>
            </a:br>
            <a:r>
              <a:rPr lang="en-US" sz="3600" b="1" i="1" dirty="0">
                <a:solidFill>
                  <a:srgbClr val="000000"/>
                </a:solidFill>
                <a:effectLst/>
              </a:rPr>
              <a:t>thou David’s royal Son,</a:t>
            </a:r>
            <a:br>
              <a:rPr lang="en-US" sz="3600" b="1" i="1" dirty="0">
                <a:solidFill>
                  <a:srgbClr val="000000"/>
                </a:solidFill>
                <a:effectLst/>
              </a:rPr>
            </a:br>
            <a:r>
              <a:rPr lang="en-US" sz="3600" b="1" i="1" dirty="0">
                <a:solidFill>
                  <a:srgbClr val="000000"/>
                </a:solidFill>
                <a:effectLst/>
              </a:rPr>
              <a:t>who in the Lord’s name </a:t>
            </a:r>
            <a:r>
              <a:rPr lang="en-US" sz="3600" b="1" i="1" dirty="0" err="1">
                <a:solidFill>
                  <a:srgbClr val="000000"/>
                </a:solidFill>
                <a:effectLst/>
              </a:rPr>
              <a:t>comest</a:t>
            </a:r>
            <a:r>
              <a:rPr lang="en-US" sz="3600" b="1" i="1" dirty="0">
                <a:solidFill>
                  <a:srgbClr val="000000"/>
                </a:solidFill>
                <a:effectLst/>
              </a:rPr>
              <a:t>,</a:t>
            </a:r>
            <a:br>
              <a:rPr lang="en-US" sz="3600" b="1" i="1" dirty="0">
                <a:solidFill>
                  <a:srgbClr val="000000"/>
                </a:solidFill>
                <a:effectLst/>
              </a:rPr>
            </a:br>
            <a:r>
              <a:rPr lang="en-US" sz="3600" b="1" i="1" dirty="0">
                <a:solidFill>
                  <a:srgbClr val="000000"/>
                </a:solidFill>
                <a:effectLst/>
              </a:rPr>
              <a:t>the King and blessed One.</a:t>
            </a:r>
          </a:p>
        </p:txBody>
      </p:sp>
      <p:sp>
        <p:nvSpPr>
          <p:cNvPr id="7" name="Rectangle 2"/>
          <p:cNvSpPr txBox="1">
            <a:spLocks noChangeArrowheads="1"/>
          </p:cNvSpPr>
          <p:nvPr/>
        </p:nvSpPr>
        <p:spPr bwMode="auto">
          <a:xfrm>
            <a:off x="1028700" y="204916"/>
            <a:ext cx="7086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cs typeface="Times New Roman" pitchFamily="18" charset="0"/>
              </a:rPr>
              <a:t>Gathering Hymn</a:t>
            </a:r>
            <a:br>
              <a:rPr lang="en-US" altLang="en-US" sz="3600" b="0" i="1" u="sng" kern="0" dirty="0">
                <a:solidFill>
                  <a:srgbClr val="FFFF00"/>
                </a:solidFill>
                <a:cs typeface="Times New Roman" pitchFamily="18" charset="0"/>
              </a:rPr>
            </a:br>
            <a:r>
              <a:rPr lang="en-US" altLang="en-US" sz="2600" b="0" i="1" kern="0" dirty="0">
                <a:solidFill>
                  <a:srgbClr val="FF0000"/>
                </a:solidFill>
                <a:effectLst/>
              </a:rPr>
              <a:t># 196 “All Glory, Laud, and Honor</a:t>
            </a:r>
            <a:r>
              <a:rPr lang="en-US" sz="2600" b="0" i="1" kern="0" dirty="0">
                <a:solidFill>
                  <a:srgbClr val="FF0000"/>
                </a:solidFill>
                <a:effectLst/>
              </a:rPr>
              <a:t>”</a:t>
            </a:r>
            <a:br>
              <a:rPr lang="en-US" altLang="en-US" sz="2600" b="0" i="1" kern="0" dirty="0">
                <a:solidFill>
                  <a:srgbClr val="00FFFF"/>
                </a:solidFill>
                <a:effectLst>
                  <a:outerShdw blurRad="38100" dist="38100" dir="2700000" algn="tl">
                    <a:srgbClr val="000000">
                      <a:alpha val="43137"/>
                    </a:srgbClr>
                  </a:outerShdw>
                </a:effectLst>
              </a:rPr>
            </a:br>
            <a:endParaRPr lang="en-US" altLang="en-US" sz="2000" b="0" i="1" kern="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3996452"/>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600" b="0" i="1" dirty="0"/>
              <a:t>Prayer of the People &amp; The Lord’s Prayer</a:t>
            </a:r>
          </a:p>
        </p:txBody>
      </p:sp>
      <p:sp>
        <p:nvSpPr>
          <p:cNvPr id="2" name="Rectangle 1"/>
          <p:cNvSpPr/>
          <p:nvPr/>
        </p:nvSpPr>
        <p:spPr>
          <a:xfrm>
            <a:off x="-114301" y="1431925"/>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4000" cy="54864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94270" y="195649"/>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p:txBody>
      </p:sp>
    </p:spTree>
    <p:extLst>
      <p:ext uri="{BB962C8B-B14F-4D97-AF65-F5344CB8AC3E}">
        <p14:creationId xmlns:p14="http://schemas.microsoft.com/office/powerpoint/2010/main" val="4269254007"/>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85" y="1354137"/>
            <a:ext cx="9297209" cy="7305674"/>
          </a:xfrm>
          <a:prstGeom prst="rect">
            <a:avLst/>
          </a:prstGeom>
        </p:spPr>
      </p:pic>
      <p:pic>
        <p:nvPicPr>
          <p:cNvPr id="1026" name="Picture 2" descr="http://www.popularhymns.com/images/doxology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334498" cy="79248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2770" name="Rectangle 2"/>
          <p:cNvSpPr>
            <a:spLocks noGrp="1" noChangeArrowheads="1"/>
          </p:cNvSpPr>
          <p:nvPr>
            <p:ph type="ctrTitle"/>
          </p:nvPr>
        </p:nvSpPr>
        <p:spPr>
          <a:xfrm>
            <a:off x="838200" y="533400"/>
            <a:ext cx="9003957"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rgbClr val="FFFF00"/>
                </a:solidFill>
                <a:effectLst>
                  <a:outerShdw blurRad="38100" dist="38100" dir="2700000" algn="tl">
                    <a:srgbClr val="000000">
                      <a:alpha val="43137"/>
                    </a:srgbClr>
                  </a:outerShdw>
                </a:effectLst>
              </a:rPr>
              <a:t># 197 “Hosanna, Loud Hosanna”</a:t>
            </a:r>
          </a:p>
        </p:txBody>
      </p:sp>
      <p:sp>
        <p:nvSpPr>
          <p:cNvPr id="5" name="Rectangle 4"/>
          <p:cNvSpPr/>
          <p:nvPr/>
        </p:nvSpPr>
        <p:spPr>
          <a:xfrm>
            <a:off x="76200" y="1524000"/>
            <a:ext cx="8991600" cy="507831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Hosanna, loud hosanna,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little children sang;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through pillared court and temple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joyful anthem rang.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Jesus, who had blessed them,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close folded to his breast,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children sang their praises,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simplest and the best.</a:t>
            </a:r>
            <a:br>
              <a:rPr lang="en-US" sz="3600" b="1" i="1" dirty="0">
                <a:solidFill>
                  <a:srgbClr val="FFFF00"/>
                </a:solidFill>
                <a:effectLst>
                  <a:outerShdw blurRad="38100" dist="38100" dir="2700000" algn="tl">
                    <a:srgbClr val="000000">
                      <a:alpha val="43137"/>
                    </a:srgbClr>
                  </a:outerShdw>
                </a:effectLst>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628113"/>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2770" name="Rectangle 2"/>
          <p:cNvSpPr>
            <a:spLocks noGrp="1" noChangeArrowheads="1"/>
          </p:cNvSpPr>
          <p:nvPr>
            <p:ph type="ctrTitle"/>
          </p:nvPr>
        </p:nvSpPr>
        <p:spPr>
          <a:xfrm>
            <a:off x="838200" y="533400"/>
            <a:ext cx="9003957"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rgbClr val="FFFF00"/>
                </a:solidFill>
                <a:effectLst>
                  <a:outerShdw blurRad="38100" dist="38100" dir="2700000" algn="tl">
                    <a:srgbClr val="000000">
                      <a:alpha val="43137"/>
                    </a:srgbClr>
                  </a:outerShdw>
                </a:effectLst>
              </a:rPr>
              <a:t># 197 “Hosanna, Loud Hosanna”</a:t>
            </a:r>
          </a:p>
        </p:txBody>
      </p:sp>
      <p:sp>
        <p:nvSpPr>
          <p:cNvPr id="5" name="Rectangle 4"/>
          <p:cNvSpPr/>
          <p:nvPr/>
        </p:nvSpPr>
        <p:spPr>
          <a:xfrm>
            <a:off x="76200" y="1524000"/>
            <a:ext cx="8991600" cy="507831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From Olivet they followed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'mid an exultant crowd,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victor palm branch waving,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chanting clear and loud;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Lord of earth and heaven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rode on in lowly state,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nor scorned that little children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should on his bidding wait. </a:t>
            </a:r>
            <a:br>
              <a:rPr lang="en-US" sz="3600" b="1" i="1" dirty="0">
                <a:solidFill>
                  <a:srgbClr val="FFFF00"/>
                </a:solidFill>
                <a:effectLst>
                  <a:outerShdw blurRad="38100" dist="38100" dir="2700000" algn="tl">
                    <a:srgbClr val="000000">
                      <a:alpha val="43137"/>
                    </a:srgbClr>
                  </a:outerShdw>
                </a:effectLst>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8815956"/>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2770" name="Rectangle 2"/>
          <p:cNvSpPr>
            <a:spLocks noGrp="1" noChangeArrowheads="1"/>
          </p:cNvSpPr>
          <p:nvPr>
            <p:ph type="ctrTitle"/>
          </p:nvPr>
        </p:nvSpPr>
        <p:spPr>
          <a:xfrm>
            <a:off x="838200" y="533400"/>
            <a:ext cx="9003957"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rgbClr val="FFFF00"/>
                </a:solidFill>
                <a:effectLst>
                  <a:outerShdw blurRad="38100" dist="38100" dir="2700000" algn="tl">
                    <a:srgbClr val="000000">
                      <a:alpha val="43137"/>
                    </a:srgbClr>
                  </a:outerShdw>
                </a:effectLst>
              </a:rPr>
              <a:t># 197 “Hosanna, Loud Hosanna”</a:t>
            </a:r>
          </a:p>
        </p:txBody>
      </p:sp>
      <p:sp>
        <p:nvSpPr>
          <p:cNvPr id="5" name="Rectangle 4"/>
          <p:cNvSpPr/>
          <p:nvPr/>
        </p:nvSpPr>
        <p:spPr>
          <a:xfrm>
            <a:off x="76200" y="1524000"/>
            <a:ext cx="899160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“Hosanna in the highest!”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ancient song we sing,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Christ is our Redeemer;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Lord of heaven, our King.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may we ever praise him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heart and life and voice,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in his blissful presence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eternally rejoice.</a:t>
            </a: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9301037"/>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838200" y="2209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679621" y="308447"/>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0" y="2188605"/>
            <a:ext cx="915635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FFFF00"/>
                </a:solidFill>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547 “Go, My Children, with My Blessing”</a:t>
            </a:r>
          </a:p>
          <a:p>
            <a:pPr algn="ctr">
              <a:lnSpc>
                <a:spcPct val="80000"/>
              </a:lnSpc>
            </a:pPr>
            <a:r>
              <a:rPr lang="en-US" sz="2800" b="1" i="1" dirty="0">
                <a:solidFill>
                  <a:srgbClr val="FFFF00"/>
                </a:solidFill>
                <a:effectLst>
                  <a:outerShdw blurRad="38100" dist="38100" dir="2700000" algn="tl">
                    <a:srgbClr val="000000">
                      <a:alpha val="43137"/>
                    </a:srgbClr>
                  </a:outerShdw>
                </a:effectLst>
              </a:rPr>
              <a:t>(Stanza 2) </a:t>
            </a:r>
            <a:endParaRPr lang="en-US" dirty="0">
              <a:effectLst/>
            </a:endParaRPr>
          </a:p>
          <a:p>
            <a:pPr algn="ctr"/>
            <a:r>
              <a:rPr lang="en-US" sz="2800" b="1" i="1" dirty="0">
                <a:effectLst/>
              </a:rPr>
              <a:t>Go, my children, sins forgiven, at peace and pure.</a:t>
            </a:r>
            <a:br>
              <a:rPr lang="en-US" sz="2800" b="1" i="1" dirty="0">
                <a:effectLst/>
              </a:rPr>
            </a:br>
            <a:r>
              <a:rPr lang="en-US" sz="2800" b="1" i="1" dirty="0">
                <a:effectLst/>
              </a:rPr>
              <a:t>Here you learned how much I love you, </a:t>
            </a:r>
          </a:p>
          <a:p>
            <a:pPr algn="ctr"/>
            <a:r>
              <a:rPr lang="en-US" sz="2800" b="1" i="1" dirty="0">
                <a:effectLst/>
              </a:rPr>
              <a:t>what I can cure.</a:t>
            </a:r>
            <a:br>
              <a:rPr lang="en-US" sz="2800" b="1" i="1" dirty="0">
                <a:effectLst/>
              </a:rPr>
            </a:br>
            <a:r>
              <a:rPr lang="en-US" sz="2800" b="1" i="1" dirty="0">
                <a:effectLst/>
              </a:rPr>
              <a:t>Here you heard my dear Son’s story; </a:t>
            </a:r>
          </a:p>
          <a:p>
            <a:pPr algn="ctr"/>
            <a:r>
              <a:rPr lang="en-US" sz="2800" b="1" i="1" dirty="0">
                <a:effectLst/>
              </a:rPr>
              <a:t>here you touched him, saw his glory.</a:t>
            </a:r>
            <a:br>
              <a:rPr lang="en-US" sz="2800" b="1" i="1" dirty="0">
                <a:effectLst/>
              </a:rPr>
            </a:br>
            <a:r>
              <a:rPr lang="en-US" sz="2800" b="1" i="1" dirty="0">
                <a:effectLst/>
              </a:rPr>
              <a:t>Go, my children, sins forgiven, at peace and pure</a:t>
            </a:r>
            <a:r>
              <a:rPr lang="en-US" sz="2800" i="1" dirty="0">
                <a:effectLst/>
              </a:rPr>
              <a:t>.</a:t>
            </a: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631181" cy="6858000"/>
          </a:xfrm>
          <a:prstGeom prst="rect">
            <a:avLst/>
          </a:prstGeom>
        </p:spPr>
      </p:pic>
      <p:sp>
        <p:nvSpPr>
          <p:cNvPr id="4098" name="Rectangle 2"/>
          <p:cNvSpPr>
            <a:spLocks noGrp="1" noChangeArrowheads="1"/>
          </p:cNvSpPr>
          <p:nvPr>
            <p:ph type="ctrTitle"/>
          </p:nvPr>
        </p:nvSpPr>
        <p:spPr>
          <a:xfrm>
            <a:off x="1066800" y="1371600"/>
            <a:ext cx="8153400" cy="762000"/>
          </a:xfrm>
        </p:spPr>
        <p:txBody>
          <a:bodyPr/>
          <a:lstStyle/>
          <a:p>
            <a:r>
              <a:rPr lang="en-US" altLang="en-US" sz="3600" i="1" u="sng" dirty="0" err="1">
                <a:solidFill>
                  <a:srgbClr val="00FFFF"/>
                </a:solidFill>
                <a:latin typeface="+mn-lt"/>
              </a:rPr>
              <a:t>Homecrest</a:t>
            </a:r>
            <a:r>
              <a:rPr lang="en-US" altLang="en-US" sz="3600" i="1" u="sng" dirty="0">
                <a:solidFill>
                  <a:srgbClr val="00FFFF"/>
                </a:solidFill>
                <a:latin typeface="+mn-lt"/>
              </a:rPr>
              <a:t> Presbyterian Church</a:t>
            </a:r>
            <a:br>
              <a:rPr lang="en-US" altLang="en-US" sz="3600" i="1" dirty="0">
                <a:solidFill>
                  <a:srgbClr val="FF0000"/>
                </a:solidFill>
                <a:latin typeface="Arial" charset="0"/>
              </a:rPr>
            </a:br>
            <a:br>
              <a:rPr lang="en-US" altLang="en-US" sz="3600" i="1" dirty="0">
                <a:solidFill>
                  <a:srgbClr val="FF0000"/>
                </a:solidFill>
                <a:latin typeface="Arial" charset="0"/>
              </a:rPr>
            </a:br>
            <a:r>
              <a:rPr lang="en-US" altLang="en-US" sz="3400" i="1" dirty="0">
                <a:solidFill>
                  <a:srgbClr val="FA06BA"/>
                </a:solidFill>
                <a:effectLst/>
                <a:latin typeface="Arial" charset="0"/>
              </a:rPr>
              <a:t>Worship of the Lord’s Day</a:t>
            </a:r>
            <a:br>
              <a:rPr lang="en-US" altLang="en-US" sz="3800" i="1" dirty="0">
                <a:solidFill>
                  <a:srgbClr val="FFFF00"/>
                </a:solidFill>
                <a:effectLst/>
                <a:latin typeface="Arial" charset="0"/>
              </a:rPr>
            </a:br>
            <a:r>
              <a:rPr lang="en-US" altLang="en-US" sz="3000" i="1" dirty="0">
                <a:solidFill>
                  <a:srgbClr val="FF0000"/>
                </a:solidFill>
                <a:effectLst/>
                <a:latin typeface="Arial" charset="0"/>
              </a:rPr>
              <a:t>April 9th, 2017</a:t>
            </a:r>
            <a:br>
              <a:rPr lang="en-US" altLang="en-US" sz="3000" i="1" dirty="0">
                <a:latin typeface="Arial" charset="0"/>
              </a:rPr>
            </a:br>
            <a:br>
              <a:rPr lang="en-US" altLang="en-US" sz="3000" i="1" dirty="0">
                <a:latin typeface="Arial" charset="0"/>
              </a:rPr>
            </a:br>
            <a:endParaRPr lang="en-US" altLang="en-US" sz="3000" i="1" dirty="0">
              <a:solidFill>
                <a:srgbClr val="FA06BA"/>
              </a:solidFill>
              <a:latin typeface="Arial" charset="0"/>
            </a:endParaRPr>
          </a:p>
        </p:txBody>
      </p:sp>
    </p:spTree>
    <p:extLst>
      <p:ext uri="{BB962C8B-B14F-4D97-AF65-F5344CB8AC3E}">
        <p14:creationId xmlns:p14="http://schemas.microsoft.com/office/powerpoint/2010/main" val="3154387066"/>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 y="0"/>
            <a:ext cx="9151350" cy="6858000"/>
          </a:xfrm>
          <a:prstGeom prst="rect">
            <a:avLst/>
          </a:prstGeom>
        </p:spPr>
      </p:pic>
      <p:sp>
        <p:nvSpPr>
          <p:cNvPr id="3" name="Subtitle 2"/>
          <p:cNvSpPr>
            <a:spLocks noGrp="1"/>
          </p:cNvSpPr>
          <p:nvPr>
            <p:ph type="subTitle" sz="quarter" idx="1"/>
          </p:nvPr>
        </p:nvSpPr>
        <p:spPr>
          <a:xfrm>
            <a:off x="-84868" y="1249362"/>
            <a:ext cx="9228868" cy="1752600"/>
          </a:xfrm>
        </p:spPr>
        <p:txBody>
          <a:bodyPr/>
          <a:lstStyle/>
          <a:p>
            <a:pPr algn="ctr"/>
            <a:r>
              <a:rPr lang="en-US" sz="3600" b="1" i="1" dirty="0">
                <a:solidFill>
                  <a:srgbClr val="000000"/>
                </a:solidFill>
                <a:effectLst/>
              </a:rPr>
              <a:t>All glory, laud, and honor</a:t>
            </a:r>
            <a:br>
              <a:rPr lang="en-US" sz="3600" b="1" i="1" dirty="0">
                <a:solidFill>
                  <a:srgbClr val="000000"/>
                </a:solidFill>
                <a:effectLst/>
              </a:rPr>
            </a:br>
            <a:r>
              <a:rPr lang="en-US" sz="3600" b="1" i="1" dirty="0">
                <a:solidFill>
                  <a:srgbClr val="000000"/>
                </a:solidFill>
                <a:effectLst/>
              </a:rPr>
              <a:t>to thee, Redeemer, King,</a:t>
            </a:r>
            <a:br>
              <a:rPr lang="en-US" sz="3600" b="1" i="1" dirty="0">
                <a:solidFill>
                  <a:srgbClr val="000000"/>
                </a:solidFill>
                <a:effectLst/>
              </a:rPr>
            </a:br>
            <a:r>
              <a:rPr lang="en-US" sz="3600" b="1" i="1" dirty="0">
                <a:solidFill>
                  <a:srgbClr val="000000"/>
                </a:solidFill>
                <a:effectLst/>
              </a:rPr>
              <a:t>to whom the lips of children</a:t>
            </a:r>
            <a:br>
              <a:rPr lang="en-US" sz="3600" b="1" i="1" dirty="0">
                <a:solidFill>
                  <a:srgbClr val="000000"/>
                </a:solidFill>
                <a:effectLst/>
              </a:rPr>
            </a:br>
            <a:r>
              <a:rPr lang="en-US" sz="3600" b="1" i="1" dirty="0">
                <a:solidFill>
                  <a:srgbClr val="000000"/>
                </a:solidFill>
                <a:effectLst/>
              </a:rPr>
              <a:t>made sweet hosannas ring!</a:t>
            </a:r>
          </a:p>
          <a:p>
            <a:pPr algn="ctr"/>
            <a:br>
              <a:rPr lang="en-US" sz="3600" b="1" i="1" dirty="0">
                <a:solidFill>
                  <a:srgbClr val="000000"/>
                </a:solidFill>
                <a:effectLst/>
              </a:rPr>
            </a:br>
            <a:r>
              <a:rPr lang="en-US" sz="3600" b="1" i="1" dirty="0">
                <a:solidFill>
                  <a:srgbClr val="000000"/>
                </a:solidFill>
                <a:effectLst/>
              </a:rPr>
              <a:t>The people of the Hebrews</a:t>
            </a:r>
            <a:br>
              <a:rPr lang="en-US" sz="3600" b="1" i="1" dirty="0">
                <a:solidFill>
                  <a:srgbClr val="000000"/>
                </a:solidFill>
                <a:effectLst/>
              </a:rPr>
            </a:br>
            <a:r>
              <a:rPr lang="en-US" sz="3600" b="1" i="1" dirty="0">
                <a:solidFill>
                  <a:srgbClr val="000000"/>
                </a:solidFill>
                <a:effectLst/>
              </a:rPr>
              <a:t>with palms before thee went;</a:t>
            </a:r>
            <a:br>
              <a:rPr lang="en-US" sz="3600" b="1" i="1" dirty="0">
                <a:solidFill>
                  <a:srgbClr val="000000"/>
                </a:solidFill>
                <a:effectLst/>
              </a:rPr>
            </a:br>
            <a:r>
              <a:rPr lang="en-US" sz="3600" b="1" i="1" dirty="0">
                <a:solidFill>
                  <a:srgbClr val="000000"/>
                </a:solidFill>
                <a:effectLst/>
              </a:rPr>
              <a:t>our praise and prayers and anthems</a:t>
            </a:r>
            <a:br>
              <a:rPr lang="en-US" sz="3600" b="1" i="1" dirty="0">
                <a:solidFill>
                  <a:srgbClr val="000000"/>
                </a:solidFill>
                <a:effectLst/>
              </a:rPr>
            </a:br>
            <a:r>
              <a:rPr lang="en-US" sz="3600" b="1" i="1" dirty="0">
                <a:solidFill>
                  <a:srgbClr val="000000"/>
                </a:solidFill>
                <a:effectLst/>
              </a:rPr>
              <a:t>before thee we present.</a:t>
            </a:r>
          </a:p>
        </p:txBody>
      </p:sp>
      <p:sp>
        <p:nvSpPr>
          <p:cNvPr id="7" name="Rectangle 2"/>
          <p:cNvSpPr txBox="1">
            <a:spLocks noChangeArrowheads="1"/>
          </p:cNvSpPr>
          <p:nvPr/>
        </p:nvSpPr>
        <p:spPr bwMode="auto">
          <a:xfrm>
            <a:off x="1028700" y="304800"/>
            <a:ext cx="7086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cs typeface="Times New Roman" pitchFamily="18" charset="0"/>
              </a:rPr>
              <a:t>Gathering Hymn</a:t>
            </a:r>
            <a:br>
              <a:rPr lang="en-US" altLang="en-US" sz="3600" b="0" i="1" u="sng" kern="0" dirty="0">
                <a:solidFill>
                  <a:srgbClr val="FFFF00"/>
                </a:solidFill>
                <a:cs typeface="Times New Roman" pitchFamily="18" charset="0"/>
              </a:rPr>
            </a:br>
            <a:r>
              <a:rPr lang="en-US" altLang="en-US" sz="2600" b="0" i="1" kern="0" dirty="0">
                <a:solidFill>
                  <a:srgbClr val="FF0000"/>
                </a:solidFill>
                <a:effectLst/>
              </a:rPr>
              <a:t># 196 “All Glory, Laud, and Honor</a:t>
            </a:r>
            <a:r>
              <a:rPr lang="en-US" sz="2600" b="0" i="1" kern="0" dirty="0">
                <a:solidFill>
                  <a:srgbClr val="FF0000"/>
                </a:solidFill>
                <a:effectLst/>
              </a:rPr>
              <a:t>”</a:t>
            </a:r>
            <a:br>
              <a:rPr lang="en-US" altLang="en-US" sz="2600" b="0" i="1" kern="0" dirty="0">
                <a:solidFill>
                  <a:srgbClr val="00FFFF"/>
                </a:solidFill>
                <a:effectLst>
                  <a:outerShdw blurRad="38100" dist="38100" dir="2700000" algn="tl">
                    <a:srgbClr val="000000">
                      <a:alpha val="43137"/>
                    </a:srgbClr>
                  </a:outerShdw>
                </a:effectLst>
              </a:rPr>
            </a:br>
            <a:endParaRPr lang="en-US" altLang="en-US" sz="2000" b="0" i="1" kern="0" dirty="0">
              <a:solidFill>
                <a:srgbClr val="00FFFF"/>
              </a:solidFill>
              <a:effectLst>
                <a:outerShdw blurRad="38100" dist="38100" dir="2700000" algn="tl">
                  <a:srgbClr val="000000">
                    <a:alpha val="43137"/>
                  </a:srgbClr>
                </a:outerShdw>
              </a:effectLst>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 y="0"/>
            <a:ext cx="9151350" cy="6858000"/>
          </a:xfrm>
          <a:prstGeom prst="rect">
            <a:avLst/>
          </a:prstGeom>
        </p:spPr>
      </p:pic>
      <p:sp>
        <p:nvSpPr>
          <p:cNvPr id="3" name="Subtitle 2"/>
          <p:cNvSpPr>
            <a:spLocks noGrp="1"/>
          </p:cNvSpPr>
          <p:nvPr>
            <p:ph type="subTitle" sz="quarter" idx="1"/>
          </p:nvPr>
        </p:nvSpPr>
        <p:spPr>
          <a:xfrm>
            <a:off x="-84868" y="1249362"/>
            <a:ext cx="9228868" cy="1752600"/>
          </a:xfrm>
        </p:spPr>
        <p:txBody>
          <a:bodyPr/>
          <a:lstStyle/>
          <a:p>
            <a:pPr algn="ctr"/>
            <a:r>
              <a:rPr lang="en-US" sz="3600" b="1" i="1" dirty="0">
                <a:solidFill>
                  <a:srgbClr val="000000"/>
                </a:solidFill>
                <a:effectLst/>
              </a:rPr>
              <a:t>All glory, laud, and honor</a:t>
            </a:r>
            <a:br>
              <a:rPr lang="en-US" sz="3600" b="1" i="1" dirty="0">
                <a:solidFill>
                  <a:srgbClr val="000000"/>
                </a:solidFill>
                <a:effectLst/>
              </a:rPr>
            </a:br>
            <a:r>
              <a:rPr lang="en-US" sz="3600" b="1" i="1" dirty="0">
                <a:solidFill>
                  <a:srgbClr val="000000"/>
                </a:solidFill>
                <a:effectLst/>
              </a:rPr>
              <a:t>to thee, Redeemer, King,</a:t>
            </a:r>
            <a:br>
              <a:rPr lang="en-US" sz="3600" b="1" i="1" dirty="0">
                <a:solidFill>
                  <a:srgbClr val="000000"/>
                </a:solidFill>
                <a:effectLst/>
              </a:rPr>
            </a:br>
            <a:r>
              <a:rPr lang="en-US" sz="3600" b="1" i="1" dirty="0">
                <a:solidFill>
                  <a:srgbClr val="000000"/>
                </a:solidFill>
                <a:effectLst/>
              </a:rPr>
              <a:t>to whom the lips of children</a:t>
            </a:r>
            <a:br>
              <a:rPr lang="en-US" sz="3600" b="1" i="1" dirty="0">
                <a:solidFill>
                  <a:srgbClr val="000000"/>
                </a:solidFill>
                <a:effectLst/>
              </a:rPr>
            </a:br>
            <a:r>
              <a:rPr lang="en-US" sz="3600" b="1" i="1" dirty="0">
                <a:solidFill>
                  <a:srgbClr val="000000"/>
                </a:solidFill>
                <a:effectLst/>
              </a:rPr>
              <a:t>made sweet hosannas ring!</a:t>
            </a:r>
          </a:p>
          <a:p>
            <a:pPr algn="ctr"/>
            <a:br>
              <a:rPr lang="en-US" sz="3600" b="1" i="1" dirty="0">
                <a:solidFill>
                  <a:srgbClr val="000000"/>
                </a:solidFill>
                <a:effectLst/>
              </a:rPr>
            </a:br>
            <a:r>
              <a:rPr lang="en-US" sz="3600" b="1" i="1" dirty="0">
                <a:solidFill>
                  <a:srgbClr val="000000"/>
                </a:solidFill>
                <a:effectLst/>
              </a:rPr>
              <a:t>To thee, before thy passion, </a:t>
            </a:r>
            <a:br>
              <a:rPr lang="en-US" sz="3600" b="1" i="1" dirty="0">
                <a:solidFill>
                  <a:srgbClr val="000000"/>
                </a:solidFill>
                <a:effectLst/>
              </a:rPr>
            </a:br>
            <a:r>
              <a:rPr lang="en-US" sz="3600" b="1" i="1" dirty="0">
                <a:solidFill>
                  <a:srgbClr val="000000"/>
                </a:solidFill>
                <a:effectLst/>
              </a:rPr>
              <a:t>they sang their hymns of praise;</a:t>
            </a:r>
            <a:br>
              <a:rPr lang="en-US" sz="3600" b="1" i="1" dirty="0">
                <a:solidFill>
                  <a:srgbClr val="000000"/>
                </a:solidFill>
                <a:effectLst/>
              </a:rPr>
            </a:br>
            <a:r>
              <a:rPr lang="en-US" sz="3600" b="1" i="1" dirty="0">
                <a:solidFill>
                  <a:srgbClr val="000000"/>
                </a:solidFill>
                <a:effectLst/>
              </a:rPr>
              <a:t>to thee, now high exalted, </a:t>
            </a:r>
            <a:br>
              <a:rPr lang="en-US" sz="3600" b="1" i="1" dirty="0">
                <a:solidFill>
                  <a:srgbClr val="000000"/>
                </a:solidFill>
                <a:effectLst/>
              </a:rPr>
            </a:br>
            <a:r>
              <a:rPr lang="en-US" sz="3600" b="1" i="1" dirty="0">
                <a:solidFill>
                  <a:srgbClr val="000000"/>
                </a:solidFill>
                <a:effectLst/>
              </a:rPr>
              <a:t>our melody we raise.</a:t>
            </a:r>
          </a:p>
        </p:txBody>
      </p:sp>
      <p:sp>
        <p:nvSpPr>
          <p:cNvPr id="7" name="Rectangle 2"/>
          <p:cNvSpPr txBox="1">
            <a:spLocks noChangeArrowheads="1"/>
          </p:cNvSpPr>
          <p:nvPr/>
        </p:nvSpPr>
        <p:spPr bwMode="auto">
          <a:xfrm>
            <a:off x="1028700" y="304800"/>
            <a:ext cx="7086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cs typeface="Times New Roman" pitchFamily="18" charset="0"/>
              </a:rPr>
              <a:t>Gathering Hymn</a:t>
            </a:r>
            <a:br>
              <a:rPr lang="en-US" altLang="en-US" sz="3600" b="0" i="1" u="sng" kern="0" dirty="0">
                <a:solidFill>
                  <a:srgbClr val="FFFF00"/>
                </a:solidFill>
                <a:cs typeface="Times New Roman" pitchFamily="18" charset="0"/>
              </a:rPr>
            </a:br>
            <a:r>
              <a:rPr lang="en-US" altLang="en-US" sz="2600" b="0" i="1" kern="0" dirty="0">
                <a:solidFill>
                  <a:srgbClr val="FF0000"/>
                </a:solidFill>
                <a:effectLst/>
              </a:rPr>
              <a:t># 196 “All Glory, Laud, and Honor</a:t>
            </a:r>
            <a:r>
              <a:rPr lang="en-US" sz="2600" b="0" i="1" kern="0" dirty="0">
                <a:solidFill>
                  <a:srgbClr val="FF0000"/>
                </a:solidFill>
                <a:effectLst/>
              </a:rPr>
              <a:t>”</a:t>
            </a:r>
            <a:br>
              <a:rPr lang="en-US" altLang="en-US" sz="2600" b="0" i="1" kern="0" dirty="0">
                <a:solidFill>
                  <a:srgbClr val="00FFFF"/>
                </a:solidFill>
                <a:effectLst>
                  <a:outerShdw blurRad="38100" dist="38100" dir="2700000" algn="tl">
                    <a:srgbClr val="000000">
                      <a:alpha val="43137"/>
                    </a:srgbClr>
                  </a:outerShdw>
                </a:effectLst>
              </a:rPr>
            </a:br>
            <a:endParaRPr lang="en-US" altLang="en-US" sz="2000" b="0" i="1" kern="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1025137"/>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 y="0"/>
            <a:ext cx="9151350" cy="6858000"/>
          </a:xfrm>
          <a:prstGeom prst="rect">
            <a:avLst/>
          </a:prstGeom>
        </p:spPr>
      </p:pic>
      <p:sp>
        <p:nvSpPr>
          <p:cNvPr id="3" name="Subtitle 2"/>
          <p:cNvSpPr>
            <a:spLocks noGrp="1"/>
          </p:cNvSpPr>
          <p:nvPr>
            <p:ph type="subTitle" sz="quarter" idx="1"/>
          </p:nvPr>
        </p:nvSpPr>
        <p:spPr>
          <a:xfrm>
            <a:off x="-84868" y="1249362"/>
            <a:ext cx="9228868" cy="1752600"/>
          </a:xfrm>
        </p:spPr>
        <p:txBody>
          <a:bodyPr/>
          <a:lstStyle/>
          <a:p>
            <a:pPr algn="ctr"/>
            <a:r>
              <a:rPr lang="en-US" sz="3600" b="1" i="1" dirty="0">
                <a:solidFill>
                  <a:srgbClr val="000000"/>
                </a:solidFill>
                <a:effectLst/>
              </a:rPr>
              <a:t>All glory, laud, and honor</a:t>
            </a:r>
            <a:br>
              <a:rPr lang="en-US" sz="3600" b="1" i="1" dirty="0">
                <a:solidFill>
                  <a:srgbClr val="000000"/>
                </a:solidFill>
                <a:effectLst/>
              </a:rPr>
            </a:br>
            <a:r>
              <a:rPr lang="en-US" sz="3600" b="1" i="1" dirty="0">
                <a:solidFill>
                  <a:srgbClr val="000000"/>
                </a:solidFill>
                <a:effectLst/>
              </a:rPr>
              <a:t>to thee, Redeemer, King,</a:t>
            </a:r>
            <a:br>
              <a:rPr lang="en-US" sz="3600" b="1" i="1" dirty="0">
                <a:solidFill>
                  <a:srgbClr val="000000"/>
                </a:solidFill>
                <a:effectLst/>
              </a:rPr>
            </a:br>
            <a:r>
              <a:rPr lang="en-US" sz="3600" b="1" i="1" dirty="0">
                <a:solidFill>
                  <a:srgbClr val="000000"/>
                </a:solidFill>
                <a:effectLst/>
              </a:rPr>
              <a:t>to whom the lips of children</a:t>
            </a:r>
            <a:br>
              <a:rPr lang="en-US" sz="3600" b="1" i="1" dirty="0">
                <a:solidFill>
                  <a:srgbClr val="000000"/>
                </a:solidFill>
                <a:effectLst/>
              </a:rPr>
            </a:br>
            <a:r>
              <a:rPr lang="en-US" sz="3600" b="1" i="1" dirty="0">
                <a:solidFill>
                  <a:srgbClr val="000000"/>
                </a:solidFill>
                <a:effectLst/>
              </a:rPr>
              <a:t>made sweet hosannas ring!</a:t>
            </a:r>
          </a:p>
          <a:p>
            <a:pPr algn="ctr"/>
            <a:br>
              <a:rPr lang="en-US" sz="3600" b="1" i="1" dirty="0">
                <a:solidFill>
                  <a:srgbClr val="000000"/>
                </a:solidFill>
                <a:effectLst/>
              </a:rPr>
            </a:br>
            <a:r>
              <a:rPr lang="en-US" sz="3600" b="1" i="1" dirty="0">
                <a:solidFill>
                  <a:srgbClr val="000000"/>
                </a:solidFill>
                <a:effectLst/>
              </a:rPr>
              <a:t>Thou didst accept their praises;</a:t>
            </a:r>
            <a:br>
              <a:rPr lang="en-US" sz="3600" b="1" i="1" dirty="0">
                <a:solidFill>
                  <a:srgbClr val="000000"/>
                </a:solidFill>
                <a:effectLst/>
              </a:rPr>
            </a:br>
            <a:r>
              <a:rPr lang="en-US" sz="3600" b="1" i="1" dirty="0">
                <a:solidFill>
                  <a:srgbClr val="000000"/>
                </a:solidFill>
                <a:effectLst/>
              </a:rPr>
              <a:t>accept the prayers we bring,</a:t>
            </a:r>
            <a:br>
              <a:rPr lang="en-US" sz="3600" b="1" i="1" dirty="0">
                <a:solidFill>
                  <a:srgbClr val="000000"/>
                </a:solidFill>
                <a:effectLst/>
              </a:rPr>
            </a:br>
            <a:r>
              <a:rPr lang="en-US" sz="3600" b="1" i="1" dirty="0">
                <a:solidFill>
                  <a:srgbClr val="000000"/>
                </a:solidFill>
                <a:effectLst/>
              </a:rPr>
              <a:t>who in all good </a:t>
            </a:r>
            <a:r>
              <a:rPr lang="en-US" sz="3600" b="1" i="1" dirty="0" err="1">
                <a:solidFill>
                  <a:srgbClr val="000000"/>
                </a:solidFill>
                <a:effectLst/>
              </a:rPr>
              <a:t>delightest</a:t>
            </a:r>
            <a:r>
              <a:rPr lang="en-US" sz="3600" b="1" i="1" dirty="0">
                <a:solidFill>
                  <a:srgbClr val="000000"/>
                </a:solidFill>
                <a:effectLst/>
              </a:rPr>
              <a:t>,</a:t>
            </a:r>
            <a:br>
              <a:rPr lang="en-US" sz="3600" b="1" i="1" dirty="0">
                <a:solidFill>
                  <a:srgbClr val="000000"/>
                </a:solidFill>
                <a:effectLst/>
              </a:rPr>
            </a:br>
            <a:r>
              <a:rPr lang="en-US" sz="3600" b="1" i="1" dirty="0">
                <a:solidFill>
                  <a:srgbClr val="000000"/>
                </a:solidFill>
                <a:effectLst/>
              </a:rPr>
              <a:t>thou good and gracious King!</a:t>
            </a:r>
          </a:p>
        </p:txBody>
      </p:sp>
      <p:sp>
        <p:nvSpPr>
          <p:cNvPr id="7" name="Rectangle 2"/>
          <p:cNvSpPr txBox="1">
            <a:spLocks noChangeArrowheads="1"/>
          </p:cNvSpPr>
          <p:nvPr/>
        </p:nvSpPr>
        <p:spPr bwMode="auto">
          <a:xfrm>
            <a:off x="1028700" y="304800"/>
            <a:ext cx="7086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cs typeface="Times New Roman" pitchFamily="18" charset="0"/>
              </a:rPr>
              <a:t>Gathering Hymn</a:t>
            </a:r>
            <a:br>
              <a:rPr lang="en-US" altLang="en-US" sz="3600" b="0" i="1" u="sng" kern="0" dirty="0">
                <a:solidFill>
                  <a:srgbClr val="FFFF00"/>
                </a:solidFill>
                <a:cs typeface="Times New Roman" pitchFamily="18" charset="0"/>
              </a:rPr>
            </a:br>
            <a:r>
              <a:rPr lang="en-US" altLang="en-US" sz="2600" b="0" i="1" kern="0" dirty="0">
                <a:solidFill>
                  <a:srgbClr val="FF0000"/>
                </a:solidFill>
                <a:effectLst/>
              </a:rPr>
              <a:t># 196 “All Glory, Laud, and Honor</a:t>
            </a:r>
            <a:r>
              <a:rPr lang="en-US" sz="2600" b="0" i="1" kern="0" dirty="0">
                <a:solidFill>
                  <a:srgbClr val="FF0000"/>
                </a:solidFill>
                <a:effectLst/>
              </a:rPr>
              <a:t>”</a:t>
            </a:r>
            <a:br>
              <a:rPr lang="en-US" altLang="en-US" sz="2600" b="0" i="1" kern="0" dirty="0">
                <a:solidFill>
                  <a:srgbClr val="00FFFF"/>
                </a:solidFill>
                <a:effectLst>
                  <a:outerShdw blurRad="38100" dist="38100" dir="2700000" algn="tl">
                    <a:srgbClr val="000000">
                      <a:alpha val="43137"/>
                    </a:srgbClr>
                  </a:outerShdw>
                </a:effectLst>
              </a:rPr>
            </a:br>
            <a:endParaRPr lang="en-US" altLang="en-US" sz="2000" b="0" i="1" kern="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273161"/>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 y="0"/>
            <a:ext cx="9151350" cy="6858000"/>
          </a:xfrm>
          <a:prstGeom prst="rect">
            <a:avLst/>
          </a:prstGeom>
        </p:spPr>
      </p:pic>
      <p:sp>
        <p:nvSpPr>
          <p:cNvPr id="3" name="Subtitle 2"/>
          <p:cNvSpPr>
            <a:spLocks noGrp="1"/>
          </p:cNvSpPr>
          <p:nvPr>
            <p:ph type="subTitle" sz="quarter" idx="1"/>
          </p:nvPr>
        </p:nvSpPr>
        <p:spPr>
          <a:xfrm>
            <a:off x="-84868" y="1249362"/>
            <a:ext cx="9228868" cy="1752600"/>
          </a:xfrm>
        </p:spPr>
        <p:txBody>
          <a:bodyPr/>
          <a:lstStyle/>
          <a:p>
            <a:pPr algn="ctr"/>
            <a:r>
              <a:rPr lang="en-US" sz="3600" b="1" i="1" dirty="0">
                <a:solidFill>
                  <a:srgbClr val="000000"/>
                </a:solidFill>
                <a:effectLst/>
              </a:rPr>
              <a:t>All glory, laud, and honor</a:t>
            </a:r>
            <a:br>
              <a:rPr lang="en-US" sz="3600" b="1" i="1" dirty="0">
                <a:solidFill>
                  <a:srgbClr val="000000"/>
                </a:solidFill>
                <a:effectLst/>
              </a:rPr>
            </a:br>
            <a:r>
              <a:rPr lang="en-US" sz="3600" b="1" i="1" dirty="0">
                <a:solidFill>
                  <a:srgbClr val="000000"/>
                </a:solidFill>
                <a:effectLst/>
              </a:rPr>
              <a:t>to thee, Redeemer, King,</a:t>
            </a:r>
            <a:br>
              <a:rPr lang="en-US" sz="3600" b="1" i="1" dirty="0">
                <a:solidFill>
                  <a:srgbClr val="000000"/>
                </a:solidFill>
                <a:effectLst/>
              </a:rPr>
            </a:br>
            <a:r>
              <a:rPr lang="en-US" sz="3600" b="1" i="1" dirty="0">
                <a:solidFill>
                  <a:srgbClr val="000000"/>
                </a:solidFill>
                <a:effectLst/>
              </a:rPr>
              <a:t>to whom the lips of children</a:t>
            </a:r>
            <a:br>
              <a:rPr lang="en-US" sz="3600" b="1" i="1" dirty="0">
                <a:solidFill>
                  <a:srgbClr val="000000"/>
                </a:solidFill>
                <a:effectLst/>
              </a:rPr>
            </a:br>
            <a:r>
              <a:rPr lang="en-US" sz="3600" b="1" i="1" dirty="0">
                <a:solidFill>
                  <a:srgbClr val="000000"/>
                </a:solidFill>
                <a:effectLst/>
              </a:rPr>
              <a:t>made sweet hosannas ring!</a:t>
            </a:r>
          </a:p>
        </p:txBody>
      </p:sp>
      <p:sp>
        <p:nvSpPr>
          <p:cNvPr id="7" name="Rectangle 2"/>
          <p:cNvSpPr txBox="1">
            <a:spLocks noChangeArrowheads="1"/>
          </p:cNvSpPr>
          <p:nvPr/>
        </p:nvSpPr>
        <p:spPr bwMode="auto">
          <a:xfrm>
            <a:off x="1028700" y="304800"/>
            <a:ext cx="7086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cs typeface="Times New Roman" pitchFamily="18" charset="0"/>
              </a:rPr>
              <a:t>Gathering Hymn</a:t>
            </a:r>
            <a:br>
              <a:rPr lang="en-US" altLang="en-US" sz="3600" b="0" i="1" u="sng" kern="0" dirty="0">
                <a:solidFill>
                  <a:srgbClr val="FFFF00"/>
                </a:solidFill>
                <a:cs typeface="Times New Roman" pitchFamily="18" charset="0"/>
              </a:rPr>
            </a:br>
            <a:r>
              <a:rPr lang="en-US" altLang="en-US" sz="2600" b="0" i="1" kern="0" dirty="0">
                <a:solidFill>
                  <a:srgbClr val="FF0000"/>
                </a:solidFill>
                <a:effectLst/>
              </a:rPr>
              <a:t># 196 “All Glory, Laud, and Honor</a:t>
            </a:r>
            <a:r>
              <a:rPr lang="en-US" sz="2600" b="0" i="1" kern="0" dirty="0">
                <a:solidFill>
                  <a:srgbClr val="FF0000"/>
                </a:solidFill>
                <a:effectLst/>
              </a:rPr>
              <a:t>”</a:t>
            </a:r>
            <a:br>
              <a:rPr lang="en-US" altLang="en-US" sz="2600" b="0" i="1" kern="0" dirty="0">
                <a:solidFill>
                  <a:srgbClr val="00FFFF"/>
                </a:solidFill>
                <a:effectLst>
                  <a:outerShdw blurRad="38100" dist="38100" dir="2700000" algn="tl">
                    <a:srgbClr val="000000">
                      <a:alpha val="43137"/>
                    </a:srgbClr>
                  </a:outerShdw>
                </a:effectLst>
              </a:rPr>
            </a:br>
            <a:endParaRPr lang="en-US" altLang="en-US" sz="2000" b="0" i="1" kern="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774646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762000" y="603011"/>
            <a:ext cx="7420768"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chemeClr val="tx1"/>
                </a:solidFill>
              </a:rPr>
              <a:t>Call to Confession </a:t>
            </a:r>
            <a:br>
              <a:rPr lang="en-US" altLang="en-US" sz="2000" b="0" i="1" dirty="0">
                <a:solidFill>
                  <a:schemeClr val="tx1"/>
                </a:solidFill>
              </a:rPr>
            </a:br>
            <a:r>
              <a:rPr lang="en-US" sz="2000" i="1" dirty="0">
                <a:effectLst>
                  <a:outerShdw blurRad="38100" dist="38100" dir="2700000" algn="tl">
                    <a:srgbClr val="000000">
                      <a:alpha val="43137"/>
                    </a:srgbClr>
                  </a:outerShdw>
                </a:effectLst>
                <a:latin typeface="+mn-lt"/>
              </a:rPr>
              <a:t>As Christ entered Jerusalem to offer us God’s redeeming grace, as he entered he kept knocking at the doors of our hearts.  Although we may shout aloud to welcome Him into town, yet we have refused to let Him and others into our hearts.  Let us come before God in a contrite spirit, confessing our wrongs and seeking God’s grace and forgiveness against God and our neighbors.</a:t>
            </a:r>
            <a:br>
              <a:rPr lang="en-US" sz="2000" i="1" dirty="0">
                <a:effectLst/>
                <a:latin typeface="+mn-lt"/>
              </a:rPr>
            </a:br>
            <a:br>
              <a:rPr lang="en-US" dirty="0">
                <a:effectLst>
                  <a:outerShdw blurRad="38100" dist="38100" dir="2700000" algn="tl">
                    <a:srgbClr val="000000">
                      <a:alpha val="43137"/>
                    </a:srgbClr>
                  </a:outerShdw>
                </a:effectLst>
              </a:rPr>
            </a:br>
            <a:br>
              <a:rPr lang="en-US" sz="1800" i="1" dirty="0">
                <a:effectLst>
                  <a:outerShdw blurRad="38100" dist="38100" dir="2700000" algn="tl">
                    <a:srgbClr val="000000">
                      <a:alpha val="43137"/>
                    </a:srgbClr>
                  </a:outerShdw>
                </a:effectLst>
                <a:latin typeface="+mn-lt"/>
              </a:rPr>
            </a:br>
            <a:br>
              <a:rPr lang="en-US" sz="2400" dirty="0">
                <a:effectLst/>
                <a:latin typeface="+mn-lt"/>
              </a:rPr>
            </a:br>
            <a:endParaRPr lang="en-US" altLang="en-US" sz="2400" i="1" dirty="0">
              <a:solidFill>
                <a:srgbClr val="FF33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578708" y="152400"/>
            <a:ext cx="7727092"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chemeClr val="tx1"/>
                </a:solidFill>
              </a:rPr>
              <a:t>Prayer of Confession </a:t>
            </a:r>
            <a:r>
              <a:rPr lang="en-US" altLang="en-US" sz="2800" b="0" i="1" dirty="0">
                <a:solidFill>
                  <a:schemeClr val="tx1"/>
                </a:solidFill>
              </a:rPr>
              <a:t>(in unison) </a:t>
            </a:r>
            <a:r>
              <a:rPr lang="en-US" sz="2800" i="1" dirty="0">
                <a:solidFill>
                  <a:srgbClr val="00FFFF"/>
                </a:solidFill>
                <a:effectLst>
                  <a:outerShdw blurRad="38100" dist="38100" dir="2700000" algn="tl">
                    <a:srgbClr val="000000">
                      <a:alpha val="43137"/>
                    </a:srgbClr>
                  </a:outerShdw>
                </a:effectLst>
                <a:latin typeface="+mn-lt"/>
              </a:rPr>
              <a:t>God of heaven and earth, we give you thanks for sending us Jesus Christ in your name.  We confess that in times of trial we too often deny him.  We demand an outcome according to our ways instead of yours.  Forgive us and heal us, we pray.  Help us to put our faith forward not in the princes of this world, but only in the Prince of Peace, in whose name we pray, Amen.</a:t>
            </a:r>
            <a:endParaRPr lang="en-US" altLang="en-US" sz="2800" i="1" dirty="0">
              <a:solidFill>
                <a:srgbClr val="00FFFF"/>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1904036239"/>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41927</TotalTime>
  <Words>515</Words>
  <Application>Microsoft Office PowerPoint</Application>
  <PresentationFormat>On-screen Show (4:3)</PresentationFormat>
  <Paragraphs>151</Paragraphs>
  <Slides>38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Black</vt:lpstr>
      <vt:lpstr>Helvetica</vt:lpstr>
      <vt:lpstr>Times New Roman</vt:lpstr>
      <vt:lpstr>Wingdings</vt:lpstr>
      <vt:lpstr>Glass Layers</vt:lpstr>
      <vt:lpstr>Homecrest Presbyterian Church  Worship of the Lord’s Day April 9th, 2017  </vt:lpstr>
      <vt:lpstr>Gathering Around the WORD Call to Worship </vt:lpstr>
      <vt:lpstr>PowerPoint Presentation</vt:lpstr>
      <vt:lpstr>PowerPoint Presentation</vt:lpstr>
      <vt:lpstr>PowerPoint Presentation</vt:lpstr>
      <vt:lpstr>PowerPoint Presentation</vt:lpstr>
      <vt:lpstr>PowerPoint Presentation</vt:lpstr>
      <vt:lpstr>Gathering Around the WORD Call to Confession  As Christ entered Jerusalem to offer us God’s redeeming grace, as he entered he kept knocking at the doors of our hearts.  Although we may shout aloud to welcome Him into town, yet we have refused to let Him and others into our hearts.  Let us come before God in a contrite spirit, confessing our wrongs and seeking God’s grace and forgiveness against God and our neighbors.    </vt:lpstr>
      <vt:lpstr>Gathering Around the WORD Prayer of Confession (in unison) God of heaven and earth, we give you thanks for sending us Jesus Christ in your name.  We confess that in times of trial we too often deny him.  We demand an outcome according to our ways instead of yours.  Forgive us and heal us, we pray.  Help us to put our faith forward not in the princes of this world, but only in the Prince of Peace, in whose name we pray, Amen.</vt:lpstr>
      <vt:lpstr>Gathering Around the WORD Declaration of Forgiveness  Christ came to help us and to save us.  We have waved our branches in welcoming the King of kings into our lives.   We have been declared righteous because of God’s unconditional grace and our faith in Jesus Christ.  Thanks be to God, Amen               </vt:lpstr>
      <vt:lpstr>Gathering Around the WORD Gloria Patri</vt:lpstr>
      <vt:lpstr>Gathering Around the WORD Passing of the Peace of Christ</vt:lpstr>
      <vt:lpstr>Proclaiming the WORD Message to the Youth/ Prayer of Illumination</vt:lpstr>
      <vt:lpstr>Proclaiming the WORD Responsive Reading – Psalm 118:1-2, 19-29</vt:lpstr>
      <vt:lpstr>Proclaiming the WORD Responsive Reading – Psalm 118:1-2, 19-29</vt:lpstr>
      <vt:lpstr>Proclaiming the WORD Responsive Reading – Psalm 118:1-2, 19-29</vt:lpstr>
      <vt:lpstr>Proclaiming the WORD Scripture Reading – Matthew 21:1-11</vt:lpstr>
      <vt:lpstr>Proclaiming the WORD Scripture Reading – Matthew 21:1-11</vt:lpstr>
      <vt:lpstr>Proclaiming the WORD Scripture Reading – Matthew 21:1-11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Hymn # 197 “Hosanna, Loud Hosanna”</vt:lpstr>
      <vt:lpstr>Sending Hymn # 197 “Hosanna, Loud Hosanna”</vt:lpstr>
      <vt:lpstr>Sending Hymn # 197 “Hosanna, Loud Hosanna”</vt:lpstr>
      <vt:lpstr>Bearing and Following  the WORD into the World The Charge and Benediction </vt:lpstr>
      <vt:lpstr>Bearing and Following  the WORD into the World Benediction Response </vt:lpstr>
      <vt:lpstr>Homecrest Presbyterian Church  Worship of the Lord’s Day April 9th, 2017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1259</cp:revision>
  <cp:lastPrinted>2016-01-30T20:52:10Z</cp:lastPrinted>
  <dcterms:created xsi:type="dcterms:W3CDTF">1601-01-01T00:00:00Z</dcterms:created>
  <dcterms:modified xsi:type="dcterms:W3CDTF">2017-04-08T01:51:37Z</dcterms:modified>
</cp:coreProperties>
</file>