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9"/>
  </p:notesMasterIdLst>
  <p:handoutMasterIdLst>
    <p:handoutMasterId r:id="rId50"/>
  </p:handoutMasterIdLst>
  <p:sldIdLst>
    <p:sldId id="1777" r:id="rId2"/>
    <p:sldId id="293" r:id="rId3"/>
    <p:sldId id="1830" r:id="rId4"/>
    <p:sldId id="265" r:id="rId5"/>
    <p:sldId id="1831" r:id="rId6"/>
    <p:sldId id="1832" r:id="rId7"/>
    <p:sldId id="805" r:id="rId8"/>
    <p:sldId id="1716" r:id="rId9"/>
    <p:sldId id="1441" r:id="rId10"/>
    <p:sldId id="696" r:id="rId11"/>
    <p:sldId id="806" r:id="rId12"/>
    <p:sldId id="1593" r:id="rId13"/>
    <p:sldId id="1689" r:id="rId14"/>
    <p:sldId id="1833" r:id="rId15"/>
    <p:sldId id="1834" r:id="rId16"/>
    <p:sldId id="1722" r:id="rId17"/>
    <p:sldId id="1861" r:id="rId18"/>
    <p:sldId id="1862" r:id="rId19"/>
    <p:sldId id="1820" r:id="rId20"/>
    <p:sldId id="1835" r:id="rId21"/>
    <p:sldId id="1837" r:id="rId22"/>
    <p:sldId id="1836" r:id="rId23"/>
    <p:sldId id="1838" r:id="rId24"/>
    <p:sldId id="1840" r:id="rId25"/>
    <p:sldId id="1519" r:id="rId26"/>
    <p:sldId id="1805" r:id="rId27"/>
    <p:sldId id="1839" r:id="rId28"/>
    <p:sldId id="975" r:id="rId29"/>
    <p:sldId id="818" r:id="rId30"/>
    <p:sldId id="819" r:id="rId31"/>
    <p:sldId id="1843" r:id="rId32"/>
    <p:sldId id="1855" r:id="rId33"/>
    <p:sldId id="1854" r:id="rId34"/>
    <p:sldId id="1844" r:id="rId35"/>
    <p:sldId id="1856" r:id="rId36"/>
    <p:sldId id="1857" r:id="rId37"/>
    <p:sldId id="1858" r:id="rId38"/>
    <p:sldId id="1859" r:id="rId39"/>
    <p:sldId id="1850" r:id="rId40"/>
    <p:sldId id="1851" r:id="rId41"/>
    <p:sldId id="1853" r:id="rId42"/>
    <p:sldId id="1752" r:id="rId43"/>
    <p:sldId id="1841" r:id="rId44"/>
    <p:sldId id="1842" r:id="rId45"/>
    <p:sldId id="284" r:id="rId46"/>
    <p:sldId id="1733" r:id="rId47"/>
    <p:sldId id="1860" r:id="rId4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FF"/>
    <a:srgbClr val="FF0000"/>
    <a:srgbClr val="990000"/>
    <a:srgbClr val="0664BA"/>
    <a:srgbClr val="000000"/>
    <a:srgbClr val="CC0099"/>
    <a:srgbClr val="FF0066"/>
    <a:srgbClr val="FF3300"/>
    <a:srgbClr val="004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9" autoAdjust="0"/>
    <p:restoredTop sz="94664" autoAdjust="0"/>
  </p:normalViewPr>
  <p:slideViewPr>
    <p:cSldViewPr>
      <p:cViewPr varScale="1">
        <p:scale>
          <a:sx n="78" d="100"/>
          <a:sy n="78" d="100"/>
        </p:scale>
        <p:origin x="1182"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0689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7080E-F0AD-49CB-B572-D06DB3151280}" type="slidenum">
              <a:rPr lang="en-US" altLang="en-US" smtClean="0"/>
              <a:pPr/>
              <a:t>8</a:t>
            </a:fld>
            <a:endParaRPr lang="en-US" altLang="en-US"/>
          </a:p>
        </p:txBody>
      </p:sp>
    </p:spTree>
    <p:extLst>
      <p:ext uri="{BB962C8B-B14F-4D97-AF65-F5344CB8AC3E}">
        <p14:creationId xmlns:p14="http://schemas.microsoft.com/office/powerpoint/2010/main" val="155614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47</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824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NUL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10134600" cy="6858000"/>
          </a:xfrm>
          <a:prstGeom prst="rect">
            <a:avLst/>
          </a:prstGeom>
        </p:spPr>
      </p:pic>
      <p:sp>
        <p:nvSpPr>
          <p:cNvPr id="4098" name="Rectangle 2"/>
          <p:cNvSpPr>
            <a:spLocks noGrp="1" noChangeArrowheads="1"/>
          </p:cNvSpPr>
          <p:nvPr>
            <p:ph type="ctrTitle"/>
          </p:nvPr>
        </p:nvSpPr>
        <p:spPr>
          <a:xfrm>
            <a:off x="1219200" y="990600"/>
            <a:ext cx="8153400" cy="762000"/>
          </a:xfrm>
        </p:spPr>
        <p:txBody>
          <a:bodyPr/>
          <a:lstStyle/>
          <a:p>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rgbClr val="FF0000"/>
                </a:solidFill>
                <a:latin typeface="Arial" charset="0"/>
              </a:rPr>
            </a:br>
            <a:br>
              <a:rPr lang="en-US" altLang="en-US" sz="3600" i="1" dirty="0">
                <a:solidFill>
                  <a:srgbClr val="FF0000"/>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February 5th, 2017</a:t>
            </a:r>
            <a:br>
              <a:rPr lang="en-US" altLang="en-US" sz="3000" i="1" dirty="0">
                <a:latin typeface="Arial" charset="0"/>
              </a:rPr>
            </a:br>
            <a:br>
              <a:rPr lang="en-US" altLang="en-US" sz="3000" i="1" dirty="0">
                <a:latin typeface="Arial" charset="0"/>
              </a:rPr>
            </a:br>
            <a:r>
              <a:rPr lang="en-US" altLang="en-US" sz="3000" i="1" dirty="0">
                <a:latin typeface="Arial" charset="0"/>
              </a:rPr>
              <a:t>5th Sunday of Epiphany</a:t>
            </a:r>
            <a:br>
              <a:rPr lang="en-US" altLang="en-US" sz="3000" i="1" dirty="0">
                <a:latin typeface="Arial" charset="0"/>
              </a:rPr>
            </a:br>
            <a:endParaRPr lang="en-US" altLang="en-US" sz="3000" i="1" dirty="0">
              <a:latin typeface="Arial" charset="0"/>
            </a:endParaRPr>
          </a:p>
        </p:txBody>
      </p:sp>
      <p:pic>
        <p:nvPicPr>
          <p:cNvPr id="4107" name="Picture 11" descr="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4953000"/>
            <a:ext cx="1828800" cy="175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54776"/>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55714" name="Rectangle 2"/>
          <p:cNvSpPr>
            <a:spLocks noGrp="1" noChangeArrowheads="1"/>
          </p:cNvSpPr>
          <p:nvPr>
            <p:ph type="ctrTitle"/>
          </p:nvPr>
        </p:nvSpPr>
        <p:spPr>
          <a:xfrm>
            <a:off x="800100" y="609600"/>
            <a:ext cx="7543800" cy="1431925"/>
          </a:xfrm>
        </p:spPr>
        <p:txBody>
          <a:bodyPr/>
          <a:lstStyle/>
          <a:p>
            <a:pPr algn="ctr"/>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114300" y="1736973"/>
            <a:ext cx="8915400" cy="3231654"/>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Glory be to the Father </a:t>
            </a:r>
          </a:p>
          <a:p>
            <a:pPr algn="ctr"/>
            <a:r>
              <a:rPr lang="en-US" sz="3600" b="1" i="1" dirty="0">
                <a:solidFill>
                  <a:srgbClr val="FFFF00"/>
                </a:solidFill>
                <a:effectLst>
                  <a:outerShdw blurRad="38100" dist="38100" dir="2700000" algn="tl">
                    <a:srgbClr val="000000">
                      <a:alpha val="43137"/>
                    </a:srgbClr>
                  </a:outerShdw>
                </a:effectLst>
              </a:rPr>
              <a:t>and to the Son and to the Holy Ghost;</a:t>
            </a:r>
          </a:p>
          <a:p>
            <a:pPr algn="ctr"/>
            <a:r>
              <a:rPr lang="en-US" sz="3600" b="1" i="1" dirty="0">
                <a:solidFill>
                  <a:srgbClr val="FFFF00"/>
                </a:solidFill>
                <a:effectLst>
                  <a:outerShdw blurRad="38100" dist="38100" dir="2700000" algn="tl">
                    <a:srgbClr val="000000">
                      <a:alpha val="43137"/>
                    </a:srgbClr>
                  </a:outerShdw>
                </a:effectLst>
              </a:rPr>
              <a:t>As it was in the beginning, </a:t>
            </a:r>
          </a:p>
          <a:p>
            <a:pPr algn="ctr"/>
            <a:r>
              <a:rPr lang="en-US" sz="3600" b="1" i="1" dirty="0">
                <a:solidFill>
                  <a:srgbClr val="FFFF00"/>
                </a:solidFill>
                <a:effectLst>
                  <a:outerShdw blurRad="38100" dist="38100" dir="2700000" algn="tl">
                    <a:srgbClr val="000000">
                      <a:alpha val="43137"/>
                    </a:srgbClr>
                  </a:outerShdw>
                </a:effectLst>
              </a:rPr>
              <a:t>is now, and ever shall be, </a:t>
            </a:r>
          </a:p>
          <a:p>
            <a:pPr algn="ctr"/>
            <a:r>
              <a:rPr lang="en-US" sz="3600" b="1" i="1" dirty="0">
                <a:solidFill>
                  <a:srgbClr val="FFFF00"/>
                </a:solidFill>
                <a:effectLst>
                  <a:outerShdw blurRad="38100" dist="38100" dir="2700000" algn="tl">
                    <a:srgbClr val="000000">
                      <a:alpha val="43137"/>
                    </a:srgbClr>
                  </a:outerShdw>
                </a:effectLst>
              </a:rPr>
              <a:t>world without end. Amen, Amen. </a:t>
            </a:r>
          </a:p>
          <a:p>
            <a:r>
              <a:rPr lang="en-US" sz="2400" b="1" i="1" dirty="0">
                <a:solidFill>
                  <a:srgbClr val="FF00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0143968" cy="7315200"/>
          </a:xfrm>
          <a:prstGeom prst="rect">
            <a:avLst/>
          </a:prstGeom>
        </p:spPr>
      </p:pic>
      <p:sp>
        <p:nvSpPr>
          <p:cNvPr id="755714" name="Rectangle 2"/>
          <p:cNvSpPr>
            <a:spLocks noGrp="1" noChangeArrowheads="1"/>
          </p:cNvSpPr>
          <p:nvPr>
            <p:ph type="ctrTitle"/>
          </p:nvPr>
        </p:nvSpPr>
        <p:spPr>
          <a:xfrm>
            <a:off x="762000" y="2408238"/>
            <a:ext cx="7772400" cy="10668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Passing of the Peace of Christ</a:t>
            </a:r>
            <a:endParaRPr lang="en-US" altLang="en-US" sz="2000" b="0" i="1" dirty="0">
              <a:latin typeface="+mn-lt"/>
            </a:endParaRP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p:cNvSpPr txBox="1">
            <a:spLocks noChangeArrowheads="1"/>
          </p:cNvSpPr>
          <p:nvPr/>
        </p:nvSpPr>
        <p:spPr bwMode="auto">
          <a:xfrm>
            <a:off x="733168" y="34671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i="1" kern="0" dirty="0">
                <a:solidFill>
                  <a:srgbClr val="FF0000"/>
                </a:solidFill>
                <a:effectLst>
                  <a:outerShdw blurRad="38100" dist="38100" dir="2700000" algn="tl">
                    <a:srgbClr val="000000">
                      <a:alpha val="43137"/>
                    </a:srgbClr>
                  </a:outerShdw>
                </a:effectLst>
                <a:latin typeface="+mn-lt"/>
              </a:rPr>
              <a:t>Jesus said, “Peace I leave with you; my peace I give to you. I do not give to you as the world gives. Do not let your hearts be troubled, and do not let them be afraid.”  (John 14:27)</a:t>
            </a:r>
            <a:endParaRPr lang="en-US" altLang="en-US" sz="2000" b="0" i="1" kern="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142099"/>
            <a:ext cx="69342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b="0" i="1" dirty="0">
                <a:solidFill>
                  <a:srgbClr val="4AE8E8"/>
                </a:solidFill>
              </a:rPr>
              <a:t>Message to the Youth/</a:t>
            </a:r>
            <a:br>
              <a:rPr lang="en-US" altLang="en-US" sz="3200" b="0" i="1" dirty="0">
                <a:solidFill>
                  <a:srgbClr val="4AE8E8"/>
                </a:solidFill>
              </a:rPr>
            </a:br>
            <a:r>
              <a:rPr lang="en-US" altLang="en-US" sz="3200" b="0" i="1" dirty="0">
                <a:solidFill>
                  <a:srgbClr val="4AE8E8"/>
                </a:solidFill>
              </a:rPr>
              <a:t>Prayer of Illumination</a:t>
            </a:r>
          </a:p>
        </p:txBody>
      </p:sp>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800" i="1" dirty="0">
                <a:effectLst>
                  <a:outerShdw blurRad="38100" dist="38100" dir="2700000" algn="tl">
                    <a:srgbClr val="000000">
                      <a:alpha val="43137"/>
                    </a:srgbClr>
                  </a:outerShdw>
                </a:effectLst>
              </a:rPr>
              <a:t>Matthew 5:13-20</a:t>
            </a:r>
            <a:br>
              <a:rPr lang="en-US" altLang="en-US" sz="3200" i="1" dirty="0">
                <a:effectLst>
                  <a:outerShdw blurRad="38100" dist="38100" dir="2700000" algn="tl">
                    <a:srgbClr val="000000">
                      <a:alpha val="43137"/>
                    </a:srgbClr>
                  </a:outerShdw>
                </a:effectLst>
              </a:rPr>
            </a:br>
            <a:endParaRPr lang="en-US" altLang="en-US" sz="2000" b="0" i="1" dirty="0">
              <a:solidFill>
                <a:srgbClr val="00FFFF"/>
              </a:solidFill>
              <a:effectLst>
                <a:outerShdw blurRad="38100" dist="38100" dir="2700000" algn="tl">
                  <a:srgbClr val="000000">
                    <a:alpha val="43137"/>
                  </a:srgbClr>
                </a:outerShdw>
              </a:effectLs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1371600"/>
            <a:ext cx="8229600" cy="5459956"/>
          </a:xfrm>
          <a:prstGeom prst="rect">
            <a:avLst/>
          </a:prstGeom>
        </p:spPr>
        <p:txBody>
          <a:bodyPr wrap="square">
            <a:spAutoFit/>
          </a:bodyPr>
          <a:lstStyle/>
          <a:p>
            <a:pPr marL="0" marR="0" indent="457200">
              <a:lnSpc>
                <a:spcPct val="110000"/>
              </a:lnSpc>
              <a:spcBef>
                <a:spcPts val="0"/>
              </a:spcBef>
              <a:spcAft>
                <a:spcPts val="1200"/>
              </a:spcAft>
            </a:pPr>
            <a:r>
              <a:rPr lang="en-US" sz="2800" b="1" i="1" baseline="300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13</a:t>
            </a:r>
            <a:r>
              <a:rPr lang="en-US" sz="28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a:t>
            </a: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You are the salt of the earth</a:t>
            </a:r>
            <a:r>
              <a:rPr lang="en-US" sz="28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but if salt has lost its taste, how can its saltiness be restored? It is no longer good for anything, but is thrown out and trampled under foot.</a:t>
            </a: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0000"/>
              </a:lnSpc>
              <a:spcBef>
                <a:spcPts val="0"/>
              </a:spcBef>
              <a:spcAft>
                <a:spcPts val="1200"/>
              </a:spcAft>
            </a:pPr>
            <a:r>
              <a:rPr lang="en-US" sz="2800" b="1" i="1" baseline="300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14</a:t>
            </a:r>
            <a:r>
              <a:rPr lang="en-US" sz="28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a:t>
            </a: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You are the light of the world. </a:t>
            </a:r>
            <a:r>
              <a:rPr lang="en-US" sz="28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A city built on a hill cannot be hid. </a:t>
            </a:r>
            <a:r>
              <a:rPr lang="en-US" sz="2800" b="1" i="1" baseline="300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15</a:t>
            </a:r>
            <a:r>
              <a:rPr lang="en-US" sz="28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No one after lighting a lamp puts it under the bushel basket, but on the lampstand, and it gives light to all in the house. </a:t>
            </a:r>
            <a:r>
              <a:rPr lang="en-US" sz="2800" b="1" i="1" baseline="300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16</a:t>
            </a:r>
            <a:r>
              <a:rPr lang="en-US" sz="28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In the same way, </a:t>
            </a: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let your light shine before others, so that they may see your good works and give glory to your Father in heaven.</a:t>
            </a: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5244447"/>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800" i="1" dirty="0">
                <a:effectLst>
                  <a:outerShdw blurRad="38100" dist="38100" dir="2700000" algn="tl">
                    <a:srgbClr val="000000">
                      <a:alpha val="43137"/>
                    </a:srgbClr>
                  </a:outerShdw>
                </a:effectLst>
              </a:rPr>
              <a:t>Matthew 5:13-20</a:t>
            </a:r>
            <a:br>
              <a:rPr lang="en-US" altLang="en-US" sz="3200" i="1" dirty="0">
                <a:effectLst>
                  <a:outerShdw blurRad="38100" dist="38100" dir="2700000" algn="tl">
                    <a:srgbClr val="000000">
                      <a:alpha val="43137"/>
                    </a:srgbClr>
                  </a:outerShdw>
                </a:effectLst>
              </a:rPr>
            </a:br>
            <a:endParaRPr lang="en-US" altLang="en-US" sz="2000" b="0" i="1" dirty="0">
              <a:solidFill>
                <a:srgbClr val="00FFFF"/>
              </a:solidFill>
              <a:effectLst>
                <a:outerShdw blurRad="38100" dist="38100" dir="2700000" algn="tl">
                  <a:srgbClr val="000000">
                    <a:alpha val="43137"/>
                  </a:srgbClr>
                </a:outerShdw>
              </a:effectLs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1371600"/>
            <a:ext cx="8229600" cy="2909707"/>
          </a:xfrm>
          <a:prstGeom prst="rect">
            <a:avLst/>
          </a:prstGeom>
        </p:spPr>
        <p:txBody>
          <a:bodyPr wrap="square">
            <a:spAutoFit/>
          </a:bodyPr>
          <a:lstStyle/>
          <a:p>
            <a:pPr marL="0" marR="0" indent="457200">
              <a:lnSpc>
                <a:spcPct val="110000"/>
              </a:lnSpc>
              <a:spcBef>
                <a:spcPts val="0"/>
              </a:spcBef>
              <a:spcAft>
                <a:spcPts val="1200"/>
              </a:spcAft>
            </a:pPr>
            <a:r>
              <a:rPr lang="en-US" sz="2800" b="1" i="1" baseline="300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17</a:t>
            </a:r>
            <a:r>
              <a:rPr lang="en-US" sz="28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“Do not think that I have come to abolish the law or the prophets; I have come not to abolish but to fulfill. </a:t>
            </a:r>
            <a:r>
              <a:rPr lang="en-US" sz="2800" b="1" i="1" baseline="300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18</a:t>
            </a:r>
            <a:r>
              <a:rPr lang="en-US" sz="28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For truly I tell you, until heaven and earth pass away, not one letter, not one stroke of a letter, will pass from the law until all is accomplished. </a:t>
            </a: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4186681"/>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800" i="1" dirty="0">
                <a:effectLst>
                  <a:outerShdw blurRad="38100" dist="38100" dir="2700000" algn="tl">
                    <a:srgbClr val="000000">
                      <a:alpha val="43137"/>
                    </a:srgbClr>
                  </a:outerShdw>
                </a:effectLst>
              </a:rPr>
              <a:t>Matthew 5:13-20</a:t>
            </a:r>
            <a:br>
              <a:rPr lang="en-US" altLang="en-US" sz="3200" i="1" dirty="0">
                <a:effectLst>
                  <a:outerShdw blurRad="38100" dist="38100" dir="2700000" algn="tl">
                    <a:srgbClr val="000000">
                      <a:alpha val="43137"/>
                    </a:srgbClr>
                  </a:outerShdw>
                </a:effectLst>
              </a:rPr>
            </a:br>
            <a:endParaRPr lang="en-US" altLang="en-US" sz="2000" b="0" i="1" dirty="0">
              <a:solidFill>
                <a:srgbClr val="00FFFF"/>
              </a:solidFill>
              <a:effectLst>
                <a:outerShdw blurRad="38100" dist="38100" dir="2700000" algn="tl">
                  <a:srgbClr val="000000">
                    <a:alpha val="43137"/>
                  </a:srgbClr>
                </a:outerShdw>
              </a:effectLs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1371600"/>
            <a:ext cx="8229600" cy="4331635"/>
          </a:xfrm>
          <a:prstGeom prst="rect">
            <a:avLst/>
          </a:prstGeom>
        </p:spPr>
        <p:txBody>
          <a:bodyPr wrap="square">
            <a:spAutoFit/>
          </a:bodyPr>
          <a:lstStyle/>
          <a:p>
            <a:pPr marL="0" marR="0" indent="457200">
              <a:lnSpc>
                <a:spcPct val="110000"/>
              </a:lnSpc>
              <a:spcBef>
                <a:spcPts val="0"/>
              </a:spcBef>
              <a:spcAft>
                <a:spcPts val="1200"/>
              </a:spcAft>
            </a:pPr>
            <a:r>
              <a:rPr lang="en-US" sz="2800" b="1" i="1" baseline="300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19</a:t>
            </a:r>
            <a:r>
              <a:rPr lang="en-US" sz="28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Therefore, whoever breaks one of the least of these commandments, and teaches others to do the same, will be called least in the kingdom of heaven; but whoever does them and teaches them will be called great in the kingdom of heaven. </a:t>
            </a:r>
            <a:r>
              <a:rPr lang="en-US" sz="2800" b="1" i="1" baseline="300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20</a:t>
            </a:r>
            <a:r>
              <a:rPr lang="en-US" sz="28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For I tell you, unless your righteousness exceeds that of the scribes and Pharisees, you will never enter the kingdom of heaven.”</a:t>
            </a: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8248156"/>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01794" name="Rectangle 2"/>
          <p:cNvSpPr>
            <a:spLocks noChangeArrowheads="1"/>
          </p:cNvSpPr>
          <p:nvPr/>
        </p:nvSpPr>
        <p:spPr bwMode="auto">
          <a:xfrm>
            <a:off x="838200" y="990600"/>
            <a:ext cx="7005637"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i="1" u="sng" dirty="0">
                <a:solidFill>
                  <a:srgbClr val="00FFFF"/>
                </a:solidFill>
                <a:effectLst>
                  <a:outerShdw blurRad="38100" dist="38100" dir="2700000" algn="tl">
                    <a:srgbClr val="000000">
                      <a:alpha val="43137"/>
                    </a:srgbClr>
                  </a:outerShdw>
                </a:effectLst>
                <a:latin typeface="+mn-lt"/>
                <a:cs typeface="Times New Roman" pitchFamily="18" charset="0"/>
              </a:rPr>
              <a:t>Proclaiming the WORD</a:t>
            </a:r>
            <a:br>
              <a:rPr lang="en-US" altLang="en-US" sz="3600" i="1" u="sng" dirty="0">
                <a:solidFill>
                  <a:srgbClr val="FF0000"/>
                </a:solidFill>
                <a:effectLst/>
                <a:latin typeface="+mn-lt"/>
                <a:cs typeface="Times New Roman" pitchFamily="18" charset="0"/>
              </a:rPr>
            </a:br>
            <a:r>
              <a:rPr lang="en-US" altLang="en-US" sz="2400" i="1" dirty="0">
                <a:solidFill>
                  <a:srgbClr val="FFFF00"/>
                </a:solidFill>
                <a:effectLst>
                  <a:outerShdw blurRad="38100" dist="38100" dir="2700000" algn="tl">
                    <a:srgbClr val="000000">
                      <a:alpha val="43137"/>
                    </a:srgbClr>
                  </a:outerShdw>
                </a:effectLst>
                <a:latin typeface="+mn-lt"/>
              </a:rPr>
              <a:t>(Matthew 5:13-20)</a:t>
            </a:r>
          </a:p>
          <a:p>
            <a:r>
              <a:rPr lang="en-US" altLang="en-US" sz="2400" i="1" dirty="0">
                <a:solidFill>
                  <a:schemeClr val="tx1"/>
                </a:solidFill>
                <a:effectLst>
                  <a:outerShdw blurRad="38100" dist="38100" dir="2700000" algn="tl">
                    <a:srgbClr val="000000">
                      <a:alpha val="43137"/>
                    </a:srgbClr>
                  </a:outerShdw>
                </a:effectLst>
                <a:latin typeface="+mn-lt"/>
              </a:rPr>
              <a:t>Salt and Light</a:t>
            </a:r>
          </a:p>
        </p:txBody>
      </p:sp>
      <p:sp>
        <p:nvSpPr>
          <p:cNvPr id="5" name="AutoShape 4" descr="Image result for empire of japan flag"/>
          <p:cNvSpPr>
            <a:spLocks noChangeAspect="1" noChangeArrowheads="1"/>
          </p:cNvSpPr>
          <p:nvPr/>
        </p:nvSpPr>
        <p:spPr bwMode="auto">
          <a:xfrm>
            <a:off x="3576638" y="2819400"/>
            <a:ext cx="229552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97050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8100"/>
            <a:ext cx="5105400" cy="7658100"/>
          </a:xfrm>
          <a:prstGeom prst="rect">
            <a:avLst/>
          </a:prstGeom>
        </p:spPr>
      </p:pic>
      <p:sp>
        <p:nvSpPr>
          <p:cNvPr id="801794" name="Rectangle 2"/>
          <p:cNvSpPr>
            <a:spLocks noChangeArrowheads="1"/>
          </p:cNvSpPr>
          <p:nvPr/>
        </p:nvSpPr>
        <p:spPr bwMode="auto">
          <a:xfrm>
            <a:off x="304800" y="914400"/>
            <a:ext cx="7005637"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i="1" u="sng" dirty="0">
                <a:solidFill>
                  <a:srgbClr val="00FFFF"/>
                </a:solidFill>
                <a:effectLst>
                  <a:outerShdw blurRad="38100" dist="38100" dir="2700000" algn="tl">
                    <a:srgbClr val="000000">
                      <a:alpha val="43137"/>
                    </a:srgbClr>
                  </a:outerShdw>
                </a:effectLst>
                <a:latin typeface="+mn-lt"/>
                <a:cs typeface="Times New Roman" pitchFamily="18" charset="0"/>
              </a:rPr>
              <a:t>Proclaiming the WORD</a:t>
            </a:r>
            <a:br>
              <a:rPr lang="en-US" altLang="en-US" sz="3600" i="1" u="sng" dirty="0">
                <a:solidFill>
                  <a:srgbClr val="FF0000"/>
                </a:solidFill>
                <a:effectLst/>
                <a:latin typeface="+mn-lt"/>
                <a:cs typeface="Times New Roman" pitchFamily="18" charset="0"/>
              </a:rPr>
            </a:br>
            <a:r>
              <a:rPr lang="en-US" altLang="en-US" sz="2400" i="1" dirty="0">
                <a:solidFill>
                  <a:srgbClr val="FFFF00"/>
                </a:solidFill>
                <a:effectLst>
                  <a:outerShdw blurRad="38100" dist="38100" dir="2700000" algn="tl">
                    <a:srgbClr val="000000">
                      <a:alpha val="43137"/>
                    </a:srgbClr>
                  </a:outerShdw>
                </a:effectLst>
                <a:latin typeface="+mn-lt"/>
              </a:rPr>
              <a:t>(Matthew 5:13-20)</a:t>
            </a:r>
          </a:p>
          <a:p>
            <a:r>
              <a:rPr lang="en-US" altLang="en-US" sz="2400" i="1" dirty="0">
                <a:solidFill>
                  <a:schemeClr val="tx1"/>
                </a:solidFill>
                <a:effectLst>
                  <a:outerShdw blurRad="38100" dist="38100" dir="2700000" algn="tl">
                    <a:srgbClr val="000000">
                      <a:alpha val="43137"/>
                    </a:srgbClr>
                  </a:outerShdw>
                </a:effectLst>
                <a:latin typeface="+mn-lt"/>
              </a:rPr>
              <a:t>Salt and Light</a:t>
            </a:r>
          </a:p>
        </p:txBody>
      </p:sp>
      <p:sp>
        <p:nvSpPr>
          <p:cNvPr id="5" name="AutoShape 4" descr="Image result for empire of japan flag"/>
          <p:cNvSpPr>
            <a:spLocks noChangeAspect="1" noChangeArrowheads="1"/>
          </p:cNvSpPr>
          <p:nvPr/>
        </p:nvSpPr>
        <p:spPr bwMode="auto">
          <a:xfrm>
            <a:off x="3576638" y="2819400"/>
            <a:ext cx="229552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2" y="2819400"/>
            <a:ext cx="3807619" cy="6858000"/>
          </a:xfrm>
          <a:prstGeom prst="rect">
            <a:avLst/>
          </a:prstGeom>
        </p:spPr>
      </p:pic>
    </p:spTree>
    <p:extLst>
      <p:ext uri="{BB962C8B-B14F-4D97-AF65-F5344CB8AC3E}">
        <p14:creationId xmlns:p14="http://schemas.microsoft.com/office/powerpoint/2010/main" val="17697446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01794" name="Rectangle 2"/>
          <p:cNvSpPr>
            <a:spLocks noChangeArrowheads="1"/>
          </p:cNvSpPr>
          <p:nvPr/>
        </p:nvSpPr>
        <p:spPr bwMode="auto">
          <a:xfrm>
            <a:off x="838200" y="990600"/>
            <a:ext cx="7005637"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i="1" u="sng" dirty="0">
                <a:solidFill>
                  <a:srgbClr val="00FFFF"/>
                </a:solidFill>
                <a:effectLst>
                  <a:outerShdw blurRad="38100" dist="38100" dir="2700000" algn="tl">
                    <a:srgbClr val="000000">
                      <a:alpha val="43137"/>
                    </a:srgbClr>
                  </a:outerShdw>
                </a:effectLst>
                <a:latin typeface="+mn-lt"/>
                <a:cs typeface="Times New Roman" pitchFamily="18" charset="0"/>
              </a:rPr>
              <a:t>Proclaiming the WORD</a:t>
            </a:r>
            <a:br>
              <a:rPr lang="en-US" altLang="en-US" sz="3600" i="1" u="sng" dirty="0">
                <a:solidFill>
                  <a:srgbClr val="FF0000"/>
                </a:solidFill>
                <a:effectLst/>
                <a:latin typeface="+mn-lt"/>
                <a:cs typeface="Times New Roman" pitchFamily="18" charset="0"/>
              </a:rPr>
            </a:br>
            <a:r>
              <a:rPr lang="en-US" altLang="en-US" sz="2400" i="1" dirty="0">
                <a:solidFill>
                  <a:srgbClr val="FFFF00"/>
                </a:solidFill>
                <a:effectLst>
                  <a:outerShdw blurRad="38100" dist="38100" dir="2700000" algn="tl">
                    <a:srgbClr val="000000">
                      <a:alpha val="43137"/>
                    </a:srgbClr>
                  </a:outerShdw>
                </a:effectLst>
                <a:latin typeface="+mn-lt"/>
              </a:rPr>
              <a:t>(Matthew 5:13-20)</a:t>
            </a:r>
          </a:p>
          <a:p>
            <a:r>
              <a:rPr lang="en-US" altLang="en-US" sz="2400" i="1" dirty="0">
                <a:solidFill>
                  <a:schemeClr val="tx1"/>
                </a:solidFill>
                <a:effectLst>
                  <a:outerShdw blurRad="38100" dist="38100" dir="2700000" algn="tl">
                    <a:srgbClr val="000000">
                      <a:alpha val="43137"/>
                    </a:srgbClr>
                  </a:outerShdw>
                </a:effectLst>
                <a:latin typeface="+mn-lt"/>
              </a:rPr>
              <a:t>Salt and Light</a:t>
            </a:r>
          </a:p>
        </p:txBody>
      </p:sp>
      <p:sp>
        <p:nvSpPr>
          <p:cNvPr id="5" name="AutoShape 4" descr="Image result for empire of japan flag"/>
          <p:cNvSpPr>
            <a:spLocks noChangeAspect="1" noChangeArrowheads="1"/>
          </p:cNvSpPr>
          <p:nvPr/>
        </p:nvSpPr>
        <p:spPr bwMode="auto">
          <a:xfrm>
            <a:off x="3576638" y="2819400"/>
            <a:ext cx="229552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918501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9677400" cy="7010400"/>
          </a:xfrm>
          <a:prstGeom prst="rect">
            <a:avLst/>
          </a:prstGeom>
        </p:spPr>
      </p:pic>
      <p:sp>
        <p:nvSpPr>
          <p:cNvPr id="32770" name="Rectangle 2"/>
          <p:cNvSpPr>
            <a:spLocks noGrp="1" noChangeArrowheads="1"/>
          </p:cNvSpPr>
          <p:nvPr>
            <p:ph type="ctrTitle"/>
          </p:nvPr>
        </p:nvSpPr>
        <p:spPr>
          <a:xfrm>
            <a:off x="405714" y="1145912"/>
            <a:ext cx="9448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rPr>
              <a:t># 744 “Arise Your Light Has Come”</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152400" y="2544886"/>
            <a:ext cx="8763000" cy="2308324"/>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Arise, your light is come!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The Spirit's call obey;</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show forth the glory of your God,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which shines on you today.</a:t>
            </a:r>
            <a:endParaRPr lang="en-US" sz="3500" b="1" i="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7486836"/>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10134600" cy="6858000"/>
          </a:xfrm>
          <a:prstGeom prst="rect">
            <a:avLst/>
          </a:prstGeom>
        </p:spPr>
      </p:pic>
      <p:sp>
        <p:nvSpPr>
          <p:cNvPr id="111618" name="Rectangle 2"/>
          <p:cNvSpPr>
            <a:spLocks noGrp="1" noChangeArrowheads="1"/>
          </p:cNvSpPr>
          <p:nvPr>
            <p:ph type="ctrTitle"/>
          </p:nvPr>
        </p:nvSpPr>
        <p:spPr>
          <a:xfrm>
            <a:off x="457200" y="117089"/>
            <a:ext cx="83820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cs typeface="Times New Roman" pitchFamily="18" charset="0"/>
              </a:rPr>
              <a:t>Call to Worship </a:t>
            </a:r>
            <a:endParaRPr lang="en-US" altLang="en-US" sz="2400" b="0" i="1" dirty="0">
              <a:solidFill>
                <a:srgbClr val="4AE8E8"/>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5" name="Rectangle 4"/>
          <p:cNvSpPr/>
          <p:nvPr/>
        </p:nvSpPr>
        <p:spPr>
          <a:xfrm>
            <a:off x="144677" y="1410355"/>
            <a:ext cx="8930846" cy="5447645"/>
          </a:xfrm>
          <a:prstGeom prst="rect">
            <a:avLst/>
          </a:prstGeom>
        </p:spPr>
        <p:txBody>
          <a:bodyPr wrap="square">
            <a:spAutoFit/>
          </a:bodyPr>
          <a:lstStyle/>
          <a:p>
            <a:r>
              <a:rPr lang="en-US" sz="3200" b="1" i="1" dirty="0">
                <a:solidFill>
                  <a:srgbClr val="FF0000"/>
                </a:solidFill>
                <a:effectLst>
                  <a:outerShdw blurRad="38100" dist="38100" dir="2700000" algn="tl">
                    <a:srgbClr val="000000">
                      <a:alpha val="43137"/>
                    </a:srgbClr>
                  </a:outerShdw>
                </a:effectLst>
              </a:rPr>
              <a:t>If the human body, body of blood and muscle is to live, it needs salt.</a:t>
            </a:r>
            <a:endParaRPr lang="en-US" sz="3200" b="1" dirty="0">
              <a:solidFill>
                <a:srgbClr val="FF0000"/>
              </a:solidFill>
              <a:effectLst>
                <a:outerShdw blurRad="38100" dist="38100" dir="2700000" algn="tl">
                  <a:srgbClr val="000000">
                    <a:alpha val="43137"/>
                  </a:srgbClr>
                </a:outerShdw>
              </a:effectLst>
            </a:endParaRPr>
          </a:p>
          <a:p>
            <a:r>
              <a:rPr lang="en-US" sz="3200" b="1" i="1" dirty="0">
                <a:solidFill>
                  <a:srgbClr val="FFFF00"/>
                </a:solidFill>
                <a:effectLst>
                  <a:outerShdw blurRad="38100" dist="38100" dir="2700000" algn="tl">
                    <a:srgbClr val="000000">
                      <a:alpha val="43137"/>
                    </a:srgbClr>
                  </a:outerShdw>
                </a:effectLst>
              </a:rPr>
              <a:t>If the body of Christ, body of peace and justice is to live, it needs us!</a:t>
            </a:r>
            <a:endParaRPr lang="en-US" sz="3200" b="1" dirty="0">
              <a:solidFill>
                <a:srgbClr val="FFFF00"/>
              </a:solidFill>
              <a:effectLst>
                <a:outerShdw blurRad="38100" dist="38100" dir="2700000" algn="tl">
                  <a:srgbClr val="000000">
                    <a:alpha val="43137"/>
                  </a:srgbClr>
                </a:outerShdw>
              </a:effectLst>
            </a:endParaRPr>
          </a:p>
          <a:p>
            <a:r>
              <a:rPr lang="en-US" sz="3200" b="1" i="1" dirty="0">
                <a:solidFill>
                  <a:srgbClr val="FFFF00"/>
                </a:solidFill>
                <a:effectLst>
                  <a:outerShdw blurRad="38100" dist="38100" dir="2700000" algn="tl">
                    <a:srgbClr val="000000">
                      <a:alpha val="43137"/>
                    </a:srgbClr>
                  </a:outerShdw>
                </a:effectLst>
              </a:rPr>
              <a:t> </a:t>
            </a:r>
            <a:endParaRPr lang="en-US" sz="3200" b="1" dirty="0">
              <a:solidFill>
                <a:srgbClr val="FFFF00"/>
              </a:solidFill>
              <a:effectLst>
                <a:outerShdw blurRad="38100" dist="38100" dir="2700000" algn="tl">
                  <a:srgbClr val="000000">
                    <a:alpha val="43137"/>
                  </a:srgbClr>
                </a:outerShdw>
              </a:effectLst>
            </a:endParaRPr>
          </a:p>
          <a:p>
            <a:r>
              <a:rPr lang="en-US" sz="3200" b="1" i="1" dirty="0">
                <a:solidFill>
                  <a:srgbClr val="FF0000"/>
                </a:solidFill>
                <a:effectLst>
                  <a:outerShdw blurRad="38100" dist="38100" dir="2700000" algn="tl">
                    <a:srgbClr val="000000">
                      <a:alpha val="43137"/>
                    </a:srgbClr>
                  </a:outerShdw>
                </a:effectLst>
              </a:rPr>
              <a:t>If the earthly creation, bustling and blooming is to flourish, it needs the sun’s light.</a:t>
            </a:r>
            <a:endParaRPr lang="en-US" sz="3200" b="1" dirty="0">
              <a:solidFill>
                <a:srgbClr val="FF0000"/>
              </a:solidFill>
              <a:effectLst>
                <a:outerShdw blurRad="38100" dist="38100" dir="2700000" algn="tl">
                  <a:srgbClr val="000000">
                    <a:alpha val="43137"/>
                  </a:srgbClr>
                </a:outerShdw>
              </a:effectLst>
            </a:endParaRPr>
          </a:p>
          <a:p>
            <a:r>
              <a:rPr lang="en-US" sz="3200" b="1" i="1" dirty="0">
                <a:solidFill>
                  <a:srgbClr val="FFFF00"/>
                </a:solidFill>
                <a:effectLst>
                  <a:outerShdw blurRad="38100" dist="38100" dir="2700000" algn="tl">
                    <a:srgbClr val="000000">
                      <a:alpha val="43137"/>
                    </a:srgbClr>
                  </a:outerShdw>
                </a:effectLst>
              </a:rPr>
              <a:t>If the new creation we are in Christ is to flourish, it needs the Spirit’s light!</a:t>
            </a:r>
            <a:endParaRPr lang="en-US" sz="3200" b="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t>
            </a:r>
            <a:endParaRPr lang="en-US" sz="2800" b="1" dirty="0">
              <a:solidFill>
                <a:srgbClr val="FFFF00"/>
              </a:solidFill>
              <a:effectLst>
                <a:outerShdw blurRad="38100" dist="38100" dir="2700000" algn="tl">
                  <a:srgbClr val="000000">
                    <a:alpha val="43137"/>
                  </a:srgbClr>
                </a:outerShdw>
              </a:effectLst>
            </a:endParaRPr>
          </a:p>
          <a:p>
            <a:endParaRPr lang="en-US" sz="3200" b="1" dirty="0">
              <a:solidFill>
                <a:srgbClr val="FF0000"/>
              </a:solidFill>
              <a:effectLst>
                <a:outerShdw blurRad="38100" dist="38100" dir="2700000" algn="tl">
                  <a:srgbClr val="000000">
                    <a:alpha val="43137"/>
                  </a:srgbClr>
                </a:outerShdw>
              </a:effectLst>
            </a:endParaRP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9677400" cy="7010400"/>
          </a:xfrm>
          <a:prstGeom prst="rect">
            <a:avLst/>
          </a:prstGeom>
        </p:spPr>
      </p:pic>
      <p:sp>
        <p:nvSpPr>
          <p:cNvPr id="32770" name="Rectangle 2"/>
          <p:cNvSpPr>
            <a:spLocks noGrp="1" noChangeArrowheads="1"/>
          </p:cNvSpPr>
          <p:nvPr>
            <p:ph type="ctrTitle"/>
          </p:nvPr>
        </p:nvSpPr>
        <p:spPr>
          <a:xfrm>
            <a:off x="405714" y="1145912"/>
            <a:ext cx="9448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rPr>
              <a:t># 744 “Arise Your Light Has Come”</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152400" y="2544886"/>
            <a:ext cx="8763000" cy="2846933"/>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Arise, your light is come!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Fling wide the prison door;</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proclaim the captives' liberty,</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good tidings to the poor.</a:t>
            </a:r>
            <a:br>
              <a:rPr lang="en-US" sz="3600" b="1" i="1" dirty="0">
                <a:solidFill>
                  <a:srgbClr val="FFFF00"/>
                </a:solidFill>
                <a:effectLst>
                  <a:outerShdw blurRad="38100" dist="38100" dir="2700000" algn="tl">
                    <a:srgbClr val="000000">
                      <a:alpha val="43137"/>
                    </a:srgbClr>
                  </a:outerShdw>
                </a:effectLst>
              </a:rPr>
            </a:b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795947"/>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9677400" cy="7010400"/>
          </a:xfrm>
          <a:prstGeom prst="rect">
            <a:avLst/>
          </a:prstGeom>
        </p:spPr>
      </p:pic>
      <p:sp>
        <p:nvSpPr>
          <p:cNvPr id="32770" name="Rectangle 2"/>
          <p:cNvSpPr>
            <a:spLocks noGrp="1" noChangeArrowheads="1"/>
          </p:cNvSpPr>
          <p:nvPr>
            <p:ph type="ctrTitle"/>
          </p:nvPr>
        </p:nvSpPr>
        <p:spPr>
          <a:xfrm>
            <a:off x="405714" y="1145912"/>
            <a:ext cx="9448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rPr>
              <a:t># 744 “Arise Your Light Has Come”</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152400" y="2544886"/>
            <a:ext cx="8763000" cy="2846933"/>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Arise, your light is come!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All you in sorrow born,</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bind up the brokenhearted ones</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and comfort those who mourn.</a:t>
            </a:r>
            <a:br>
              <a:rPr lang="en-US" sz="3600" b="1" i="1" dirty="0">
                <a:solidFill>
                  <a:srgbClr val="FFFF00"/>
                </a:solidFill>
                <a:effectLst>
                  <a:outerShdw blurRad="38100" dist="38100" dir="2700000" algn="tl">
                    <a:srgbClr val="000000">
                      <a:alpha val="43137"/>
                    </a:srgbClr>
                  </a:outerShdw>
                </a:effectLst>
              </a:rPr>
            </a:b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525081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9677400" cy="7010400"/>
          </a:xfrm>
          <a:prstGeom prst="rect">
            <a:avLst/>
          </a:prstGeom>
        </p:spPr>
      </p:pic>
      <p:sp>
        <p:nvSpPr>
          <p:cNvPr id="32770" name="Rectangle 2"/>
          <p:cNvSpPr>
            <a:spLocks noGrp="1" noChangeArrowheads="1"/>
          </p:cNvSpPr>
          <p:nvPr>
            <p:ph type="ctrTitle"/>
          </p:nvPr>
        </p:nvSpPr>
        <p:spPr>
          <a:xfrm>
            <a:off x="405714" y="1145912"/>
            <a:ext cx="9448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rPr>
              <a:t># 744 “Arise Your Light Has Come”</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152400" y="2544886"/>
            <a:ext cx="8763000" cy="2846933"/>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Arise, your light is come!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The mountains burst in song!</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Rise up like eagles on the wing;</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God's power will make us strong.</a:t>
            </a:r>
            <a:br>
              <a:rPr lang="en-US" sz="3600" b="1" i="1" dirty="0">
                <a:solidFill>
                  <a:srgbClr val="FFFF00"/>
                </a:solidFill>
                <a:effectLst>
                  <a:outerShdw blurRad="38100" dist="38100" dir="2700000" algn="tl">
                    <a:srgbClr val="000000">
                      <a:alpha val="43137"/>
                    </a:srgbClr>
                  </a:outerShdw>
                </a:effectLst>
              </a:rPr>
            </a:b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1317982"/>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381000"/>
            <a:ext cx="7086600" cy="8892331"/>
          </a:xfrm>
          <a:prstGeom prst="rect">
            <a:avLst/>
          </a:prstGeom>
        </p:spPr>
      </p:pic>
      <p:sp>
        <p:nvSpPr>
          <p:cNvPr id="801794" name="Rectangle 2"/>
          <p:cNvSpPr>
            <a:spLocks noChangeArrowheads="1"/>
          </p:cNvSpPr>
          <p:nvPr/>
        </p:nvSpPr>
        <p:spPr bwMode="auto">
          <a:xfrm>
            <a:off x="2362200" y="3810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a:t>
            </a:r>
            <a:br>
              <a:rPr lang="en-US" altLang="en-US" sz="36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27200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04800" y="2362200"/>
            <a:ext cx="8437606" cy="954107"/>
          </a:xfrm>
          <a:prstGeom prst="rect">
            <a:avLst/>
          </a:prstGeom>
        </p:spPr>
        <p:txBody>
          <a:bodyPr wrap="square">
            <a:spAutoFit/>
          </a:bodyPr>
          <a:lstStyle/>
          <a:p>
            <a:pPr marL="457200" indent="-457200">
              <a:buFont typeface="Arial" panose="020B0604020202020204" pitchFamily="34" charset="0"/>
              <a:buChar char="•"/>
            </a:pPr>
            <a:r>
              <a:rPr lang="en-US" sz="2800" b="1" i="1" dirty="0">
                <a:solidFill>
                  <a:srgbClr val="00FFFF"/>
                </a:solidFill>
                <a:effectLst>
                  <a:outerShdw blurRad="38100" dist="38100" dir="2700000" algn="tl">
                    <a:srgbClr val="000000">
                      <a:alpha val="43137"/>
                    </a:srgbClr>
                  </a:outerShdw>
                </a:effectLst>
              </a:rPr>
              <a:t>Session Meeting </a:t>
            </a:r>
            <a:r>
              <a:rPr lang="en-US" sz="2800" i="1" dirty="0">
                <a:effectLst>
                  <a:outerShdw blurRad="38100" dist="38100" dir="2700000" algn="tl">
                    <a:srgbClr val="000000">
                      <a:alpha val="43137"/>
                    </a:srgbClr>
                  </a:outerShdw>
                </a:effectLst>
              </a:rPr>
              <a:t>tomorrow at </a:t>
            </a:r>
            <a:r>
              <a:rPr lang="en-US" sz="2800" i="1" dirty="0">
                <a:solidFill>
                  <a:srgbClr val="00FFFF"/>
                </a:solidFill>
                <a:effectLst>
                  <a:outerShdw blurRad="38100" dist="38100" dir="2700000" algn="tl">
                    <a:srgbClr val="000000">
                      <a:alpha val="43137"/>
                    </a:srgbClr>
                  </a:outerShdw>
                </a:effectLst>
              </a:rPr>
              <a:t>7pm</a:t>
            </a:r>
            <a:r>
              <a:rPr lang="en-US" sz="2800" i="1" dirty="0">
                <a:effectLst>
                  <a:outerShdw blurRad="38100" dist="38100" dir="2700000" algn="tl">
                    <a:srgbClr val="000000">
                      <a:alpha val="43137"/>
                    </a:srgbClr>
                  </a:outerShdw>
                </a:effectLst>
              </a:rPr>
              <a:t>.  </a:t>
            </a:r>
          </a:p>
          <a:p>
            <a:r>
              <a:rPr lang="en-US" sz="2800" i="1" dirty="0">
                <a:effectLst>
                  <a:outerShdw blurRad="38100" dist="38100" dir="2700000" algn="tl">
                    <a:srgbClr val="000000">
                      <a:alpha val="43137"/>
                    </a:srgbClr>
                  </a:outerShdw>
                </a:effectLst>
              </a:rPr>
              <a:t>     All active elders please attend. </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7967055"/>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04800" y="2286000"/>
            <a:ext cx="8645611" cy="4493538"/>
          </a:xfrm>
          <a:prstGeom prst="rect">
            <a:avLst/>
          </a:prstGeom>
        </p:spPr>
        <p:txBody>
          <a:bodyPr wrap="square">
            <a:spAutoFit/>
          </a:bodyPr>
          <a:lstStyle/>
          <a:p>
            <a:pPr marL="285750" indent="-285750">
              <a:buFont typeface="Arial" panose="020B0604020202020204" pitchFamily="34" charset="0"/>
              <a:buChar char="•"/>
            </a:pPr>
            <a:r>
              <a:rPr lang="en-US" sz="2600" i="1" dirty="0">
                <a:effectLst>
                  <a:outerShdw blurRad="38100" dist="38100" dir="2700000" algn="tl">
                    <a:srgbClr val="000000">
                      <a:alpha val="43137"/>
                    </a:srgbClr>
                  </a:outerShdw>
                </a:effectLst>
              </a:rPr>
              <a:t>The afternoon </a:t>
            </a:r>
            <a:r>
              <a:rPr lang="en-US" sz="2600" b="1" i="1" dirty="0">
                <a:solidFill>
                  <a:srgbClr val="00FFFF"/>
                </a:solidFill>
                <a:effectLst>
                  <a:outerShdw blurRad="38100" dist="38100" dir="2700000" algn="tl">
                    <a:srgbClr val="000000">
                      <a:alpha val="43137"/>
                    </a:srgbClr>
                  </a:outerShdw>
                </a:effectLst>
              </a:rPr>
              <a:t>Bible Study Group </a:t>
            </a:r>
            <a:r>
              <a:rPr lang="en-US" sz="2600" i="1" dirty="0">
                <a:effectLst>
                  <a:outerShdw blurRad="38100" dist="38100" dir="2700000" algn="tl">
                    <a:srgbClr val="000000">
                      <a:alpha val="43137"/>
                    </a:srgbClr>
                  </a:outerShdw>
                </a:effectLst>
              </a:rPr>
              <a:t>will NOT be meeting today, but will resume on Next Sunday in the basement, at </a:t>
            </a:r>
            <a:r>
              <a:rPr lang="en-US" sz="2600" b="1" i="1" dirty="0">
                <a:solidFill>
                  <a:srgbClr val="00FFFF"/>
                </a:solidFill>
                <a:effectLst>
                  <a:outerShdw blurRad="38100" dist="38100" dir="2700000" algn="tl">
                    <a:srgbClr val="000000">
                      <a:alpha val="43137"/>
                    </a:srgbClr>
                  </a:outerShdw>
                </a:effectLst>
              </a:rPr>
              <a:t>12:30pm</a:t>
            </a:r>
            <a:r>
              <a:rPr lang="en-US" sz="2600" i="1" dirty="0">
                <a:effectLst>
                  <a:outerShdw blurRad="38100" dist="38100" dir="2700000" algn="tl">
                    <a:srgbClr val="000000">
                      <a:alpha val="43137"/>
                    </a:srgbClr>
                  </a:outerShdw>
                </a:effectLst>
              </a:rPr>
              <a:t>.  We are currently studying a new series on </a:t>
            </a:r>
            <a:r>
              <a:rPr lang="en-US" sz="2600" i="1" dirty="0">
                <a:solidFill>
                  <a:srgbClr val="00FFFF"/>
                </a:solidFill>
                <a:effectLst>
                  <a:outerShdw blurRad="38100" dist="38100" dir="2700000" algn="tl">
                    <a:srgbClr val="000000">
                      <a:alpha val="43137"/>
                    </a:srgbClr>
                  </a:outerShdw>
                </a:effectLst>
              </a:rPr>
              <a:t>“</a:t>
            </a:r>
            <a:r>
              <a:rPr lang="en-US" sz="2600" b="1" i="1" dirty="0">
                <a:solidFill>
                  <a:srgbClr val="00FFFF"/>
                </a:solidFill>
                <a:effectLst>
                  <a:outerShdw blurRad="38100" dist="38100" dir="2700000" algn="tl">
                    <a:srgbClr val="000000">
                      <a:alpha val="43137"/>
                    </a:srgbClr>
                  </a:outerShdw>
                </a:effectLst>
              </a:rPr>
              <a:t>365 Days with John Calvin</a:t>
            </a:r>
            <a:r>
              <a:rPr lang="en-US" sz="2600" i="1" dirty="0">
                <a:solidFill>
                  <a:srgbClr val="00FFFF"/>
                </a:solidFill>
                <a:effectLst>
                  <a:outerShdw blurRad="38100" dist="38100" dir="2700000" algn="tl">
                    <a:srgbClr val="000000">
                      <a:alpha val="43137"/>
                    </a:srgbClr>
                  </a:outerShdw>
                </a:effectLst>
              </a:rPr>
              <a:t>” </a:t>
            </a:r>
            <a:r>
              <a:rPr lang="en-US" sz="2600" i="1" dirty="0">
                <a:effectLst>
                  <a:outerShdw blurRad="38100" dist="38100" dir="2700000" algn="tl">
                    <a:srgbClr val="000000">
                      <a:alpha val="43137"/>
                    </a:srgbClr>
                  </a:outerShdw>
                </a:effectLst>
              </a:rPr>
              <a:t>edited by Joel R. </a:t>
            </a:r>
            <a:r>
              <a:rPr lang="en-US" sz="2600" i="1" dirty="0" err="1">
                <a:effectLst>
                  <a:outerShdw blurRad="38100" dist="38100" dir="2700000" algn="tl">
                    <a:srgbClr val="000000">
                      <a:alpha val="43137"/>
                    </a:srgbClr>
                  </a:outerShdw>
                </a:effectLst>
              </a:rPr>
              <a:t>Beeke</a:t>
            </a:r>
            <a:r>
              <a:rPr lang="en-US" sz="2600" i="1" dirty="0">
                <a:effectLst>
                  <a:outerShdw blurRad="38100" dist="38100" dir="2700000" algn="tl">
                    <a:srgbClr val="000000">
                      <a:alpha val="43137"/>
                    </a:srgbClr>
                  </a:outerShdw>
                </a:effectLst>
              </a:rPr>
              <a:t> in commemoration of the 500</a:t>
            </a:r>
            <a:r>
              <a:rPr lang="en-US" sz="2600" i="1" baseline="30000" dirty="0">
                <a:effectLst>
                  <a:outerShdw blurRad="38100" dist="38100" dir="2700000" algn="tl">
                    <a:srgbClr val="000000">
                      <a:alpha val="43137"/>
                    </a:srgbClr>
                  </a:outerShdw>
                </a:effectLst>
              </a:rPr>
              <a:t>th</a:t>
            </a:r>
            <a:r>
              <a:rPr lang="en-US" sz="2600" i="1" dirty="0">
                <a:effectLst>
                  <a:outerShdw blurRad="38100" dist="38100" dir="2700000" algn="tl">
                    <a:srgbClr val="000000">
                      <a:alpha val="43137"/>
                    </a:srgbClr>
                  </a:outerShdw>
                </a:effectLst>
              </a:rPr>
              <a:t> Anniversary of the Protestant Reformation this year.</a:t>
            </a:r>
          </a:p>
          <a:p>
            <a:endParaRPr lang="en-US" sz="2600" i="1" dirty="0">
              <a:effectLst>
                <a:outerShdw blurRad="38100" dist="38100" dir="2700000" algn="tl">
                  <a:srgbClr val="000000">
                    <a:alpha val="43137"/>
                  </a:srgbClr>
                </a:outerShdw>
              </a:effectLst>
            </a:endParaRPr>
          </a:p>
          <a:p>
            <a:pPr marL="285750" lvl="0" indent="-285750">
              <a:buFont typeface="Arial" panose="020B0604020202020204" pitchFamily="34" charset="0"/>
              <a:buChar char="•"/>
            </a:pPr>
            <a:r>
              <a:rPr lang="en-US" sz="2600" i="1" dirty="0">
                <a:effectLst>
                  <a:outerShdw blurRad="38100" dist="38100" dir="2700000" algn="tl">
                    <a:srgbClr val="000000">
                      <a:alpha val="43137"/>
                    </a:srgbClr>
                  </a:outerShdw>
                </a:effectLst>
              </a:rPr>
              <a:t>The </a:t>
            </a:r>
            <a:r>
              <a:rPr lang="en-US" sz="2600" b="1" i="1" dirty="0">
                <a:solidFill>
                  <a:srgbClr val="00FFFF"/>
                </a:solidFill>
                <a:effectLst>
                  <a:outerShdw blurRad="38100" dist="38100" dir="2700000" algn="tl">
                    <a:srgbClr val="000000">
                      <a:alpha val="43137"/>
                    </a:srgbClr>
                  </a:outerShdw>
                </a:effectLst>
              </a:rPr>
              <a:t>Women's Group </a:t>
            </a:r>
            <a:r>
              <a:rPr lang="en-US" sz="2600" i="1" dirty="0">
                <a:effectLst>
                  <a:outerShdw blurRad="38100" dist="38100" dir="2700000" algn="tl">
                    <a:srgbClr val="000000">
                      <a:alpha val="43137"/>
                    </a:srgbClr>
                  </a:outerShdw>
                </a:effectLst>
              </a:rPr>
              <a:t>meets on every </a:t>
            </a:r>
            <a:r>
              <a:rPr lang="en-US" sz="2600" b="1" i="1" dirty="0">
                <a:solidFill>
                  <a:srgbClr val="00FFFF"/>
                </a:solidFill>
                <a:effectLst>
                  <a:outerShdw blurRad="38100" dist="38100" dir="2700000" algn="tl">
                    <a:srgbClr val="000000">
                      <a:alpha val="43137"/>
                    </a:srgbClr>
                  </a:outerShdw>
                </a:effectLst>
              </a:rPr>
              <a:t>Wednesdays</a:t>
            </a:r>
            <a:r>
              <a:rPr lang="en-US" sz="2600" b="1" i="1" dirty="0">
                <a:solidFill>
                  <a:srgbClr val="FFFF00"/>
                </a:solidFill>
                <a:effectLst>
                  <a:outerShdw blurRad="38100" dist="38100" dir="2700000" algn="tl">
                    <a:srgbClr val="000000">
                      <a:alpha val="43137"/>
                    </a:srgbClr>
                  </a:outerShdw>
                </a:effectLst>
              </a:rPr>
              <a:t> </a:t>
            </a:r>
            <a:r>
              <a:rPr lang="en-US" sz="2600" b="1" i="1" dirty="0">
                <a:effectLst>
                  <a:outerShdw blurRad="38100" dist="38100" dir="2700000" algn="tl">
                    <a:srgbClr val="000000">
                      <a:alpha val="43137"/>
                    </a:srgbClr>
                  </a:outerShdw>
                </a:effectLst>
              </a:rPr>
              <a:t>at </a:t>
            </a:r>
            <a:r>
              <a:rPr lang="en-US" sz="2600" b="1" i="1" dirty="0">
                <a:solidFill>
                  <a:srgbClr val="00FFFF"/>
                </a:solidFill>
                <a:effectLst>
                  <a:outerShdw blurRad="38100" dist="38100" dir="2700000" algn="tl">
                    <a:srgbClr val="000000">
                      <a:alpha val="43137"/>
                    </a:srgbClr>
                  </a:outerShdw>
                </a:effectLst>
              </a:rPr>
              <a:t>7:30pm</a:t>
            </a:r>
            <a:r>
              <a:rPr lang="en-US" sz="2600" i="1" dirty="0">
                <a:effectLst>
                  <a:outerShdw blurRad="38100" dist="38100" dir="2700000" algn="tl">
                    <a:srgbClr val="000000">
                      <a:alpha val="43137"/>
                    </a:srgbClr>
                  </a:outerShdw>
                </a:effectLst>
              </a:rPr>
              <a:t> over at the Manse (2048 E 14</a:t>
            </a:r>
            <a:r>
              <a:rPr lang="en-US" sz="2600" i="1" baseline="30000" dirty="0">
                <a:effectLst>
                  <a:outerShdw blurRad="38100" dist="38100" dir="2700000" algn="tl">
                    <a:srgbClr val="000000">
                      <a:alpha val="43137"/>
                    </a:srgbClr>
                  </a:outerShdw>
                </a:effectLst>
              </a:rPr>
              <a:t>th</a:t>
            </a:r>
            <a:r>
              <a:rPr lang="en-US" sz="2600" i="1" dirty="0">
                <a:effectLst>
                  <a:outerShdw blurRad="38100" dist="38100" dir="2700000" algn="tl">
                    <a:srgbClr val="000000">
                      <a:alpha val="43137"/>
                    </a:srgbClr>
                  </a:outerShdw>
                </a:effectLst>
              </a:rPr>
              <a:t> Street).  They are currently studying </a:t>
            </a:r>
            <a:r>
              <a:rPr lang="en-US" sz="2600" b="1" i="1" dirty="0">
                <a:solidFill>
                  <a:srgbClr val="00FFFF"/>
                </a:solidFill>
                <a:effectLst>
                  <a:outerShdw blurRad="38100" dist="38100" dir="2700000" algn="tl">
                    <a:srgbClr val="000000">
                      <a:alpha val="43137"/>
                    </a:srgbClr>
                  </a:outerShdw>
                </a:effectLst>
              </a:rPr>
              <a:t>Gospel of Mark</a:t>
            </a:r>
            <a:r>
              <a:rPr lang="en-US" sz="2600" i="1" dirty="0">
                <a:effectLst>
                  <a:outerShdw blurRad="38100" dist="38100" dir="2700000" algn="tl">
                    <a:srgbClr val="000000">
                      <a:alpha val="43137"/>
                    </a:srgbClr>
                  </a:outerShdw>
                </a:effectLst>
              </a:rPr>
              <a:t>.  For more information, please see Margaret and Cara.</a:t>
            </a:r>
          </a:p>
        </p:txBody>
      </p:sp>
    </p:spTree>
    <p:extLst>
      <p:ext uri="{BB962C8B-B14F-4D97-AF65-F5344CB8AC3E}">
        <p14:creationId xmlns:p14="http://schemas.microsoft.com/office/powerpoint/2010/main" val="863849803"/>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04800" y="2362200"/>
            <a:ext cx="8437606" cy="3877985"/>
          </a:xfrm>
          <a:prstGeom prst="rect">
            <a:avLst/>
          </a:prstGeom>
        </p:spPr>
        <p:txBody>
          <a:bodyPr wrap="square">
            <a:spAutoFit/>
          </a:bodyPr>
          <a:lstStyle/>
          <a:p>
            <a:pPr marL="457200" lvl="0" indent="-457200">
              <a:buFont typeface="Arial" panose="020B0604020202020204" pitchFamily="34" charset="0"/>
              <a:buChar char="•"/>
            </a:pPr>
            <a:r>
              <a:rPr lang="en-US" sz="2800" i="1" dirty="0">
                <a:effectLst>
                  <a:outerShdw blurRad="38100" dist="38100" dir="2700000" algn="tl">
                    <a:srgbClr val="000000">
                      <a:alpha val="43137"/>
                    </a:srgbClr>
                  </a:outerShdw>
                </a:effectLst>
              </a:rPr>
              <a:t>We are currently updating our </a:t>
            </a:r>
            <a:r>
              <a:rPr lang="en-US" sz="2800" b="1" i="1" dirty="0">
                <a:solidFill>
                  <a:srgbClr val="00FFFF"/>
                </a:solidFill>
                <a:effectLst>
                  <a:outerShdw blurRad="38100" dist="38100" dir="2700000" algn="tl">
                    <a:srgbClr val="000000">
                      <a:alpha val="43137"/>
                    </a:srgbClr>
                  </a:outerShdw>
                </a:effectLst>
              </a:rPr>
              <a:t>Church Directory</a:t>
            </a:r>
            <a:r>
              <a:rPr lang="en-US" sz="2800" i="1" dirty="0">
                <a:effectLst>
                  <a:outerShdw blurRad="38100" dist="38100" dir="2700000" algn="tl">
                    <a:srgbClr val="000000">
                      <a:alpha val="43137"/>
                    </a:srgbClr>
                  </a:outerShdw>
                </a:effectLst>
              </a:rPr>
              <a:t>.  Please verify your relevant information i.e., </a:t>
            </a:r>
            <a:r>
              <a:rPr lang="en-US" sz="2800" b="1" i="1" dirty="0">
                <a:solidFill>
                  <a:srgbClr val="00FFFF"/>
                </a:solidFill>
                <a:effectLst>
                  <a:outerShdw blurRad="38100" dist="38100" dir="2700000" algn="tl">
                    <a:srgbClr val="000000">
                      <a:alpha val="43137"/>
                    </a:srgbClr>
                  </a:outerShdw>
                </a:effectLst>
              </a:rPr>
              <a:t>address, phones, email, birthday</a:t>
            </a:r>
            <a:r>
              <a:rPr lang="en-US" sz="2800" b="1" i="1"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with a working draft copy on the back table.  If the information is correct, please put a ( </a:t>
            </a:r>
            <a:r>
              <a:rPr lang="en-US" sz="2800" b="1" i="1" dirty="0">
                <a:effectLst>
                  <a:outerShdw blurRad="38100" dist="38100" dir="2700000" algn="tl">
                    <a:srgbClr val="000000">
                      <a:alpha val="43137"/>
                    </a:srgbClr>
                  </a:outerShdw>
                </a:effectLst>
                <a:sym typeface="Wingdings" panose="05000000000000000000" pitchFamily="2" charset="2"/>
              </a:rPr>
              <a:t></a:t>
            </a:r>
            <a:r>
              <a:rPr lang="en-US" sz="2800" i="1" dirty="0">
                <a:effectLst>
                  <a:outerShdw blurRad="38100" dist="38100" dir="2700000" algn="tl">
                    <a:srgbClr val="000000">
                      <a:alpha val="43137"/>
                    </a:srgbClr>
                  </a:outerShdw>
                </a:effectLst>
              </a:rPr>
              <a:t>) mark next to your name. </a:t>
            </a:r>
          </a:p>
          <a:p>
            <a:r>
              <a:rPr lang="en-US" sz="2800" b="1" dirty="0"/>
              <a:t> </a:t>
            </a:r>
            <a:endParaRPr lang="en-US" sz="2800" dirty="0"/>
          </a:p>
          <a:p>
            <a:pPr marL="342900" lvl="0" indent="-342900">
              <a:buFont typeface="Arial" panose="020B0604020202020204" pitchFamily="34" charset="0"/>
              <a:buChar char="•"/>
            </a:pPr>
            <a:endParaRPr lang="en-US" sz="2600" i="1" dirty="0"/>
          </a:p>
          <a:p>
            <a:pPr marL="285750" lvl="0" indent="-285750">
              <a:buFont typeface="Arial" panose="020B0604020202020204" pitchFamily="34" charset="0"/>
              <a:buChar cha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5173821"/>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04800" y="2362200"/>
            <a:ext cx="8437606" cy="4339650"/>
          </a:xfrm>
          <a:prstGeom prst="rect">
            <a:avLst/>
          </a:prstGeom>
        </p:spPr>
        <p:txBody>
          <a:bodyPr wrap="square">
            <a:spAutoFit/>
          </a:bodyPr>
          <a:lstStyle/>
          <a:p>
            <a:pPr marL="457200" indent="-457200">
              <a:buFont typeface="Arial" panose="020B0604020202020204" pitchFamily="34" charset="0"/>
              <a:buChar char="•"/>
            </a:pPr>
            <a:r>
              <a:rPr lang="en-US" sz="2800" i="1" dirty="0">
                <a:effectLst>
                  <a:outerShdw blurRad="38100" dist="38100" dir="2700000" algn="tl">
                    <a:srgbClr val="000000">
                      <a:alpha val="43137"/>
                    </a:srgbClr>
                  </a:outerShdw>
                </a:effectLst>
              </a:rPr>
              <a:t>As a connectional member congregation of the </a:t>
            </a:r>
            <a:r>
              <a:rPr lang="en-US" sz="2800" b="1" i="1" dirty="0">
                <a:solidFill>
                  <a:srgbClr val="00FFFF"/>
                </a:solidFill>
                <a:effectLst>
                  <a:outerShdw blurRad="38100" dist="38100" dir="2700000" algn="tl">
                    <a:srgbClr val="000000">
                      <a:alpha val="43137"/>
                    </a:srgbClr>
                  </a:outerShdw>
                </a:effectLst>
              </a:rPr>
              <a:t>Presbyterian Church (USA), </a:t>
            </a:r>
            <a:r>
              <a:rPr lang="en-US" sz="2800" b="1" i="1" dirty="0">
                <a:effectLst>
                  <a:outerShdw blurRad="38100" dist="38100" dir="2700000" algn="tl">
                    <a:srgbClr val="000000">
                      <a:alpha val="43137"/>
                    </a:srgbClr>
                  </a:outerShdw>
                </a:effectLst>
              </a:rPr>
              <a:t>the </a:t>
            </a:r>
            <a:r>
              <a:rPr lang="en-US" sz="2800" b="1" i="1" dirty="0">
                <a:solidFill>
                  <a:srgbClr val="00FFFF"/>
                </a:solidFill>
                <a:effectLst>
                  <a:outerShdw blurRad="38100" dist="38100" dir="2700000" algn="tl">
                    <a:srgbClr val="000000">
                      <a:alpha val="43137"/>
                    </a:srgbClr>
                  </a:outerShdw>
                </a:effectLst>
              </a:rPr>
              <a:t>Synod of the Northeast </a:t>
            </a:r>
            <a:r>
              <a:rPr lang="en-US" sz="2800" i="1" dirty="0">
                <a:effectLst>
                  <a:outerShdw blurRad="38100" dist="38100" dir="2700000" algn="tl">
                    <a:srgbClr val="000000">
                      <a:alpha val="43137"/>
                    </a:srgbClr>
                  </a:outerShdw>
                </a:effectLst>
              </a:rPr>
              <a:t>and </a:t>
            </a:r>
            <a:r>
              <a:rPr lang="en-US" sz="2800" b="1" i="1" dirty="0">
                <a:effectLst>
                  <a:outerShdw blurRad="38100" dist="38100" dir="2700000" algn="tl">
                    <a:srgbClr val="000000">
                      <a:alpha val="43137"/>
                    </a:srgbClr>
                  </a:outerShdw>
                </a:effectLst>
              </a:rPr>
              <a:t>the </a:t>
            </a:r>
            <a:r>
              <a:rPr lang="en-US" sz="2800" b="1" i="1" dirty="0">
                <a:solidFill>
                  <a:srgbClr val="00FFFF"/>
                </a:solidFill>
                <a:effectLst>
                  <a:outerShdw blurRad="38100" dist="38100" dir="2700000" algn="tl">
                    <a:srgbClr val="000000">
                      <a:alpha val="43137"/>
                    </a:srgbClr>
                  </a:outerShdw>
                </a:effectLst>
              </a:rPr>
              <a:t>Presbytery of NYC</a:t>
            </a:r>
            <a:r>
              <a:rPr lang="en-US" sz="2800" b="1" i="1"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 we partner in shared ministry and mission with the larger entities of the church.  Our combined </a:t>
            </a:r>
            <a:r>
              <a:rPr lang="en-US" sz="2800" b="1" i="1" dirty="0">
                <a:solidFill>
                  <a:srgbClr val="00FFFF"/>
                </a:solidFill>
                <a:effectLst>
                  <a:outerShdw blurRad="38100" dist="38100" dir="2700000" algn="tl">
                    <a:srgbClr val="000000">
                      <a:alpha val="43137"/>
                    </a:srgbClr>
                  </a:outerShdw>
                </a:effectLst>
              </a:rPr>
              <a:t>Per-Capita</a:t>
            </a:r>
            <a:r>
              <a:rPr lang="en-US" sz="2800" i="1" dirty="0">
                <a:effectLst>
                  <a:outerShdw blurRad="38100" dist="38100" dir="2700000" algn="tl">
                    <a:srgbClr val="000000">
                      <a:alpha val="43137"/>
                    </a:srgbClr>
                  </a:outerShdw>
                </a:effectLst>
              </a:rPr>
              <a:t> rate for 2017 is </a:t>
            </a:r>
            <a:r>
              <a:rPr lang="en-US" sz="2800" b="1" i="1" dirty="0">
                <a:solidFill>
                  <a:srgbClr val="00FFFF"/>
                </a:solidFill>
                <a:effectLst>
                  <a:outerShdw blurRad="38100" dist="38100" dir="2700000" algn="tl">
                    <a:srgbClr val="000000">
                      <a:alpha val="43137"/>
                    </a:srgbClr>
                  </a:outerShdw>
                </a:effectLst>
              </a:rPr>
              <a:t>$40.97</a:t>
            </a:r>
            <a:r>
              <a:rPr lang="en-US" sz="2800" i="1" dirty="0">
                <a:solidFill>
                  <a:srgbClr val="00FFFF"/>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per member.  There is a special envelope within the offering envelope box that may be used.  Please give generously as you are able.       </a:t>
            </a:r>
          </a:p>
          <a:p>
            <a:pPr marL="457200" lvl="0" indent="-457200">
              <a:buFont typeface="Arial" panose="020B0604020202020204" pitchFamily="34" charset="0"/>
              <a:buChar cha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93917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54864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94270" y="195649"/>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p:txBody>
      </p:sp>
    </p:spTree>
    <p:extLst>
      <p:ext uri="{BB962C8B-B14F-4D97-AF65-F5344CB8AC3E}">
        <p14:creationId xmlns:p14="http://schemas.microsoft.com/office/powerpoint/2010/main" val="4269254007"/>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10134600" cy="6858000"/>
          </a:xfrm>
          <a:prstGeom prst="rect">
            <a:avLst/>
          </a:prstGeom>
        </p:spPr>
      </p:pic>
      <p:sp>
        <p:nvSpPr>
          <p:cNvPr id="111618" name="Rectangle 2"/>
          <p:cNvSpPr>
            <a:spLocks noGrp="1" noChangeArrowheads="1"/>
          </p:cNvSpPr>
          <p:nvPr>
            <p:ph type="ctrTitle"/>
          </p:nvPr>
        </p:nvSpPr>
        <p:spPr>
          <a:xfrm>
            <a:off x="457200" y="117089"/>
            <a:ext cx="83820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cs typeface="Times New Roman" pitchFamily="18" charset="0"/>
              </a:rPr>
              <a:t>Call to Worship </a:t>
            </a:r>
            <a:endParaRPr lang="en-US" altLang="en-US" sz="2400" b="0" i="1" dirty="0">
              <a:solidFill>
                <a:srgbClr val="4AE8E8"/>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5" name="Rectangle 4"/>
          <p:cNvSpPr/>
          <p:nvPr/>
        </p:nvSpPr>
        <p:spPr>
          <a:xfrm>
            <a:off x="175054" y="1544895"/>
            <a:ext cx="9388046" cy="4031873"/>
          </a:xfrm>
          <a:prstGeom prst="rect">
            <a:avLst/>
          </a:prstGeom>
        </p:spPr>
        <p:txBody>
          <a:bodyPr wrap="square">
            <a:spAutoFit/>
          </a:bodyPr>
          <a:lstStyle/>
          <a:p>
            <a:r>
              <a:rPr lang="en-US" sz="3200" b="1" i="1" dirty="0">
                <a:solidFill>
                  <a:srgbClr val="FF0000"/>
                </a:solidFill>
                <a:effectLst>
                  <a:outerShdw blurRad="38100" dist="38100" dir="2700000" algn="tl">
                    <a:srgbClr val="000000">
                      <a:alpha val="43137"/>
                    </a:srgbClr>
                  </a:outerShdw>
                </a:effectLst>
              </a:rPr>
              <a:t>Jesus says we are salt of the earth, </a:t>
            </a:r>
          </a:p>
          <a:p>
            <a:r>
              <a:rPr lang="en-US" sz="3200" b="1" i="1" dirty="0">
                <a:solidFill>
                  <a:srgbClr val="FF0000"/>
                </a:solidFill>
                <a:effectLst>
                  <a:outerShdw blurRad="38100" dist="38100" dir="2700000" algn="tl">
                    <a:srgbClr val="000000">
                      <a:alpha val="43137"/>
                    </a:srgbClr>
                  </a:outerShdw>
                </a:effectLst>
              </a:rPr>
              <a:t>light of the world. Briny and bright, </a:t>
            </a:r>
          </a:p>
          <a:p>
            <a:r>
              <a:rPr lang="en-US" sz="3200" b="1" i="1" dirty="0">
                <a:solidFill>
                  <a:srgbClr val="FF0000"/>
                </a:solidFill>
                <a:effectLst>
                  <a:outerShdw blurRad="38100" dist="38100" dir="2700000" algn="tl">
                    <a:srgbClr val="000000">
                      <a:alpha val="43137"/>
                    </a:srgbClr>
                  </a:outerShdw>
                </a:effectLst>
              </a:rPr>
              <a:t>we are God’s faithful people.</a:t>
            </a:r>
            <a:endParaRPr lang="en-US" sz="3200" b="1" dirty="0">
              <a:solidFill>
                <a:srgbClr val="FF0000"/>
              </a:solidFill>
              <a:effectLst>
                <a:outerShdw blurRad="38100" dist="38100" dir="2700000" algn="tl">
                  <a:srgbClr val="000000">
                    <a:alpha val="43137"/>
                  </a:srgbClr>
                </a:outerShdw>
              </a:effectLst>
            </a:endParaRPr>
          </a:p>
          <a:p>
            <a:r>
              <a:rPr lang="en-US" sz="3200" b="1" i="1" dirty="0">
                <a:solidFill>
                  <a:srgbClr val="FFFF00"/>
                </a:solidFill>
                <a:effectLst>
                  <a:outerShdw blurRad="38100" dist="38100" dir="2700000" algn="tl">
                    <a:srgbClr val="000000">
                      <a:alpha val="43137"/>
                    </a:srgbClr>
                  </a:outerShdw>
                </a:effectLst>
              </a:rPr>
              <a:t>We shall be who we are meant to be in Christ: a welcoming oasis, a compassionate community, a justice-making people, </a:t>
            </a:r>
          </a:p>
          <a:p>
            <a:r>
              <a:rPr lang="en-US" sz="3200" b="1" i="1" dirty="0">
                <a:solidFill>
                  <a:srgbClr val="FFFF00"/>
                </a:solidFill>
                <a:effectLst>
                  <a:outerShdw blurRad="38100" dist="38100" dir="2700000" algn="tl">
                    <a:srgbClr val="000000">
                      <a:alpha val="43137"/>
                    </a:srgbClr>
                  </a:outerShdw>
                </a:effectLst>
              </a:rPr>
              <a:t>giving glory to God!</a:t>
            </a:r>
            <a:endParaRPr lang="en-US" sz="3200" b="1" dirty="0">
              <a:solidFill>
                <a:srgbClr val="FFFF00"/>
              </a:solidFill>
              <a:effectLst>
                <a:outerShdw blurRad="38100" dist="38100" dir="2700000" algn="tl">
                  <a:srgbClr val="000000">
                    <a:alpha val="43137"/>
                  </a:srgbClr>
                </a:outerShdw>
              </a:effectLst>
            </a:endParaRPr>
          </a:p>
          <a:p>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5299522"/>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5" y="1354137"/>
            <a:ext cx="9297209" cy="7305674"/>
          </a:xfrm>
          <a:prstGeom prst="rect">
            <a:avLst/>
          </a:prstGeom>
        </p:spPr>
      </p:pic>
      <p:pic>
        <p:nvPicPr>
          <p:cNvPr id="1026" name="Picture 2" descr="http://www.popularhymns.com/images/doxology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334498" cy="79248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17040"/>
            <a:ext cx="9791828" cy="7349551"/>
          </a:xfrm>
          <a:prstGeom prst="rect">
            <a:avLst/>
          </a:prstGeom>
        </p:spPr>
      </p:pic>
      <p:sp>
        <p:nvSpPr>
          <p:cNvPr id="32770" name="Rectangle 2"/>
          <p:cNvSpPr>
            <a:spLocks noGrp="1" noChangeArrowheads="1"/>
          </p:cNvSpPr>
          <p:nvPr>
            <p:ph type="ctrTitle"/>
          </p:nvPr>
        </p:nvSpPr>
        <p:spPr>
          <a:xfrm>
            <a:off x="609600" y="381000"/>
            <a:ext cx="8534400" cy="1431925"/>
          </a:xfrm>
        </p:spPr>
        <p:txBody>
          <a:bodyPr/>
          <a:lstStyle/>
          <a:p>
            <a:r>
              <a:rPr lang="en-US" altLang="en-US" sz="3600" b="0" i="1" u="sng" dirty="0">
                <a:solidFill>
                  <a:srgbClr val="00FFFF"/>
                </a:solidFill>
                <a:cs typeface="Times New Roman" pitchFamily="18" charset="0"/>
              </a:rPr>
              <a:t>Communion Hymn</a:t>
            </a:r>
            <a:br>
              <a:rPr lang="en-US" altLang="en-US" sz="3600" b="0" i="1" u="sng"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 509 “All Who Hunger, Gather Gladly” </a:t>
            </a:r>
          </a:p>
        </p:txBody>
      </p:sp>
      <p:sp>
        <p:nvSpPr>
          <p:cNvPr id="5" name="Rectangle 4"/>
          <p:cNvSpPr/>
          <p:nvPr/>
        </p:nvSpPr>
        <p:spPr>
          <a:xfrm>
            <a:off x="131805" y="1600200"/>
            <a:ext cx="8991600" cy="5632311"/>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All who hunger, gather gladly;</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holy manna is our bread.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Come from wilderness and wandering.</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Here, in truth, we will be fed.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You that yearn for days of fullness,</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all around us is our food.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Taste and see the grace eternal.</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Taste and see that God is good.</a:t>
            </a:r>
            <a:br>
              <a:rPr lang="en-US" sz="3600" b="1" i="1" dirty="0">
                <a:solidFill>
                  <a:srgbClr val="FFFF00"/>
                </a:solidFill>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8543048"/>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17040"/>
            <a:ext cx="9791828" cy="7349551"/>
          </a:xfrm>
          <a:prstGeom prst="rect">
            <a:avLst/>
          </a:prstGeom>
        </p:spPr>
      </p:pic>
      <p:sp>
        <p:nvSpPr>
          <p:cNvPr id="32770" name="Rectangle 2"/>
          <p:cNvSpPr>
            <a:spLocks noGrp="1" noChangeArrowheads="1"/>
          </p:cNvSpPr>
          <p:nvPr>
            <p:ph type="ctrTitle"/>
          </p:nvPr>
        </p:nvSpPr>
        <p:spPr>
          <a:xfrm>
            <a:off x="609600" y="381000"/>
            <a:ext cx="8534400" cy="1431925"/>
          </a:xfrm>
        </p:spPr>
        <p:txBody>
          <a:bodyPr/>
          <a:lstStyle/>
          <a:p>
            <a:r>
              <a:rPr lang="en-US" altLang="en-US" sz="3600" b="0" i="1" u="sng" dirty="0">
                <a:solidFill>
                  <a:srgbClr val="00FFFF"/>
                </a:solidFill>
                <a:cs typeface="Times New Roman" pitchFamily="18" charset="0"/>
              </a:rPr>
              <a:t>Communion Hymn</a:t>
            </a:r>
            <a:br>
              <a:rPr lang="en-US" altLang="en-US" sz="3600" b="0" i="1" u="sng"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 509 “All Who Hunger, Gather Gladly” </a:t>
            </a:r>
          </a:p>
        </p:txBody>
      </p:sp>
      <p:sp>
        <p:nvSpPr>
          <p:cNvPr id="5" name="Rectangle 4"/>
          <p:cNvSpPr/>
          <p:nvPr/>
        </p:nvSpPr>
        <p:spPr>
          <a:xfrm>
            <a:off x="131805" y="1600200"/>
            <a:ext cx="8991600" cy="6186309"/>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All who hunger, never strangers,</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seeker, be a welcome guest.</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Come from restlessness and roaming.</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Here, in joy, we keep the feast.</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We that once were lost and scattered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in communion's love have stood.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Taste and see the grace eternal.</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Taste and see that God is good.</a:t>
            </a:r>
            <a:br>
              <a:rPr lang="en-US" sz="3600" b="1" i="1" dirty="0">
                <a:solidFill>
                  <a:srgbClr val="FFFF00"/>
                </a:solidFill>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7945451"/>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17040"/>
            <a:ext cx="9791828" cy="7349551"/>
          </a:xfrm>
          <a:prstGeom prst="rect">
            <a:avLst/>
          </a:prstGeom>
        </p:spPr>
      </p:pic>
      <p:sp>
        <p:nvSpPr>
          <p:cNvPr id="32770" name="Rectangle 2"/>
          <p:cNvSpPr>
            <a:spLocks noGrp="1" noChangeArrowheads="1"/>
          </p:cNvSpPr>
          <p:nvPr>
            <p:ph type="ctrTitle"/>
          </p:nvPr>
        </p:nvSpPr>
        <p:spPr>
          <a:xfrm>
            <a:off x="609600" y="381000"/>
            <a:ext cx="8534400" cy="1431925"/>
          </a:xfrm>
        </p:spPr>
        <p:txBody>
          <a:bodyPr/>
          <a:lstStyle/>
          <a:p>
            <a:r>
              <a:rPr lang="en-US" altLang="en-US" sz="3600" b="0" i="1" u="sng" dirty="0">
                <a:solidFill>
                  <a:srgbClr val="00FFFF"/>
                </a:solidFill>
                <a:cs typeface="Times New Roman" pitchFamily="18" charset="0"/>
              </a:rPr>
              <a:t>Communion Hymn</a:t>
            </a:r>
            <a:br>
              <a:rPr lang="en-US" altLang="en-US" sz="3600" b="0" i="1" u="sng"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 509 “All Who Hunger, Gather Gladly” </a:t>
            </a:r>
          </a:p>
        </p:txBody>
      </p:sp>
      <p:sp>
        <p:nvSpPr>
          <p:cNvPr id="5" name="Rectangle 4"/>
          <p:cNvSpPr/>
          <p:nvPr/>
        </p:nvSpPr>
        <p:spPr>
          <a:xfrm>
            <a:off x="131805" y="1600200"/>
            <a:ext cx="8991600" cy="4524315"/>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All who hunger, sing together;</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Jesus Christ is living bread.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Come from loneliness and longing.</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Here, in peace, we have been led.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Blest are those who from this table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live their days in gratitude.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Taste and see the grace eternal.</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Taste and see that God is good.</a:t>
            </a:r>
          </a:p>
        </p:txBody>
      </p:sp>
    </p:spTree>
    <p:extLst>
      <p:ext uri="{BB962C8B-B14F-4D97-AF65-F5344CB8AC3E}">
        <p14:creationId xmlns:p14="http://schemas.microsoft.com/office/powerpoint/2010/main" val="2445728133"/>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20877" y="1660525"/>
            <a:ext cx="8702246"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500" b="1" i="1" dirty="0">
                <a:effectLst/>
              </a:rPr>
              <a:t>Welcome to the LORD’s table of Grace and Blessings.  There is only one host and we are all invited guests of this Heavenly feast of Thanksgiving.  We invite all those who are baptized to come and experience God’s presence around this table. </a:t>
            </a:r>
          </a:p>
          <a:p>
            <a:r>
              <a:rPr lang="en-US" sz="2500" b="1" i="1" dirty="0">
                <a:effectLst/>
              </a:rPr>
              <a:t>We have come, not because we are righteous, but we have come because we are in need of God’s grace that is abundantly poured out before us and shed for our salvation. </a:t>
            </a: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452829636"/>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65554" y="1558290"/>
            <a:ext cx="8702246"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400" i="1" dirty="0">
                <a:effectLst>
                  <a:outerShdw blurRad="38100" dist="38100" dir="2700000" algn="tl">
                    <a:srgbClr val="000000">
                      <a:alpha val="43137"/>
                    </a:srgbClr>
                  </a:outerShdw>
                </a:effectLst>
              </a:rPr>
              <a:t>The Lord be with you.  </a:t>
            </a:r>
            <a:r>
              <a:rPr lang="en-US" sz="2400" b="1" i="1" dirty="0">
                <a:solidFill>
                  <a:srgbClr val="FFFF00"/>
                </a:solidFill>
                <a:effectLst>
                  <a:outerShdw blurRad="38100" dist="38100" dir="2700000" algn="tl">
                    <a:srgbClr val="000000">
                      <a:alpha val="43137"/>
                    </a:srgbClr>
                  </a:outerShdw>
                </a:effectLst>
              </a:rPr>
              <a:t>And also with you.</a:t>
            </a:r>
            <a:endParaRPr lang="en-US" sz="2400" i="1" dirty="0">
              <a:solidFill>
                <a:srgbClr val="FFFF00"/>
              </a:solidFill>
              <a:effectLst>
                <a:outerShdw blurRad="38100" dist="38100" dir="2700000" algn="tl">
                  <a:srgbClr val="000000">
                    <a:alpha val="43137"/>
                  </a:srgbClr>
                </a:outerShdw>
              </a:effectLst>
            </a:endParaRPr>
          </a:p>
          <a:p>
            <a:r>
              <a:rPr lang="en-US" sz="2400" i="1" dirty="0">
                <a:effectLst>
                  <a:outerShdw blurRad="38100" dist="38100" dir="2700000" algn="tl">
                    <a:srgbClr val="000000">
                      <a:alpha val="43137"/>
                    </a:srgbClr>
                  </a:outerShdw>
                </a:effectLst>
              </a:rPr>
              <a:t>Let us open our hearts.  </a:t>
            </a:r>
            <a:r>
              <a:rPr lang="en-US" sz="2400" b="1" i="1" dirty="0">
                <a:solidFill>
                  <a:srgbClr val="FFFF00"/>
                </a:solidFill>
                <a:effectLst>
                  <a:outerShdw blurRad="38100" dist="38100" dir="2700000" algn="tl">
                    <a:srgbClr val="000000">
                      <a:alpha val="43137"/>
                    </a:srgbClr>
                  </a:outerShdw>
                </a:effectLst>
              </a:rPr>
              <a:t>We open them up to our God.</a:t>
            </a:r>
            <a:endParaRPr lang="en-US" sz="2400" i="1" dirty="0">
              <a:solidFill>
                <a:srgbClr val="FFFF00"/>
              </a:solidFill>
              <a:effectLst>
                <a:outerShdw blurRad="38100" dist="38100" dir="2700000" algn="tl">
                  <a:srgbClr val="000000">
                    <a:alpha val="43137"/>
                  </a:srgbClr>
                </a:outerShdw>
              </a:effectLst>
            </a:endParaRPr>
          </a:p>
          <a:p>
            <a:r>
              <a:rPr lang="en-US" sz="2400" i="1" dirty="0">
                <a:effectLst>
                  <a:outerShdw blurRad="38100" dist="38100" dir="2700000" algn="tl">
                    <a:srgbClr val="000000">
                      <a:alpha val="43137"/>
                    </a:srgbClr>
                  </a:outerShdw>
                </a:effectLst>
              </a:rPr>
              <a:t>Let us give thanks to the God of Light.</a:t>
            </a:r>
          </a:p>
          <a:p>
            <a:r>
              <a:rPr lang="en-US" sz="2400" b="1" i="1" dirty="0">
                <a:solidFill>
                  <a:srgbClr val="FFFF00"/>
                </a:solidFill>
                <a:effectLst>
                  <a:outerShdw blurRad="38100" dist="38100" dir="2700000" algn="tl">
                    <a:srgbClr val="000000">
                      <a:alpha val="43137"/>
                    </a:srgbClr>
                  </a:outerShdw>
                </a:effectLst>
              </a:rPr>
              <a:t>It is right to give God our thanks and praise. </a:t>
            </a:r>
            <a:endParaRPr lang="en-US" sz="2400" i="1" dirty="0">
              <a:solidFill>
                <a:srgbClr val="FFFF00"/>
              </a:solidFill>
              <a:effectLst>
                <a:outerShdw blurRad="38100" dist="38100" dir="2700000" algn="tl">
                  <a:srgbClr val="000000">
                    <a:alpha val="43137"/>
                  </a:srgbClr>
                </a:outerShdw>
              </a:effectLst>
            </a:endParaRPr>
          </a:p>
          <a:p>
            <a:r>
              <a:rPr lang="en-US" sz="2400" i="1" dirty="0">
                <a:effectLst>
                  <a:outerShdw blurRad="38100" dist="38100" dir="2700000" algn="tl">
                    <a:srgbClr val="000000">
                      <a:alpha val="43137"/>
                    </a:srgbClr>
                  </a:outerShdw>
                </a:effectLst>
              </a:rPr>
              <a:t> </a:t>
            </a:r>
          </a:p>
          <a:p>
            <a:r>
              <a:rPr lang="en-US" sz="2400" i="1" dirty="0">
                <a:effectLst>
                  <a:outerShdw blurRad="38100" dist="38100" dir="2700000" algn="tl">
                    <a:srgbClr val="000000">
                      <a:alpha val="43137"/>
                    </a:srgbClr>
                  </a:outerShdw>
                </a:effectLst>
              </a:rPr>
              <a:t>Bright shining God, inner light of all faithful souls, </a:t>
            </a:r>
          </a:p>
          <a:p>
            <a:r>
              <a:rPr lang="en-US" sz="2400" i="1" dirty="0">
                <a:effectLst>
                  <a:outerShdw blurRad="38100" dist="38100" dir="2700000" algn="tl">
                    <a:srgbClr val="000000">
                      <a:alpha val="43137"/>
                    </a:srgbClr>
                  </a:outerShdw>
                </a:effectLst>
              </a:rPr>
              <a:t>we celebrate your gifts of love, creation, and art. </a:t>
            </a:r>
          </a:p>
          <a:p>
            <a:r>
              <a:rPr lang="en-US" sz="2400" b="1" i="1" dirty="0">
                <a:solidFill>
                  <a:srgbClr val="FFFF00"/>
                </a:solidFill>
                <a:effectLst>
                  <a:outerShdw blurRad="38100" dist="38100" dir="2700000" algn="tl">
                    <a:srgbClr val="000000">
                      <a:alpha val="43137"/>
                    </a:srgbClr>
                  </a:outerShdw>
                </a:effectLst>
              </a:rPr>
              <a:t>We rejoice that you have made us in your image </a:t>
            </a:r>
            <a:endParaRPr lang="en-US" sz="2400" i="1" dirty="0">
              <a:solidFill>
                <a:srgbClr val="FFFF00"/>
              </a:solidFill>
              <a:effectLst>
                <a:outerShdw blurRad="38100" dist="38100" dir="2700000" algn="tl">
                  <a:srgbClr val="000000">
                    <a:alpha val="43137"/>
                  </a:srgbClr>
                </a:outerShdw>
              </a:effectLst>
            </a:endParaRPr>
          </a:p>
          <a:p>
            <a:r>
              <a:rPr lang="en-US" sz="2400" b="1" i="1" dirty="0">
                <a:solidFill>
                  <a:srgbClr val="FFFF00"/>
                </a:solidFill>
                <a:effectLst>
                  <a:outerShdw blurRad="38100" dist="38100" dir="2700000" algn="tl">
                    <a:srgbClr val="000000">
                      <a:alpha val="43137"/>
                    </a:srgbClr>
                  </a:outerShdw>
                </a:effectLst>
              </a:rPr>
              <a:t>and call us to live in your limitless love. </a:t>
            </a:r>
            <a:endParaRPr lang="en-US" sz="2400" i="1" dirty="0">
              <a:solidFill>
                <a:srgbClr val="FFFF00"/>
              </a:solidFill>
              <a:effectLst>
                <a:outerShdw blurRad="38100" dist="38100" dir="2700000" algn="tl">
                  <a:srgbClr val="000000">
                    <a:alpha val="43137"/>
                  </a:srgbClr>
                </a:outerShdw>
              </a:effectLst>
            </a:endParaRPr>
          </a:p>
          <a:p>
            <a:r>
              <a:rPr lang="en-US" sz="2400" b="1" i="1" dirty="0">
                <a:solidFill>
                  <a:srgbClr val="FFFF00"/>
                </a:solidFill>
                <a:effectLst>
                  <a:outerShdw blurRad="38100" dist="38100" dir="2700000" algn="tl">
                    <a:srgbClr val="000000">
                      <a:alpha val="43137"/>
                    </a:srgbClr>
                  </a:outerShdw>
                </a:effectLst>
              </a:rPr>
              <a:t>You bring peoples and leaders to the dawn of your rising.</a:t>
            </a:r>
            <a:r>
              <a:rPr lang="en-US" sz="2400" i="1" dirty="0">
                <a:solidFill>
                  <a:srgbClr val="FFFF00"/>
                </a:solidFill>
                <a:effectLst>
                  <a:outerShdw blurRad="38100" dist="38100" dir="2700000" algn="tl">
                    <a:srgbClr val="000000">
                      <a:alpha val="43137"/>
                    </a:srgbClr>
                  </a:outerShdw>
                </a:effectLst>
              </a:rPr>
              <a:t> </a:t>
            </a:r>
            <a:endParaRPr lang="en-US" sz="2400" b="1" i="1" dirty="0">
              <a:solidFill>
                <a:srgbClr val="FFFF00"/>
              </a:solidFill>
              <a:effectLst>
                <a:outerShdw blurRad="38100" dist="38100" dir="2700000" algn="tl">
                  <a:srgbClr val="000000">
                    <a:alpha val="43137"/>
                  </a:srgbClr>
                </a:outerShdw>
              </a:effectLst>
            </a:endParaRPr>
          </a:p>
          <a:p>
            <a:r>
              <a:rPr lang="en-US" sz="2400" b="1" i="1" dirty="0">
                <a:effectLst>
                  <a:outerShdw blurRad="38100" dist="38100" dir="2700000" algn="tl">
                    <a:srgbClr val="000000">
                      <a:alpha val="43137"/>
                    </a:srgbClr>
                  </a:outerShdw>
                </a:effectLst>
              </a:rPr>
              <a:t>  </a:t>
            </a:r>
          </a:p>
          <a:p>
            <a:r>
              <a:rPr lang="en-US" sz="24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792334627"/>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36722" y="1828800"/>
            <a:ext cx="8702246"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600" i="1" dirty="0">
                <a:effectLst>
                  <a:outerShdw blurRad="38100" dist="38100" dir="2700000" algn="tl">
                    <a:srgbClr val="000000">
                      <a:alpha val="43137"/>
                    </a:srgbClr>
                  </a:outerShdw>
                </a:effectLst>
              </a:rPr>
              <a:t>You sent your only Son, our morning star, to light a way in our night and lead us to justice and peace. </a:t>
            </a:r>
          </a:p>
          <a:p>
            <a:r>
              <a:rPr lang="en-US" sz="2600" b="1" i="1" dirty="0">
                <a:solidFill>
                  <a:srgbClr val="FFFF00"/>
                </a:solidFill>
                <a:effectLst>
                  <a:outerShdw blurRad="38100" dist="38100" dir="2700000" algn="tl">
                    <a:srgbClr val="000000">
                      <a:alpha val="43137"/>
                    </a:srgbClr>
                  </a:outerShdw>
                </a:effectLst>
              </a:rPr>
              <a:t>Your Holy Spirit shines good news into our lives. </a:t>
            </a:r>
            <a:endParaRPr lang="en-US" sz="2600" i="1" dirty="0">
              <a:solidFill>
                <a:srgbClr val="FFFF00"/>
              </a:solidFill>
              <a:effectLst>
                <a:outerShdw blurRad="38100" dist="38100" dir="2700000" algn="tl">
                  <a:srgbClr val="000000">
                    <a:alpha val="43137"/>
                  </a:srgbClr>
                </a:outerShdw>
              </a:effectLst>
            </a:endParaRPr>
          </a:p>
          <a:p>
            <a:r>
              <a:rPr lang="en-US" sz="2600" b="1" i="1" dirty="0">
                <a:solidFill>
                  <a:srgbClr val="FFFF00"/>
                </a:solidFill>
                <a:effectLst>
                  <a:outerShdw blurRad="38100" dist="38100" dir="2700000" algn="tl">
                    <a:srgbClr val="000000">
                      <a:alpha val="43137"/>
                    </a:srgbClr>
                  </a:outerShdw>
                </a:effectLst>
              </a:rPr>
              <a:t>Each day break you call us to feed the hungry, bring recovery of sight, liberate the oppressed, heal the brokenhearted and bind up their wounds, and keep watch for the dawn of your commonwealth on earth.</a:t>
            </a:r>
            <a:r>
              <a:rPr lang="en-US" sz="2600" i="1" dirty="0">
                <a:solidFill>
                  <a:srgbClr val="FFFF00"/>
                </a:solidFill>
                <a:effectLst>
                  <a:outerShdw blurRad="38100" dist="38100" dir="2700000" algn="tl">
                    <a:srgbClr val="000000">
                      <a:alpha val="43137"/>
                    </a:srgbClr>
                  </a:outerShdw>
                </a:effectLst>
              </a:rPr>
              <a:t> 	 </a:t>
            </a:r>
            <a:endParaRPr lang="en-US" sz="2600" b="1" i="1" dirty="0">
              <a:solidFill>
                <a:srgbClr val="FFFF00"/>
              </a:solidFill>
              <a:effectLst>
                <a:outerShdw blurRad="38100" dist="38100" dir="2700000" algn="tl">
                  <a:srgbClr val="000000">
                    <a:alpha val="43137"/>
                  </a:srgbClr>
                </a:outerShdw>
              </a:effectLst>
            </a:endParaRPr>
          </a:p>
          <a:p>
            <a:r>
              <a:rPr lang="en-US" sz="2600" b="1" i="1" dirty="0">
                <a:solidFill>
                  <a:srgbClr val="FFFF00"/>
                </a:solidFill>
                <a:effectLst>
                  <a:outerShdw blurRad="38100" dist="38100" dir="2700000" algn="tl">
                    <a:srgbClr val="000000">
                      <a:alpha val="43137"/>
                    </a:srgbClr>
                  </a:outerShdw>
                </a:effectLst>
              </a:rPr>
              <a:t>  </a:t>
            </a:r>
          </a:p>
          <a:p>
            <a:r>
              <a:rPr lang="en-US" sz="26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453193603"/>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36722" y="1828800"/>
            <a:ext cx="8702246"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600" dirty="0">
                <a:effectLst>
                  <a:outerShdw blurRad="38100" dist="38100" dir="2700000" algn="tl">
                    <a:srgbClr val="000000">
                      <a:alpha val="43137"/>
                    </a:srgbClr>
                  </a:outerShdw>
                </a:effectLst>
              </a:rPr>
              <a:t>For all of this we give you thanks, O God.</a:t>
            </a:r>
          </a:p>
          <a:p>
            <a:r>
              <a:rPr lang="en-US" sz="2600" b="1" i="1" dirty="0">
                <a:effectLst>
                  <a:outerShdw blurRad="38100" dist="38100" dir="2700000" algn="tl">
                    <a:srgbClr val="000000">
                      <a:alpha val="43137"/>
                    </a:srgbClr>
                  </a:outerShdw>
                </a:effectLst>
              </a:rPr>
              <a:t>On the night he was betrayed,</a:t>
            </a:r>
            <a:endParaRPr lang="en-US" sz="2600" b="1" dirty="0">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Jesus took bread, and after giving thanks</a:t>
            </a:r>
            <a:endParaRPr lang="en-US" sz="2600" b="1" dirty="0">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broke it and gave it to his disciples, saying,</a:t>
            </a:r>
            <a:endParaRPr lang="en-US" sz="2600" b="1" dirty="0">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Take, eat; this is my body given for you.</a:t>
            </a:r>
            <a:endParaRPr lang="en-US" sz="2600" b="1" dirty="0">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Whenever you do this, do it in remembrance of me.</a:t>
            </a:r>
            <a:endParaRPr lang="en-US" sz="2600" b="1" dirty="0">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524343354"/>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168361" y="1981200"/>
            <a:ext cx="8807278"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600" b="1" i="1" dirty="0">
                <a:effectLst>
                  <a:outerShdw blurRad="38100" dist="38100" dir="2700000" algn="tl">
                    <a:srgbClr val="000000">
                      <a:alpha val="43137"/>
                    </a:srgbClr>
                  </a:outerShdw>
                </a:effectLst>
              </a:rPr>
              <a:t>After supper, he took the cup, saying,</a:t>
            </a:r>
            <a:endParaRPr lang="en-US" sz="2600" b="1" dirty="0">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This cup is the new covenant, sealed in my blood,</a:t>
            </a:r>
            <a:endParaRPr lang="en-US" sz="2600" b="1" dirty="0">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shed for you for the forgiveness of sins.</a:t>
            </a:r>
            <a:endParaRPr lang="en-US" sz="2600" b="1" dirty="0">
              <a:effectLst>
                <a:outerShdw blurRad="38100" dist="38100" dir="2700000" algn="tl">
                  <a:srgbClr val="000000">
                    <a:alpha val="43137"/>
                  </a:srgbClr>
                </a:outerShdw>
              </a:effectLst>
            </a:endParaRPr>
          </a:p>
          <a:p>
            <a:r>
              <a:rPr lang="en-US" sz="2600" b="1" i="1" dirty="0">
                <a:effectLst>
                  <a:outerShdw blurRad="38100" dist="38100" dir="2700000" algn="tl">
                    <a:srgbClr val="000000">
                      <a:alpha val="43137"/>
                    </a:srgbClr>
                  </a:outerShdw>
                </a:effectLst>
              </a:rPr>
              <a:t>Whenever you drink it, do it in remembrance of me.</a:t>
            </a:r>
            <a:endParaRPr lang="en-US" sz="2600" b="1" dirty="0">
              <a:effectLst>
                <a:outerShdw blurRad="38100" dist="38100" dir="2700000" algn="tl">
                  <a:srgbClr val="000000">
                    <a:alpha val="43137"/>
                  </a:srgbClr>
                </a:outerShdw>
              </a:effectLst>
            </a:endParaRPr>
          </a:p>
          <a:p>
            <a:r>
              <a:rPr lang="en-US" sz="2600" b="1" dirty="0">
                <a:effectLst>
                  <a:outerShdw blurRad="38100" dist="38100" dir="2700000" algn="tl">
                    <a:srgbClr val="000000">
                      <a:alpha val="43137"/>
                    </a:srgbClr>
                  </a:outerShdw>
                </a:effectLst>
              </a:rPr>
              <a:t> </a:t>
            </a:r>
            <a:r>
              <a:rPr lang="en-US" sz="2600" b="1" i="1" dirty="0">
                <a:solidFill>
                  <a:srgbClr val="FFFF00"/>
                </a:solidFill>
                <a:effectLst>
                  <a:outerShdw blurRad="38100" dist="38100" dir="2700000" algn="tl">
                    <a:srgbClr val="000000">
                      <a:alpha val="43137"/>
                    </a:srgbClr>
                  </a:outerShdw>
                </a:effectLst>
              </a:rPr>
              <a:t>Therefore we proclaim the mystery of our faith:</a:t>
            </a:r>
            <a:endParaRPr lang="en-US" sz="2600" i="1" dirty="0">
              <a:solidFill>
                <a:srgbClr val="FFFF00"/>
              </a:solidFill>
              <a:effectLst>
                <a:outerShdw blurRad="38100" dist="38100" dir="2700000" algn="tl">
                  <a:srgbClr val="000000">
                    <a:alpha val="43137"/>
                  </a:srgbClr>
                </a:outerShdw>
              </a:effectLst>
            </a:endParaRPr>
          </a:p>
          <a:p>
            <a:r>
              <a:rPr lang="en-US" sz="2600" b="1" i="1" dirty="0">
                <a:solidFill>
                  <a:srgbClr val="FFFF00"/>
                </a:solidFill>
                <a:effectLst>
                  <a:outerShdw blurRad="38100" dist="38100" dir="2700000" algn="tl">
                    <a:srgbClr val="000000">
                      <a:alpha val="43137"/>
                    </a:srgbClr>
                  </a:outerShdw>
                </a:effectLst>
              </a:rPr>
              <a:t>Christ has died. Christ is risen. Christ will come again. </a:t>
            </a:r>
            <a:endParaRPr lang="en-US" sz="2600" i="1" dirty="0">
              <a:solidFill>
                <a:srgbClr val="FFFF00"/>
              </a:solidFill>
              <a:effectLst>
                <a:outerShdw blurRad="38100" dist="38100" dir="2700000" algn="tl">
                  <a:srgbClr val="000000">
                    <a:alpha val="43137"/>
                  </a:srgbClr>
                </a:outerShdw>
              </a:effectLst>
            </a:endParaRPr>
          </a:p>
          <a:p>
            <a:r>
              <a:rPr lang="en-US" sz="2600" i="1" dirty="0">
                <a:solidFill>
                  <a:srgbClr val="FFFF00"/>
                </a:solidFill>
                <a:effectLst>
                  <a:outerShdw blurRad="38100" dist="38100" dir="2700000" algn="tl">
                    <a:srgbClr val="000000">
                      <a:alpha val="43137"/>
                    </a:srgbClr>
                  </a:outerShdw>
                </a:effectLst>
              </a:rPr>
              <a:t> 	 </a:t>
            </a:r>
            <a:endParaRPr lang="en-US" sz="2600" b="1" i="1" dirty="0">
              <a:solidFill>
                <a:srgbClr val="FFFF00"/>
              </a:solidFill>
              <a:effectLst>
                <a:outerShdw blurRad="38100" dist="38100" dir="2700000" algn="tl">
                  <a:srgbClr val="000000">
                    <a:alpha val="43137"/>
                  </a:srgbClr>
                </a:outerShdw>
              </a:effectLst>
            </a:endParaRPr>
          </a:p>
          <a:p>
            <a:r>
              <a:rPr lang="en-US" sz="2600" b="1" i="1" dirty="0">
                <a:solidFill>
                  <a:srgbClr val="FFFF00"/>
                </a:solidFill>
                <a:effectLst>
                  <a:outerShdw blurRad="38100" dist="38100" dir="2700000" algn="tl">
                    <a:srgbClr val="000000">
                      <a:alpha val="43137"/>
                    </a:srgbClr>
                  </a:outerShdw>
                </a:effectLst>
              </a:rPr>
              <a:t>  </a:t>
            </a:r>
          </a:p>
          <a:p>
            <a:r>
              <a:rPr lang="en-US" sz="26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757677371"/>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82146" y="1600200"/>
            <a:ext cx="8404654"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endParaRPr lang="en-US" sz="2800" b="1" i="1" dirty="0">
              <a:effectLst>
                <a:outerShdw blurRad="38100" dist="38100" dir="2700000" algn="tl">
                  <a:srgbClr val="000000">
                    <a:alpha val="43137"/>
                  </a:srgbClr>
                </a:outerShdw>
              </a:effectLst>
            </a:endParaRPr>
          </a:p>
          <a:p>
            <a:r>
              <a:rPr lang="en-US" sz="2800" b="1" i="1" dirty="0">
                <a:solidFill>
                  <a:srgbClr val="00FFFF"/>
                </a:solidFill>
                <a:effectLst/>
              </a:rPr>
              <a:t> </a:t>
            </a:r>
            <a:endParaRPr lang="en-US" sz="2800" dirty="0">
              <a:solidFill>
                <a:srgbClr val="00FFFF"/>
              </a:solidFill>
              <a:effectLst/>
            </a:endParaRPr>
          </a:p>
          <a:p>
            <a:r>
              <a:rPr lang="en-US" b="1" i="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pic>
        <p:nvPicPr>
          <p:cNvPr id="3074"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14" y="1828800"/>
            <a:ext cx="5786276" cy="28352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819400"/>
            <a:ext cx="4114800" cy="4114800"/>
          </a:xfrm>
          <a:prstGeom prst="rect">
            <a:avLst/>
          </a:prstGeom>
        </p:spPr>
      </p:pic>
    </p:spTree>
    <p:extLst>
      <p:ext uri="{BB962C8B-B14F-4D97-AF65-F5344CB8AC3E}">
        <p14:creationId xmlns:p14="http://schemas.microsoft.com/office/powerpoint/2010/main" val="68549003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482" name="Rectangle 2"/>
          <p:cNvSpPr>
            <a:spLocks noGrp="1" noChangeArrowheads="1"/>
          </p:cNvSpPr>
          <p:nvPr>
            <p:ph type="ctrTitle"/>
          </p:nvPr>
        </p:nvSpPr>
        <p:spPr>
          <a:xfrm>
            <a:off x="539234" y="685800"/>
            <a:ext cx="7991392" cy="1431925"/>
          </a:xfrm>
        </p:spPr>
        <p:txBody>
          <a:bodyPr/>
          <a:lstStyle/>
          <a:p>
            <a:r>
              <a:rPr lang="en-US" altLang="en-US" sz="3600" b="0" i="1" u="sng" dirty="0">
                <a:solidFill>
                  <a:srgbClr val="FFFF00"/>
                </a:solidFill>
                <a:cs typeface="Times New Roman" pitchFamily="18" charset="0"/>
              </a:rPr>
              <a:t>Gathering Hymn</a:t>
            </a:r>
            <a:br>
              <a:rPr lang="en-US" altLang="en-US" sz="3600" b="0" i="1" u="sng"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336 “We Gather Together”</a:t>
            </a:r>
            <a:br>
              <a:rPr lang="en-US" altLang="en-US" sz="2600" b="0" i="1" dirty="0">
                <a:solidFill>
                  <a:srgbClr val="00FFFF"/>
                </a:solidFill>
                <a:effectLst>
                  <a:outerShdw blurRad="38100" dist="38100" dir="2700000" algn="tl">
                    <a:srgbClr val="000000">
                      <a:alpha val="43137"/>
                    </a:srgbClr>
                  </a:outerShdw>
                </a:effectLst>
              </a:rPr>
            </a:b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448532" y="1676400"/>
            <a:ext cx="8246936" cy="1752600"/>
          </a:xfrm>
        </p:spPr>
        <p:txBody>
          <a:bodyPr/>
          <a:lstStyle/>
          <a:p>
            <a:pPr algn="ctr"/>
            <a:r>
              <a:rPr lang="en-US" sz="3600" b="1" i="1" dirty="0"/>
              <a:t>We gather together </a:t>
            </a:r>
          </a:p>
          <a:p>
            <a:pPr algn="ctr"/>
            <a:r>
              <a:rPr lang="en-US" sz="3600" b="1" i="1" dirty="0"/>
              <a:t>to ask the Lord's blessing;</a:t>
            </a:r>
            <a:br>
              <a:rPr lang="en-US" sz="3600" b="1" i="1" dirty="0"/>
            </a:br>
            <a:r>
              <a:rPr lang="en-US" sz="3600" b="1" i="1" dirty="0"/>
              <a:t>he chastens and hastens </a:t>
            </a:r>
          </a:p>
          <a:p>
            <a:pPr algn="ctr"/>
            <a:r>
              <a:rPr lang="en-US" sz="3600" b="1" i="1" dirty="0"/>
              <a:t>his will to make known;</a:t>
            </a:r>
            <a:br>
              <a:rPr lang="en-US" sz="3600" b="1" i="1" dirty="0"/>
            </a:br>
            <a:r>
              <a:rPr lang="en-US" sz="3600" b="1" i="1" dirty="0"/>
              <a:t>the wicked oppressing </a:t>
            </a:r>
          </a:p>
          <a:p>
            <a:pPr algn="ctr"/>
            <a:r>
              <a:rPr lang="en-US" sz="3600" b="1" i="1" dirty="0"/>
              <a:t>now cease from distressing.</a:t>
            </a:r>
            <a:br>
              <a:rPr lang="en-US" sz="3600" b="1" i="1" dirty="0"/>
            </a:br>
            <a:r>
              <a:rPr lang="en-US" sz="3600" b="1" i="1" dirty="0"/>
              <a:t>Sing praises to his name; </a:t>
            </a:r>
          </a:p>
          <a:p>
            <a:pPr algn="ctr"/>
            <a:r>
              <a:rPr lang="en-US" sz="3600" b="1" i="1" dirty="0"/>
              <a:t>he forgets not his own.</a:t>
            </a:r>
            <a:br>
              <a:rPr lang="en-US" sz="3600" b="1" i="1" dirty="0"/>
            </a:br>
            <a:br>
              <a:rPr lang="en-US" sz="3600" b="1" i="1" dirty="0"/>
            </a:br>
            <a:endParaRPr lang="en-US" sz="3600" b="1" i="1" dirty="0">
              <a:effectLst>
                <a:outerShdw blurRad="38100" dist="38100" dir="2700000" algn="tl">
                  <a:srgbClr val="000000">
                    <a:alpha val="43137"/>
                  </a:srgbClr>
                </a:outerShdw>
              </a:effectLst>
            </a:endParaRPr>
          </a:p>
          <a:p>
            <a:pPr algn="ctr"/>
            <a:br>
              <a:rPr lang="en-US" sz="3600" b="1" i="1" dirty="0">
                <a:solidFill>
                  <a:srgbClr val="FFFF00"/>
                </a:solidFill>
              </a:rPr>
            </a:br>
            <a:br>
              <a:rPr lang="en-US" sz="3600" b="1" i="1" dirty="0">
                <a:solidFill>
                  <a:srgbClr val="FFFF00"/>
                </a:solidFill>
              </a:rPr>
            </a:br>
            <a:endParaRPr lang="en-US" sz="3600" b="1" i="1" dirty="0">
              <a:solidFill>
                <a:srgbClr val="FFFF00"/>
              </a:solidFill>
              <a:effectLst>
                <a:outerShdw blurRad="38100" dist="38100" dir="2700000" algn="tl">
                  <a:srgbClr val="000000">
                    <a:alpha val="43137"/>
                  </a:srgbClr>
                </a:outerShdw>
              </a:effectLst>
            </a:endParaRPr>
          </a:p>
        </p:txBody>
      </p:sp>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327454" y="1660525"/>
            <a:ext cx="8740346"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400" b="1" i="1" dirty="0">
                <a:solidFill>
                  <a:srgbClr val="FFFF00"/>
                </a:solidFill>
                <a:effectLst>
                  <a:outerShdw blurRad="38100" dist="38100" dir="2700000" algn="tl">
                    <a:srgbClr val="000000">
                      <a:alpha val="43137"/>
                    </a:srgbClr>
                  </a:outerShdw>
                </a:effectLst>
              </a:rPr>
              <a:t>By your Spirit, we ask your blessings upon partaking this bread and this cup that they may become for us the presence of Christ among us.  Shine your light and your love on the offering of our lives. Enlighten us that we may be your people, the body of the risen Christ, the light of the world, set apart to serve this earth that you have made. </a:t>
            </a:r>
            <a:endParaRPr lang="en-US" sz="2400" dirty="0">
              <a:solidFill>
                <a:srgbClr val="FFFF00"/>
              </a:solidFill>
              <a:effectLst>
                <a:outerShdw blurRad="38100" dist="38100" dir="2700000" algn="tl">
                  <a:srgbClr val="000000">
                    <a:alpha val="43137"/>
                  </a:srgbClr>
                </a:outerShdw>
              </a:effectLst>
            </a:endParaRPr>
          </a:p>
          <a:p>
            <a:r>
              <a:rPr lang="en-US" sz="2400" b="1" i="1" dirty="0">
                <a:solidFill>
                  <a:srgbClr val="FFFF00"/>
                </a:solidFill>
                <a:effectLst>
                  <a:outerShdw blurRad="38100" dist="38100" dir="2700000" algn="tl">
                    <a:srgbClr val="000000">
                      <a:alpha val="43137"/>
                    </a:srgbClr>
                  </a:outerShdw>
                </a:effectLst>
              </a:rPr>
              <a:t> </a:t>
            </a:r>
            <a:endParaRPr lang="en-US" sz="2400" dirty="0">
              <a:solidFill>
                <a:srgbClr val="FFFF00"/>
              </a:solidFill>
              <a:effectLst>
                <a:outerShdw blurRad="38100" dist="38100" dir="2700000" algn="tl">
                  <a:srgbClr val="000000">
                    <a:alpha val="43137"/>
                  </a:srgbClr>
                </a:outerShdw>
              </a:effectLst>
            </a:endParaRPr>
          </a:p>
          <a:p>
            <a:r>
              <a:rPr lang="en-US" sz="2400" b="1" i="1" dirty="0">
                <a:solidFill>
                  <a:srgbClr val="FFFF00"/>
                </a:solidFill>
                <a:effectLst>
                  <a:outerShdw blurRad="38100" dist="38100" dir="2700000" algn="tl">
                    <a:srgbClr val="000000">
                      <a:alpha val="43137"/>
                    </a:srgbClr>
                  </a:outerShdw>
                </a:effectLst>
              </a:rPr>
              <a:t>Through Christ, with Christ, in Christ,  in the unity of the Holy Spirit, we praise you now and forever, O Eternal Light. Amen.</a:t>
            </a:r>
            <a:endParaRPr lang="en-US" sz="2400" dirty="0">
              <a:solidFill>
                <a:srgbClr val="FFFF00"/>
              </a:solidFill>
              <a:effectLst>
                <a:outerShdw blurRad="38100" dist="38100" dir="2700000" algn="tl">
                  <a:srgbClr val="000000">
                    <a:alpha val="43137"/>
                  </a:srgbClr>
                </a:outerShdw>
              </a:effectLst>
            </a:endParaRPr>
          </a:p>
          <a:p>
            <a:endParaRPr lang="en-US" sz="2400" dirty="0">
              <a:solidFill>
                <a:srgbClr val="FFFF00"/>
              </a:solidFill>
              <a:effectLst/>
            </a:endParaRPr>
          </a:p>
          <a:p>
            <a:endParaRPr lang="en-US" sz="2400" dirty="0">
              <a:solidFill>
                <a:srgbClr val="FFFF00"/>
              </a:solidFill>
              <a:effectLst>
                <a:outerShdw blurRad="38100" dist="38100" dir="2700000" algn="tl">
                  <a:srgbClr val="000000">
                    <a:alpha val="43137"/>
                  </a:srgbClr>
                </a:outerShdw>
              </a:effectLst>
            </a:endParaRPr>
          </a:p>
          <a:p>
            <a:r>
              <a:rPr lang="en-US" sz="2400"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344221303"/>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solidFill>
                  <a:srgbClr val="FF0000"/>
                </a:solidFill>
              </a:rPr>
              <a:t>Deacons’ Benevolence Offering</a:t>
            </a:r>
          </a:p>
          <a:p>
            <a:endParaRPr lang="en-US" altLang="en-US" sz="3200" b="0" i="1" dirty="0"/>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2363081561"/>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44162" y="685800"/>
            <a:ext cx="9003957"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 298 “Lord, You Give the Great Commission</a:t>
            </a:r>
          </a:p>
        </p:txBody>
      </p:sp>
      <p:sp>
        <p:nvSpPr>
          <p:cNvPr id="5" name="Rectangle 4"/>
          <p:cNvSpPr/>
          <p:nvPr/>
        </p:nvSpPr>
        <p:spPr>
          <a:xfrm>
            <a:off x="-12357" y="1828800"/>
            <a:ext cx="8991600" cy="11172289"/>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Lord, you call us to your service: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my name baptize and teach.”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the world may trust your promise,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life abundant meant for each,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give us all new fervor, draw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closer in community: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the Spirit’s gifts empower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the work of ministry.</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dirty="0"/>
            </a:br>
            <a:r>
              <a:rPr lang="en-US" sz="3600" dirty="0"/>
              <a:t>Refrain:</a:t>
            </a:r>
            <a:br>
              <a:rPr lang="en-US" sz="3600" dirty="0"/>
            </a:br>
            <a:r>
              <a:rPr lang="en-US" sz="3600" dirty="0"/>
              <a:t>Here I am, Lord.</a:t>
            </a:r>
            <a:br>
              <a:rPr lang="en-US" sz="3600" dirty="0"/>
            </a:br>
            <a:r>
              <a:rPr lang="en-US" sz="3600" dirty="0"/>
              <a:t>Is it I, Lord?</a:t>
            </a:r>
            <a:br>
              <a:rPr lang="en-US" sz="3600" dirty="0"/>
            </a:br>
            <a:r>
              <a:rPr lang="en-US" sz="3600" dirty="0"/>
              <a:t>I have heard you calling in the night.</a:t>
            </a:r>
            <a:br>
              <a:rPr lang="en-US" sz="3600" dirty="0"/>
            </a:br>
            <a:r>
              <a:rPr lang="en-US" sz="3600" dirty="0"/>
              <a:t>I will go, Lord, if you lead me.</a:t>
            </a:r>
            <a:br>
              <a:rPr lang="en-US" sz="3600" dirty="0"/>
            </a:br>
            <a:r>
              <a:rPr lang="en-US" sz="3600" dirty="0"/>
              <a:t>I will hold your people in my heart.</a:t>
            </a:r>
            <a:br>
              <a:rPr lang="en-US" sz="3600" dirty="0"/>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628113"/>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44162" y="685800"/>
            <a:ext cx="9003957"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 298 “Lord, You Give the Great Commission</a:t>
            </a:r>
          </a:p>
        </p:txBody>
      </p:sp>
      <p:sp>
        <p:nvSpPr>
          <p:cNvPr id="5" name="Rectangle 4"/>
          <p:cNvSpPr/>
          <p:nvPr/>
        </p:nvSpPr>
        <p:spPr>
          <a:xfrm>
            <a:off x="-12357" y="1828800"/>
            <a:ext cx="8991600" cy="11726287"/>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Lord, you show us love’s true measure: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“Father, what they do, forgive.”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Yet we hoard as private treasure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that you so freely give.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your care and mercy lead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a just society: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the Spirit’s gifts empower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the work of ministry.</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dirty="0"/>
            </a:br>
            <a:r>
              <a:rPr lang="en-US" sz="3600" dirty="0"/>
              <a:t>Refrain:</a:t>
            </a:r>
            <a:br>
              <a:rPr lang="en-US" sz="3600" dirty="0"/>
            </a:br>
            <a:r>
              <a:rPr lang="en-US" sz="3600" dirty="0"/>
              <a:t>Here I am, Lord.</a:t>
            </a:r>
            <a:br>
              <a:rPr lang="en-US" sz="3600" dirty="0"/>
            </a:br>
            <a:r>
              <a:rPr lang="en-US" sz="3600" dirty="0"/>
              <a:t>Is it I, Lord?</a:t>
            </a:r>
            <a:br>
              <a:rPr lang="en-US" sz="3600" dirty="0"/>
            </a:br>
            <a:r>
              <a:rPr lang="en-US" sz="3600" dirty="0"/>
              <a:t>I have heard you calling in the night.</a:t>
            </a:r>
            <a:br>
              <a:rPr lang="en-US" sz="3600" dirty="0"/>
            </a:br>
            <a:r>
              <a:rPr lang="en-US" sz="3600" dirty="0"/>
              <a:t>I will go, Lord, if you lead me.</a:t>
            </a:r>
            <a:br>
              <a:rPr lang="en-US" sz="3600" dirty="0"/>
            </a:br>
            <a:r>
              <a:rPr lang="en-US" sz="3600" dirty="0"/>
              <a:t>I will hold your people in my heart.</a:t>
            </a:r>
            <a:br>
              <a:rPr lang="en-US" sz="3600" dirty="0"/>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9465208"/>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44162" y="685800"/>
            <a:ext cx="9003957"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 298 “Lord, You Give the Great Commission</a:t>
            </a:r>
          </a:p>
        </p:txBody>
      </p:sp>
      <p:sp>
        <p:nvSpPr>
          <p:cNvPr id="5" name="Rectangle 4"/>
          <p:cNvSpPr/>
          <p:nvPr/>
        </p:nvSpPr>
        <p:spPr>
          <a:xfrm>
            <a:off x="-12357" y="1828800"/>
            <a:ext cx="8991600" cy="11726287"/>
          </a:xfrm>
          <a:prstGeom prst="rect">
            <a:avLst/>
          </a:prstGeom>
        </p:spPr>
        <p:txBody>
          <a:bodyPr wrap="square">
            <a:spAutoFit/>
          </a:bodyPr>
          <a:lstStyle/>
          <a:p>
            <a:pPr algn="ctr"/>
            <a:r>
              <a:rPr lang="en-US" sz="3600" b="1" i="1" dirty="0"/>
              <a:t>Lord, you bless with words assuring:</a:t>
            </a:r>
            <a:br>
              <a:rPr lang="en-US" sz="3600" b="1" i="1" dirty="0"/>
            </a:br>
            <a:r>
              <a:rPr lang="en-US" sz="3600" b="1" i="1" dirty="0"/>
              <a:t>“I am with you to the end.”</a:t>
            </a:r>
            <a:br>
              <a:rPr lang="en-US" sz="3600" b="1" i="1" dirty="0"/>
            </a:br>
            <a:r>
              <a:rPr lang="en-US" sz="3600" b="1" i="1" dirty="0"/>
              <a:t>Faith and hope and love restoring,</a:t>
            </a:r>
            <a:br>
              <a:rPr lang="en-US" sz="3600" b="1" i="1" dirty="0"/>
            </a:br>
            <a:r>
              <a:rPr lang="en-US" sz="3600" b="1" i="1" dirty="0"/>
              <a:t>may we serve as you intend,</a:t>
            </a:r>
            <a:br>
              <a:rPr lang="en-US" sz="3600" b="1" i="1" dirty="0"/>
            </a:br>
            <a:r>
              <a:rPr lang="en-US" sz="3600" b="1" i="1" dirty="0"/>
              <a:t>and, amid the cares that claim us,</a:t>
            </a:r>
            <a:br>
              <a:rPr lang="en-US" sz="3600" b="1" i="1" dirty="0"/>
            </a:br>
            <a:r>
              <a:rPr lang="en-US" sz="3600" b="1" i="1" dirty="0"/>
              <a:t>hold in mind eternity:</a:t>
            </a:r>
            <a:br>
              <a:rPr lang="en-US" sz="3600" b="1" i="1" dirty="0"/>
            </a:br>
            <a:r>
              <a:rPr lang="en-US" sz="3600" b="1" i="1" dirty="0"/>
              <a:t>with the Spirit’s gifts empower us</a:t>
            </a:r>
            <a:br>
              <a:rPr lang="en-US" sz="3600" b="1" i="1" dirty="0"/>
            </a:br>
            <a:r>
              <a:rPr lang="en-US" sz="3600" b="1" i="1" dirty="0"/>
              <a:t>for the work of ministry.</a:t>
            </a:r>
            <a:br>
              <a:rPr lang="en-US" sz="3600" b="1" i="1" dirty="0"/>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dirty="0"/>
            </a:br>
            <a:r>
              <a:rPr lang="en-US" sz="3600" dirty="0"/>
              <a:t>Refrain:</a:t>
            </a:r>
            <a:br>
              <a:rPr lang="en-US" sz="3600" dirty="0"/>
            </a:br>
            <a:r>
              <a:rPr lang="en-US" sz="3600" dirty="0"/>
              <a:t>Here I am, Lord.</a:t>
            </a:r>
            <a:br>
              <a:rPr lang="en-US" sz="3600" dirty="0"/>
            </a:br>
            <a:r>
              <a:rPr lang="en-US" sz="3600" dirty="0"/>
              <a:t>Is it I, Lord?</a:t>
            </a:r>
            <a:br>
              <a:rPr lang="en-US" sz="3600" dirty="0"/>
            </a:br>
            <a:r>
              <a:rPr lang="en-US" sz="3600" dirty="0"/>
              <a:t>I have heard you calling in the night.</a:t>
            </a:r>
            <a:br>
              <a:rPr lang="en-US" sz="3600" dirty="0"/>
            </a:br>
            <a:r>
              <a:rPr lang="en-US" sz="3600" dirty="0"/>
              <a:t>I will go, Lord, if you lead me.</a:t>
            </a:r>
            <a:br>
              <a:rPr lang="en-US" sz="3600" dirty="0"/>
            </a:br>
            <a:r>
              <a:rPr lang="en-US" sz="3600" dirty="0"/>
              <a:t>I will hold your people in my heart.</a:t>
            </a:r>
            <a:br>
              <a:rPr lang="en-US" sz="3600" dirty="0"/>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5804824"/>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838200" y="2209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Tree>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762000" y="577636"/>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12357" y="2349972"/>
            <a:ext cx="915635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FFFF00"/>
                </a:solidFill>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540 “Farewell, Good Friends!” </a:t>
            </a:r>
            <a:endParaRPr lang="en-US" dirty="0">
              <a:effectLst/>
            </a:endParaRP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Shalom, Shalom!</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Till we meet again, Till we meet again, </a:t>
            </a:r>
          </a:p>
          <a:p>
            <a:pPr algn="ctr"/>
            <a:r>
              <a:rPr lang="en-US" b="1" i="1" dirty="0">
                <a:effectLst>
                  <a:outerShdw blurRad="38100" dist="38100" dir="2700000" algn="tl">
                    <a:srgbClr val="000000">
                      <a:alpha val="43137"/>
                    </a:srgbClr>
                  </a:outerShdw>
                </a:effectLst>
              </a:rPr>
              <a:t>Shalom, Shalom.</a:t>
            </a:r>
            <a:endParaRPr lang="en-US" dirty="0">
              <a:effectLst>
                <a:outerShdw blurRad="38100" dist="38100" dir="2700000" algn="tl">
                  <a:srgbClr val="000000">
                    <a:alpha val="43137"/>
                  </a:srgbClr>
                </a:outerShdw>
              </a:effectLst>
            </a:endParaRPr>
          </a:p>
          <a:p>
            <a:pPr algn="ctr"/>
            <a:br>
              <a:rPr lang="en-US" sz="2800" b="1" i="1" dirty="0">
                <a:effectLst/>
              </a:rPr>
            </a:br>
            <a:endParaRPr lang="en-US" sz="2800" b="1" i="1"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158231677"/>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10134600" cy="6858000"/>
          </a:xfrm>
          <a:prstGeom prst="rect">
            <a:avLst/>
          </a:prstGeom>
        </p:spPr>
      </p:pic>
      <p:sp>
        <p:nvSpPr>
          <p:cNvPr id="4098" name="Rectangle 2"/>
          <p:cNvSpPr>
            <a:spLocks noGrp="1" noChangeArrowheads="1"/>
          </p:cNvSpPr>
          <p:nvPr>
            <p:ph type="ctrTitle"/>
          </p:nvPr>
        </p:nvSpPr>
        <p:spPr>
          <a:xfrm>
            <a:off x="1219200" y="990600"/>
            <a:ext cx="8153400" cy="762000"/>
          </a:xfrm>
        </p:spPr>
        <p:txBody>
          <a:bodyPr/>
          <a:lstStyle/>
          <a:p>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rgbClr val="FF0000"/>
                </a:solidFill>
                <a:latin typeface="Arial" charset="0"/>
              </a:rPr>
            </a:br>
            <a:br>
              <a:rPr lang="en-US" altLang="en-US" sz="3600" i="1" dirty="0">
                <a:solidFill>
                  <a:srgbClr val="FF0000"/>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February 5th, 2017</a:t>
            </a:r>
            <a:br>
              <a:rPr lang="en-US" altLang="en-US" sz="3000" i="1" dirty="0">
                <a:latin typeface="Arial" charset="0"/>
              </a:rPr>
            </a:br>
            <a:br>
              <a:rPr lang="en-US" altLang="en-US" sz="3000" i="1" dirty="0">
                <a:latin typeface="Arial" charset="0"/>
              </a:rPr>
            </a:br>
            <a:r>
              <a:rPr lang="en-US" altLang="en-US" sz="3000" i="1" dirty="0">
                <a:latin typeface="Arial" charset="0"/>
              </a:rPr>
              <a:t>5th Sunday of Epiphany</a:t>
            </a:r>
            <a:br>
              <a:rPr lang="en-US" altLang="en-US" sz="3000" i="1" dirty="0">
                <a:latin typeface="Arial" charset="0"/>
              </a:rPr>
            </a:br>
            <a:endParaRPr lang="en-US" altLang="en-US" sz="3000" i="1" dirty="0">
              <a:latin typeface="Arial" charset="0"/>
            </a:endParaRPr>
          </a:p>
        </p:txBody>
      </p:sp>
      <p:pic>
        <p:nvPicPr>
          <p:cNvPr id="4107" name="Picture 11" descr="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4953000"/>
            <a:ext cx="1828800" cy="175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72394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482" name="Rectangle 2"/>
          <p:cNvSpPr>
            <a:spLocks noGrp="1" noChangeArrowheads="1"/>
          </p:cNvSpPr>
          <p:nvPr>
            <p:ph type="ctrTitle"/>
          </p:nvPr>
        </p:nvSpPr>
        <p:spPr>
          <a:xfrm>
            <a:off x="539234" y="685800"/>
            <a:ext cx="7991392" cy="1431925"/>
          </a:xfrm>
        </p:spPr>
        <p:txBody>
          <a:bodyPr/>
          <a:lstStyle/>
          <a:p>
            <a:r>
              <a:rPr lang="en-US" altLang="en-US" sz="3600" b="0" i="1" u="sng" dirty="0">
                <a:solidFill>
                  <a:srgbClr val="FFFF00"/>
                </a:solidFill>
                <a:cs typeface="Times New Roman" pitchFamily="18" charset="0"/>
              </a:rPr>
              <a:t>Gathering Hymn</a:t>
            </a:r>
            <a:br>
              <a:rPr lang="en-US" altLang="en-US" sz="3600" b="0" i="1" u="sng"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336 “We Gather Together”</a:t>
            </a:r>
            <a:br>
              <a:rPr lang="en-US" altLang="en-US" sz="2600" b="0" i="1" dirty="0">
                <a:solidFill>
                  <a:srgbClr val="00FFFF"/>
                </a:solidFill>
                <a:effectLst>
                  <a:outerShdw blurRad="38100" dist="38100" dir="2700000" algn="tl">
                    <a:srgbClr val="000000">
                      <a:alpha val="43137"/>
                    </a:srgbClr>
                  </a:outerShdw>
                </a:effectLst>
              </a:rPr>
            </a:b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448532" y="1676400"/>
            <a:ext cx="8246936" cy="1752600"/>
          </a:xfrm>
        </p:spPr>
        <p:txBody>
          <a:bodyPr/>
          <a:lstStyle/>
          <a:p>
            <a:pPr algn="ctr"/>
            <a:r>
              <a:rPr lang="en-US" sz="3600" b="1" i="1" dirty="0"/>
              <a:t>Beside us to guide us, </a:t>
            </a:r>
          </a:p>
          <a:p>
            <a:pPr algn="ctr"/>
            <a:r>
              <a:rPr lang="en-US" sz="3600" b="1" i="1" dirty="0"/>
              <a:t>our God with us joining,</a:t>
            </a:r>
            <a:br>
              <a:rPr lang="en-US" sz="3600" b="1" i="1" dirty="0"/>
            </a:br>
            <a:r>
              <a:rPr lang="en-US" sz="3600" b="1" i="1" dirty="0"/>
              <a:t>ordaining, maintaining </a:t>
            </a:r>
          </a:p>
          <a:p>
            <a:pPr algn="ctr"/>
            <a:r>
              <a:rPr lang="en-US" sz="3600" b="1" i="1" dirty="0"/>
              <a:t>his kingdom divine;</a:t>
            </a:r>
            <a:br>
              <a:rPr lang="en-US" sz="3600" b="1" i="1" dirty="0"/>
            </a:br>
            <a:r>
              <a:rPr lang="en-US" sz="3600" b="1" i="1" dirty="0"/>
              <a:t>so from the beginning </a:t>
            </a:r>
          </a:p>
          <a:p>
            <a:pPr algn="ctr"/>
            <a:r>
              <a:rPr lang="en-US" sz="3600" b="1" i="1" dirty="0"/>
              <a:t>the fight we were winning;</a:t>
            </a:r>
            <a:br>
              <a:rPr lang="en-US" sz="3600" b="1" i="1" dirty="0"/>
            </a:br>
            <a:r>
              <a:rPr lang="en-US" sz="3600" b="1" i="1" dirty="0"/>
              <a:t>thou, Lord, </a:t>
            </a:r>
            <a:r>
              <a:rPr lang="en-US" sz="3600" b="1" i="1" dirty="0" err="1"/>
              <a:t>wast</a:t>
            </a:r>
            <a:r>
              <a:rPr lang="en-US" sz="3600" b="1" i="1" dirty="0"/>
              <a:t> at our side; </a:t>
            </a:r>
          </a:p>
          <a:p>
            <a:pPr algn="ctr"/>
            <a:r>
              <a:rPr lang="en-US" sz="3600" b="1" i="1" dirty="0"/>
              <a:t>all glory be thine!</a:t>
            </a:r>
            <a:br>
              <a:rPr lang="en-US" sz="3600" b="1" i="1" dirty="0"/>
            </a:br>
            <a:br>
              <a:rPr lang="en-US" sz="3600" b="1" i="1" dirty="0"/>
            </a:br>
            <a:br>
              <a:rPr lang="en-US" sz="3600" b="1" i="1" dirty="0"/>
            </a:br>
            <a:endParaRPr lang="en-US" sz="3600" b="1" i="1" dirty="0">
              <a:effectLst>
                <a:outerShdw blurRad="38100" dist="38100" dir="2700000" algn="tl">
                  <a:srgbClr val="000000">
                    <a:alpha val="43137"/>
                  </a:srgbClr>
                </a:outerShdw>
              </a:effectLst>
            </a:endParaRPr>
          </a:p>
          <a:p>
            <a:pPr algn="ctr"/>
            <a:br>
              <a:rPr lang="en-US" sz="3600" b="1" i="1" dirty="0">
                <a:solidFill>
                  <a:srgbClr val="FFFF00"/>
                </a:solidFill>
              </a:rPr>
            </a:br>
            <a:br>
              <a:rPr lang="en-US" sz="3600" b="1" i="1" dirty="0">
                <a:solidFill>
                  <a:srgbClr val="FFFF00"/>
                </a:solidFill>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070710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482" name="Rectangle 2"/>
          <p:cNvSpPr>
            <a:spLocks noGrp="1" noChangeArrowheads="1"/>
          </p:cNvSpPr>
          <p:nvPr>
            <p:ph type="ctrTitle"/>
          </p:nvPr>
        </p:nvSpPr>
        <p:spPr>
          <a:xfrm>
            <a:off x="539234" y="685800"/>
            <a:ext cx="7991392" cy="1431925"/>
          </a:xfrm>
        </p:spPr>
        <p:txBody>
          <a:bodyPr/>
          <a:lstStyle/>
          <a:p>
            <a:r>
              <a:rPr lang="en-US" altLang="en-US" sz="3600" b="0" i="1" u="sng" dirty="0">
                <a:solidFill>
                  <a:srgbClr val="FFFF00"/>
                </a:solidFill>
                <a:cs typeface="Times New Roman" pitchFamily="18" charset="0"/>
              </a:rPr>
              <a:t>Gathering Hymn</a:t>
            </a:r>
            <a:br>
              <a:rPr lang="en-US" altLang="en-US" sz="3600" b="0" i="1" u="sng"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336 “We Gather Together”</a:t>
            </a:r>
            <a:br>
              <a:rPr lang="en-US" altLang="en-US" sz="2600" b="0" i="1" dirty="0">
                <a:solidFill>
                  <a:srgbClr val="00FFFF"/>
                </a:solidFill>
                <a:effectLst>
                  <a:outerShdw blurRad="38100" dist="38100" dir="2700000" algn="tl">
                    <a:srgbClr val="000000">
                      <a:alpha val="43137"/>
                    </a:srgbClr>
                  </a:outerShdw>
                </a:effectLst>
              </a:rPr>
            </a:b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448532" y="1676400"/>
            <a:ext cx="8246936" cy="1752600"/>
          </a:xfrm>
        </p:spPr>
        <p:txBody>
          <a:bodyPr/>
          <a:lstStyle/>
          <a:p>
            <a:pPr algn="ctr"/>
            <a:r>
              <a:rPr lang="en-US" sz="3600" b="1" i="1" dirty="0"/>
              <a:t>We all do extol thee, </a:t>
            </a:r>
          </a:p>
          <a:p>
            <a:pPr algn="ctr"/>
            <a:r>
              <a:rPr lang="en-US" sz="3600" b="1" i="1" dirty="0"/>
              <a:t>thou leader triumphant,</a:t>
            </a:r>
            <a:br>
              <a:rPr lang="en-US" sz="3600" b="1" i="1" dirty="0"/>
            </a:br>
            <a:r>
              <a:rPr lang="en-US" sz="3600" b="1" i="1" dirty="0"/>
              <a:t>and pray that thou still </a:t>
            </a:r>
          </a:p>
          <a:p>
            <a:pPr algn="ctr"/>
            <a:r>
              <a:rPr lang="en-US" sz="3600" b="1" i="1" dirty="0"/>
              <a:t>our defender wilt be.</a:t>
            </a:r>
            <a:br>
              <a:rPr lang="en-US" sz="3600" b="1" i="1" dirty="0"/>
            </a:br>
            <a:r>
              <a:rPr lang="en-US" sz="3600" b="1" i="1" dirty="0"/>
              <a:t>Let thy congregation </a:t>
            </a:r>
          </a:p>
          <a:p>
            <a:pPr algn="ctr"/>
            <a:r>
              <a:rPr lang="en-US" sz="3600" b="1" i="1" dirty="0"/>
              <a:t>escape tribulation;</a:t>
            </a:r>
            <a:br>
              <a:rPr lang="en-US" sz="3600" b="1" i="1" dirty="0"/>
            </a:br>
            <a:r>
              <a:rPr lang="en-US" sz="3600" b="1" i="1" dirty="0"/>
              <a:t>thy name be ever praised! </a:t>
            </a:r>
          </a:p>
          <a:p>
            <a:pPr algn="ctr"/>
            <a:r>
              <a:rPr lang="en-US" sz="3600" b="1" i="1" dirty="0"/>
              <a:t>O Lord, make us free!</a:t>
            </a:r>
            <a:br>
              <a:rPr lang="en-US" sz="3600" b="1" i="1" dirty="0"/>
            </a:br>
            <a:br>
              <a:rPr lang="en-US" sz="3600" b="1" i="1" dirty="0"/>
            </a:br>
            <a:br>
              <a:rPr lang="en-US" sz="3600" b="1" i="1" dirty="0"/>
            </a:br>
            <a:endParaRPr lang="en-US" sz="3600" b="1" i="1" dirty="0">
              <a:effectLst>
                <a:outerShdw blurRad="38100" dist="38100" dir="2700000" algn="tl">
                  <a:srgbClr val="000000">
                    <a:alpha val="43137"/>
                  </a:srgbClr>
                </a:outerShdw>
              </a:effectLst>
            </a:endParaRPr>
          </a:p>
          <a:p>
            <a:pPr algn="ctr"/>
            <a:br>
              <a:rPr lang="en-US" sz="3600" b="1" i="1" dirty="0">
                <a:solidFill>
                  <a:srgbClr val="FFFF00"/>
                </a:solidFill>
              </a:rPr>
            </a:br>
            <a:br>
              <a:rPr lang="en-US" sz="3600" b="1" i="1" dirty="0">
                <a:solidFill>
                  <a:srgbClr val="FFFF00"/>
                </a:solidFill>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2084837"/>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762000" y="511175"/>
            <a:ext cx="7420768"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2000" b="0" i="1" dirty="0"/>
            </a:br>
            <a:br>
              <a:rPr lang="en-US" altLang="en-US" sz="2000" b="0" i="1" dirty="0"/>
            </a:br>
            <a:r>
              <a:rPr lang="en-US" sz="2400" i="1" dirty="0">
                <a:effectLst>
                  <a:outerShdw blurRad="38100" dist="38100" dir="2700000" algn="tl">
                    <a:srgbClr val="000000">
                      <a:alpha val="43137"/>
                    </a:srgbClr>
                  </a:outerShdw>
                </a:effectLst>
                <a:latin typeface="+mn-lt"/>
              </a:rPr>
              <a:t>God has gathered us to be the shining light in this world that is often filled with darkness.  God had called us to seek righteousness instead of evil.  Yet from time to time, we’ve fallen and gone astray.  In humility and faith, through the power of the Holy Spirit, let us come before God and our neighbors in our prayer of confession  </a:t>
            </a:r>
            <a:br>
              <a:rPr lang="en-US" sz="2400" dirty="0">
                <a:effectLst/>
                <a:latin typeface="+mn-lt"/>
              </a:rPr>
            </a:br>
            <a:endParaRPr lang="en-US" altLang="en-US" sz="2400" b="0" i="1" dirty="0">
              <a:solidFill>
                <a:srgbClr val="FF33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533400" y="0"/>
            <a:ext cx="78486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400" b="0" i="1" dirty="0"/>
              <a:t>(in unison)</a:t>
            </a:r>
            <a:br>
              <a:rPr lang="en-US" altLang="en-US" sz="2400" b="0" i="1" dirty="0"/>
            </a:br>
            <a:r>
              <a:rPr lang="en-US" altLang="en-US" sz="2400" b="0" i="1" dirty="0"/>
              <a:t>	</a:t>
            </a:r>
            <a:r>
              <a:rPr lang="en-US" sz="2800" i="1" dirty="0">
                <a:solidFill>
                  <a:srgbClr val="00FFFF"/>
                </a:solidFill>
                <a:effectLst>
                  <a:outerShdw blurRad="38100" dist="38100" dir="2700000" algn="tl">
                    <a:srgbClr val="000000">
                      <a:alpha val="43137"/>
                    </a:srgbClr>
                  </a:outerShdw>
                </a:effectLst>
                <a:latin typeface="+mn-lt"/>
              </a:rPr>
              <a:t>Almighty God, we have come to worship you with our lips, but have dishonored you with our actions.  We have prayed for you to end the suffering in our world, yet we have not practiced compassion and generosity toward others.  Our faith has become the source of quarrelling rather than a testimony to your grace.  Forgive our self-righteousness and give us integrity of heart, that we may shine forth the light of your salvation, through Jesus Christ our Lord, Amen. </a:t>
            </a:r>
            <a:br>
              <a:rPr lang="en-US" sz="2800" i="1" dirty="0">
                <a:solidFill>
                  <a:srgbClr val="00FFFF"/>
                </a:solidFill>
                <a:effectLst>
                  <a:outerShdw blurRad="38100" dist="38100" dir="2700000" algn="tl">
                    <a:srgbClr val="000000">
                      <a:alpha val="43137"/>
                    </a:srgbClr>
                  </a:outerShdw>
                </a:effectLst>
                <a:latin typeface="+mn-lt"/>
              </a:rPr>
            </a:br>
            <a:br>
              <a:rPr lang="en-US" altLang="en-US" sz="2400" b="0" i="1" dirty="0"/>
            </a:br>
            <a:r>
              <a:rPr lang="en-US" altLang="en-US" sz="2400" b="0" i="1" dirty="0"/>
              <a:t>	</a:t>
            </a:r>
            <a:endParaRPr lang="en-US" altLang="en-US" sz="2700" b="0" i="1" dirty="0">
              <a:solidFill>
                <a:srgbClr val="00FFFF"/>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1599238194"/>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457200" y="308919"/>
            <a:ext cx="81534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 </a:t>
            </a:r>
            <a:br>
              <a:rPr lang="en-US" altLang="en-US" sz="3200" b="0" i="1" dirty="0"/>
            </a:br>
            <a:r>
              <a:rPr lang="en-US" sz="2400" i="1" dirty="0">
                <a:effectLst>
                  <a:outerShdw blurRad="38100" dist="38100" dir="2700000" algn="tl">
                    <a:srgbClr val="000000">
                      <a:alpha val="43137"/>
                    </a:srgbClr>
                  </a:outerShdw>
                </a:effectLst>
                <a:latin typeface="+mn-lt"/>
              </a:rPr>
              <a:t>In mercy God has reached out to the confessed sinner to come and stand in righteousness before Him. This is the Good News that in Jesus Christ, we are forgiven. </a:t>
            </a:r>
            <a:r>
              <a:rPr lang="en-US" sz="2400" i="1" dirty="0">
                <a:solidFill>
                  <a:srgbClr val="FFFF00"/>
                </a:solidFill>
                <a:effectLst>
                  <a:outerShdw blurRad="38100" dist="38100" dir="2700000" algn="tl">
                    <a:srgbClr val="000000">
                      <a:alpha val="43137"/>
                    </a:srgbClr>
                  </a:outerShdw>
                </a:effectLst>
                <a:latin typeface="+mn-lt"/>
              </a:rPr>
              <a:t>Thanks be to God, Amen.   </a:t>
            </a:r>
            <a:br>
              <a:rPr lang="en-US" sz="2400" i="1" dirty="0">
                <a:effectLst>
                  <a:outerShdw blurRad="38100" dist="38100" dir="2700000" algn="tl">
                    <a:srgbClr val="000000">
                      <a:alpha val="43137"/>
                    </a:srgbClr>
                  </a:outerShdw>
                </a:effectLst>
              </a:rPr>
            </a:br>
            <a: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400" i="1" dirty="0">
                <a:solidFill>
                  <a:srgbClr val="FFFF00"/>
                </a:solidFill>
                <a:effectLst>
                  <a:outerShdw blurRad="38100" dist="38100" dir="2700000" algn="tl">
                    <a:srgbClr val="000000">
                      <a:alpha val="43137"/>
                    </a:srgbClr>
                  </a:outerShdw>
                </a:effectLst>
                <a:latin typeface="+mn-lt"/>
              </a:rPr>
            </a:br>
            <a:endParaRPr lang="en-US" altLang="en-US" sz="2400" b="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798302501"/>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38776</TotalTime>
  <Words>1293</Words>
  <Application>Microsoft Office PowerPoint</Application>
  <PresentationFormat>On-screen Show (4:3)</PresentationFormat>
  <Paragraphs>215</Paragraphs>
  <Slides>47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Arial Black</vt:lpstr>
      <vt:lpstr>Calibri</vt:lpstr>
      <vt:lpstr>Helvetica</vt:lpstr>
      <vt:lpstr>Times New Roman</vt:lpstr>
      <vt:lpstr>Wingdings</vt:lpstr>
      <vt:lpstr>Glass Layers</vt:lpstr>
      <vt:lpstr>Homecrest Presbyterian Church  Worship of the Lord’s Day February 5th, 2017  5th Sunday of Epiphany </vt:lpstr>
      <vt:lpstr>Gathering Around the WORD Call to Worship </vt:lpstr>
      <vt:lpstr>Gathering Around the WORD Call to Worship </vt:lpstr>
      <vt:lpstr>Gathering Hymn # 336 “We Gather Together” </vt:lpstr>
      <vt:lpstr>Gathering Hymn # 336 “We Gather Together” </vt:lpstr>
      <vt:lpstr>Gathering Hymn # 336 “We Gather Together” </vt:lpstr>
      <vt:lpstr>Gathering Around the WORD Call to Confession   God has gathered us to be the shining light in this world that is often filled with darkness.  God had called us to seek righteousness instead of evil.  Yet from time to time, we’ve fallen and gone astray.  In humility and faith, through the power of the Holy Spirit, let us come before God and our neighbors in our prayer of confession   </vt:lpstr>
      <vt:lpstr>Gathering Around the WORD Prayer of Confession (in unison)  Almighty God, we have come to worship you with our lips, but have dishonored you with our actions.  We have prayed for you to end the suffering in our world, yet we have not practiced compassion and generosity toward others.  Our faith has become the source of quarrelling rather than a testimony to your grace.  Forgive our self-righteousness and give us integrity of heart, that we may shine forth the light of your salvation, through Jesus Christ our Lord, Amen.    </vt:lpstr>
      <vt:lpstr>Gathering Around the WORD Declaration of Forgiveness  In mercy God has reached out to the confessed sinner to come and stand in righteousness before Him. This is the Good News that in Jesus Christ, we are forgiven. Thanks be to God, Amen.        </vt:lpstr>
      <vt:lpstr>Gathering Around the WORD Gloria Patri</vt:lpstr>
      <vt:lpstr>Gathering Around the WORD Passing of the Peace of Christ</vt:lpstr>
      <vt:lpstr>Proclaiming the WORD Message to the Youth/ Prayer of Illumination</vt:lpstr>
      <vt:lpstr>Proclaiming the WORD Scripture Reading – Matthew 5:13-20 </vt:lpstr>
      <vt:lpstr>Proclaiming the WORD Scripture Reading – Matthew 5:13-20 </vt:lpstr>
      <vt:lpstr>Proclaiming the WORD Scripture Reading – Matthew 5:13-20 </vt:lpstr>
      <vt:lpstr>PowerPoint Presentation</vt:lpstr>
      <vt:lpstr>PowerPoint Presentation</vt:lpstr>
      <vt:lpstr>PowerPoint Presentation</vt:lpstr>
      <vt:lpstr>Responding Hymn # 744 “Arise Your Light Has Come”</vt:lpstr>
      <vt:lpstr>Responding Hymn # 744 “Arise Your Light Has Come”</vt:lpstr>
      <vt:lpstr>Responding Hymn # 744 “Arise Your Light Has Come”</vt:lpstr>
      <vt:lpstr>Responding Hymn # 744 “Arise Your Light Has 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Communion Hymn # 509 “All Who Hunger, Gather Gladly” </vt:lpstr>
      <vt:lpstr>Communion Hymn # 509 “All Who Hunger, Gather Gladly” </vt:lpstr>
      <vt:lpstr>Communion Hymn # 509 “All Who Hunger, Gather Gladly”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Hymn # 298 “Lord, You Give the Great Commission</vt:lpstr>
      <vt:lpstr>Sending Hymn # 298 “Lord, You Give the Great Commission</vt:lpstr>
      <vt:lpstr>Sending Hymn # 298 “Lord, You Give the Great Commission</vt:lpstr>
      <vt:lpstr>Bearing and Following  the WORD into the World The Charge and Benediction </vt:lpstr>
      <vt:lpstr>Bearing and Following  the WORD into the World Benediction Response </vt:lpstr>
      <vt:lpstr>Homecrest Presbyterian Church  Worship of the Lord’s Day February 5th, 2017  5th Sunday of Epiphany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1157</cp:revision>
  <cp:lastPrinted>2016-01-30T20:52:10Z</cp:lastPrinted>
  <dcterms:created xsi:type="dcterms:W3CDTF">1601-01-01T00:00:00Z</dcterms:created>
  <dcterms:modified xsi:type="dcterms:W3CDTF">2017-02-04T19:10:13Z</dcterms:modified>
</cp:coreProperties>
</file>