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handoutMasterIdLst>
    <p:handoutMasterId r:id="rId44"/>
  </p:handoutMasterIdLst>
  <p:sldIdLst>
    <p:sldId id="1777" r:id="rId2"/>
    <p:sldId id="293" r:id="rId3"/>
    <p:sldId id="1810" r:id="rId4"/>
    <p:sldId id="265" r:id="rId5"/>
    <p:sldId id="1811" r:id="rId6"/>
    <p:sldId id="1812" r:id="rId7"/>
    <p:sldId id="1813" r:id="rId8"/>
    <p:sldId id="805" r:id="rId9"/>
    <p:sldId id="1716" r:id="rId10"/>
    <p:sldId id="1441" r:id="rId11"/>
    <p:sldId id="696" r:id="rId12"/>
    <p:sldId id="806" r:id="rId13"/>
    <p:sldId id="1593" r:id="rId14"/>
    <p:sldId id="1689" r:id="rId15"/>
    <p:sldId id="1814" r:id="rId16"/>
    <p:sldId id="1815" r:id="rId17"/>
    <p:sldId id="1816" r:id="rId18"/>
    <p:sldId id="1819" r:id="rId19"/>
    <p:sldId id="1818" r:id="rId20"/>
    <p:sldId id="1817" r:id="rId21"/>
    <p:sldId id="1722" r:id="rId22"/>
    <p:sldId id="1829" r:id="rId23"/>
    <p:sldId id="1820" r:id="rId24"/>
    <p:sldId id="1799" r:id="rId25"/>
    <p:sldId id="1821" r:id="rId26"/>
    <p:sldId id="1822" r:id="rId27"/>
    <p:sldId id="1748" r:id="rId28"/>
    <p:sldId id="1519" r:id="rId29"/>
    <p:sldId id="1805" r:id="rId30"/>
    <p:sldId id="975" r:id="rId31"/>
    <p:sldId id="818" r:id="rId32"/>
    <p:sldId id="819" r:id="rId33"/>
    <p:sldId id="1752" r:id="rId34"/>
    <p:sldId id="1823" r:id="rId35"/>
    <p:sldId id="1824" r:id="rId36"/>
    <p:sldId id="1825" r:id="rId37"/>
    <p:sldId id="1826" r:id="rId38"/>
    <p:sldId id="1827" r:id="rId39"/>
    <p:sldId id="284" r:id="rId40"/>
    <p:sldId id="1733" r:id="rId41"/>
    <p:sldId id="1828" r:id="rId4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FF"/>
    <a:srgbClr val="FF0000"/>
    <a:srgbClr val="990000"/>
    <a:srgbClr val="0664BA"/>
    <a:srgbClr val="000000"/>
    <a:srgbClr val="CC0099"/>
    <a:srgbClr val="FF0066"/>
    <a:srgbClr val="FF3300"/>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64" autoAdjust="0"/>
  </p:normalViewPr>
  <p:slideViewPr>
    <p:cSldViewPr>
      <p:cViewPr varScale="1">
        <p:scale>
          <a:sx n="78" d="100"/>
          <a:sy n="78" d="100"/>
        </p:scale>
        <p:origin x="1182" y="2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8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9</a:t>
            </a:fld>
            <a:endParaRPr lang="en-US" altLang="en-US"/>
          </a:p>
        </p:txBody>
      </p:sp>
    </p:spTree>
    <p:extLst>
      <p:ext uri="{BB962C8B-B14F-4D97-AF65-F5344CB8AC3E}">
        <p14:creationId xmlns:p14="http://schemas.microsoft.com/office/powerpoint/2010/main" val="155614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871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NUL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677400" cy="7010400"/>
          </a:xfrm>
          <a:prstGeom prst="rect">
            <a:avLst/>
          </a:prstGeom>
        </p:spPr>
      </p:pic>
      <p:sp>
        <p:nvSpPr>
          <p:cNvPr id="4098" name="Rectangle 2"/>
          <p:cNvSpPr>
            <a:spLocks noGrp="1" noChangeArrowheads="1"/>
          </p:cNvSpPr>
          <p:nvPr>
            <p:ph type="ctrTitle"/>
          </p:nvPr>
        </p:nvSpPr>
        <p:spPr>
          <a:xfrm>
            <a:off x="1219200" y="990600"/>
            <a:ext cx="8153400" cy="762000"/>
          </a:xfrm>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January 29th, 2017</a:t>
            </a:r>
            <a:br>
              <a:rPr lang="en-US" altLang="en-US" sz="3000" i="1" dirty="0">
                <a:latin typeface="Arial" charset="0"/>
              </a:rPr>
            </a:br>
            <a:br>
              <a:rPr lang="en-US" altLang="en-US" sz="3000" i="1" dirty="0">
                <a:latin typeface="Arial" charset="0"/>
              </a:rPr>
            </a:br>
            <a:r>
              <a:rPr lang="en-US" altLang="en-US" sz="3000" i="1" dirty="0">
                <a:latin typeface="Arial" charset="0"/>
              </a:rPr>
              <a:t>4th Sunday of Epiphany</a:t>
            </a:r>
            <a:br>
              <a:rPr lang="en-US" altLang="en-US" sz="3000" i="1" dirty="0">
                <a:latin typeface="Arial" charset="0"/>
              </a:rPr>
            </a:br>
            <a:endParaRPr lang="en-US" altLang="en-US" sz="3000" i="1" dirty="0">
              <a:latin typeface="Arial" charset="0"/>
            </a:endParaRP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530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477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3200" b="0" i="1" dirty="0"/>
            </a:br>
            <a:r>
              <a:rPr lang="en-US" altLang="en-US" sz="2400" b="0" i="1" dirty="0"/>
              <a:t>(Based on Micah 6:8) </a:t>
            </a:r>
            <a:br>
              <a:rPr lang="en-US" altLang="en-US" sz="3200" b="0" i="1" dirty="0"/>
            </a:br>
            <a:r>
              <a:rPr lang="en-US" sz="2400" i="1" dirty="0">
                <a:effectLst>
                  <a:outerShdw blurRad="38100" dist="38100" dir="2700000" algn="tl">
                    <a:srgbClr val="000000">
                      <a:alpha val="43137"/>
                    </a:srgbClr>
                  </a:outerShdw>
                </a:effectLst>
                <a:latin typeface="+mn-lt"/>
              </a:rPr>
              <a:t>What does the Lord require of us?  But to Do Justice, to Love Kindness and to Walk Humbly with our God.  Friends, let us walk in the path that Christ has set out for us. </a:t>
            </a:r>
            <a:r>
              <a:rPr lang="en-US" sz="2400" i="1" dirty="0">
                <a:solidFill>
                  <a:srgbClr val="FFFF00"/>
                </a:solidFill>
                <a:effectLst>
                  <a:outerShdw blurRad="38100" dist="38100" dir="2700000" algn="tl">
                    <a:srgbClr val="000000">
                      <a:alpha val="43137"/>
                    </a:srgbClr>
                  </a:outerShdw>
                </a:effectLst>
                <a:latin typeface="+mn-lt"/>
              </a:rPr>
              <a:t>Thanks be to God, Amen.   </a:t>
            </a:r>
            <a:br>
              <a:rPr lang="en-US" sz="2400" i="1" dirty="0">
                <a:effectLst>
                  <a:outerShdw blurRad="38100" dist="38100" dir="2700000" algn="tl">
                    <a:srgbClr val="000000">
                      <a:alpha val="43137"/>
                    </a:srgbClr>
                  </a:outerShdw>
                </a:effectLst>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solidFill>
                  <a:srgbClr val="FFFF00"/>
                </a:solidFill>
                <a:effectLst>
                  <a:outerShdw blurRad="38100" dist="38100" dir="2700000" algn="tl">
                    <a:srgbClr val="000000">
                      <a:alpha val="43137"/>
                    </a:srgbClr>
                  </a:outerShdw>
                </a:effectLst>
                <a:latin typeface="+mn-lt"/>
              </a:rPr>
            </a:br>
            <a:endParaRPr lang="en-US" alt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Micah 6:1-8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5324535"/>
          </a:xfrm>
          <a:prstGeom prst="rect">
            <a:avLst/>
          </a:prstGeom>
        </p:spPr>
        <p:txBody>
          <a:bodyPr wrap="square">
            <a:spAutoFit/>
          </a:bodyPr>
          <a:lstStyle/>
          <a:p>
            <a:r>
              <a:rPr lang="en-US" sz="2600" b="1" i="1" baseline="30000" dirty="0"/>
              <a:t>1</a:t>
            </a:r>
            <a:r>
              <a:rPr lang="en-US" sz="2600" b="1" i="1" dirty="0"/>
              <a:t>   Hear what the LORD says: </a:t>
            </a:r>
            <a:br>
              <a:rPr lang="en-US" sz="2600" b="1" i="1" dirty="0"/>
            </a:br>
            <a:r>
              <a:rPr lang="en-US" sz="2600" b="1" i="1" dirty="0"/>
              <a:t>          Rise, plead your case before the mountains, </a:t>
            </a:r>
            <a:br>
              <a:rPr lang="en-US" sz="2600" b="1" i="1" dirty="0"/>
            </a:br>
            <a:r>
              <a:rPr lang="en-US" sz="2600" b="1" i="1" dirty="0"/>
              <a:t>          and let the hills hear your voice. </a:t>
            </a:r>
            <a:br>
              <a:rPr lang="en-US" sz="2600" b="1" i="1" dirty="0"/>
            </a:br>
            <a:r>
              <a:rPr lang="en-US" sz="2600" b="1" i="1" baseline="30000" dirty="0"/>
              <a:t>2</a:t>
            </a:r>
            <a:r>
              <a:rPr lang="en-US" sz="2600" b="1" i="1" dirty="0"/>
              <a:t>   Hear, you mountains, the controversy of the 	LORD, and you enduring foundations of the 	earth; for the LORD has a controversy with 	his people, and he will contend with Israel.</a:t>
            </a:r>
          </a:p>
          <a:p>
            <a:r>
              <a:rPr lang="en-US" sz="2600" b="1" i="1" baseline="30000" dirty="0"/>
              <a:t>3</a:t>
            </a:r>
            <a:r>
              <a:rPr lang="en-US" sz="2600" b="1" i="1" dirty="0"/>
              <a:t>   “O my people, what have I done to you? </a:t>
            </a:r>
            <a:br>
              <a:rPr lang="en-US" sz="2600" b="1" i="1" dirty="0"/>
            </a:br>
            <a:r>
              <a:rPr lang="en-US" sz="2600" b="1" i="1" dirty="0"/>
              <a:t>          In what have I wearied you? Answer me! </a:t>
            </a:r>
            <a:br>
              <a:rPr lang="en-US" sz="2600" b="1" i="1" dirty="0"/>
            </a:br>
            <a:r>
              <a:rPr lang="en-US" sz="2600" b="1" i="1" baseline="30000" dirty="0"/>
              <a:t>4</a:t>
            </a:r>
            <a:r>
              <a:rPr lang="en-US" sz="2600" b="1" i="1" dirty="0"/>
              <a:t>   For I brought you up from the land of Egypt, </a:t>
            </a:r>
            <a:br>
              <a:rPr lang="en-US" sz="2600" b="1" i="1" dirty="0"/>
            </a:br>
            <a:r>
              <a:rPr lang="en-US" sz="2600" b="1" i="1" dirty="0"/>
              <a:t>          and redeemed you from the house of slavery; </a:t>
            </a:r>
            <a:br>
              <a:rPr lang="en-US" sz="2600" b="1" i="1" dirty="0"/>
            </a:br>
            <a:r>
              <a:rPr lang="en-US" sz="2600" b="1" i="1" dirty="0"/>
              <a:t>     	and I sent before you Moses, Aaron, and Miriam. </a:t>
            </a:r>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Micah 6:1-8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0" y="1524000"/>
            <a:ext cx="9677400" cy="4688463"/>
          </a:xfrm>
          <a:prstGeom prst="rect">
            <a:avLst/>
          </a:prstGeom>
        </p:spPr>
        <p:txBody>
          <a:bodyPr wrap="square">
            <a:spAutoFit/>
          </a:bodyPr>
          <a:lstStyle/>
          <a:p>
            <a:r>
              <a:rPr lang="en-US" sz="2800" b="1" i="1" baseline="30000" dirty="0"/>
              <a:t>5</a:t>
            </a:r>
            <a:r>
              <a:rPr lang="en-US" sz="2800" b="1" i="1" dirty="0"/>
              <a:t>   O my people, remember now what King </a:t>
            </a:r>
            <a:r>
              <a:rPr lang="en-US" sz="2800" b="1" i="1" dirty="0" err="1"/>
              <a:t>Balak</a:t>
            </a:r>
            <a:r>
              <a:rPr lang="en-US" sz="2800" b="1" i="1" dirty="0"/>
              <a:t> 	of Moab devised, </a:t>
            </a:r>
            <a:br>
              <a:rPr lang="en-US" sz="2800" b="1" i="1" dirty="0"/>
            </a:br>
            <a:r>
              <a:rPr lang="en-US" sz="2800" b="1" i="1" dirty="0"/>
              <a:t>          what Balaam son of </a:t>
            </a:r>
            <a:r>
              <a:rPr lang="en-US" sz="2800" b="1" i="1" dirty="0" err="1"/>
              <a:t>Beor</a:t>
            </a:r>
            <a:r>
              <a:rPr lang="en-US" sz="2800" b="1" i="1" dirty="0"/>
              <a:t> answered him, </a:t>
            </a:r>
            <a:br>
              <a:rPr lang="en-US" sz="2800" b="1" i="1" dirty="0"/>
            </a:br>
            <a:r>
              <a:rPr lang="en-US" sz="2800" b="1" i="1" dirty="0"/>
              <a:t>     and what happened from </a:t>
            </a:r>
            <a:r>
              <a:rPr lang="en-US" sz="2800" b="1" i="1" dirty="0" err="1"/>
              <a:t>Shittim</a:t>
            </a:r>
            <a:r>
              <a:rPr lang="en-US" sz="2800" b="1" i="1" dirty="0"/>
              <a:t> to Gilgal, </a:t>
            </a:r>
            <a:br>
              <a:rPr lang="en-US" sz="2800" b="1" i="1" dirty="0"/>
            </a:br>
            <a:r>
              <a:rPr lang="en-US" sz="2800" b="1" i="1" dirty="0"/>
              <a:t>          that you may know the saving acts of the LORD.”</a:t>
            </a:r>
          </a:p>
          <a:p>
            <a:endParaRPr lang="en-US" sz="2800" b="1" i="1" baseline="30000" dirty="0"/>
          </a:p>
          <a:p>
            <a:r>
              <a:rPr lang="en-US" sz="2800" b="1" i="1" baseline="30000" dirty="0"/>
              <a:t>6</a:t>
            </a:r>
            <a:r>
              <a:rPr lang="en-US" sz="2800" b="1" i="1" dirty="0"/>
              <a:t>  “With what shall I come before the LORD, </a:t>
            </a:r>
            <a:br>
              <a:rPr lang="en-US" sz="2800" b="1" i="1" dirty="0"/>
            </a:br>
            <a:r>
              <a:rPr lang="en-US" sz="2800" b="1" i="1" dirty="0"/>
              <a:t>          and bow myself before God on high? </a:t>
            </a:r>
            <a:br>
              <a:rPr lang="en-US" sz="2800" b="1" i="1" dirty="0"/>
            </a:br>
            <a:r>
              <a:rPr lang="en-US" sz="2800" b="1" i="1" dirty="0"/>
              <a:t>     Shall I come before him with burnt offerings, </a:t>
            </a:r>
            <a:br>
              <a:rPr lang="en-US" sz="2800" b="1" i="1" dirty="0"/>
            </a:br>
            <a:r>
              <a:rPr lang="en-US" sz="2800" b="1" i="1" dirty="0"/>
              <a:t>          with calves a year old? </a:t>
            </a:r>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11646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Micah 6:1-8</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81000" y="1238468"/>
            <a:ext cx="8610600"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   Will the LORD be pleased with thousands of 	rams, with ten thousands of rivers of oil?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Shall I give my firstborn for my transgression,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the fruit of my body for the sin of my soul?” </a:t>
            </a:r>
            <a:br>
              <a:rPr lang="en-US" sz="2800" b="1" i="1"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   He has told you, O mortal, what is good;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a:t>
            </a:r>
            <a:r>
              <a:rPr lang="en-US" sz="2800" b="1" i="1" dirty="0">
                <a:solidFill>
                  <a:srgbClr val="FFFF00"/>
                </a:solidFill>
                <a:effectLst>
                  <a:outerShdw blurRad="38100" dist="38100" dir="2700000" algn="tl">
                    <a:srgbClr val="000000">
                      <a:alpha val="43137"/>
                    </a:srgbClr>
                  </a:outerShdw>
                </a:effectLst>
              </a:rPr>
              <a:t>what does the LORD require of you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but to do justice, and to love kindness, </a:t>
            </a:r>
            <a:br>
              <a:rPr lang="en-US" sz="2800" b="1" i="1" dirty="0">
                <a:solidFill>
                  <a:srgbClr val="FFFF00"/>
                </a:solidFill>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          and to walk humbly with your God?</a:t>
            </a:r>
          </a:p>
          <a:p>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8638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br>
              <a:rPr lang="en-US" altLang="en-US" sz="3200" i="1" dirty="0">
                <a:effectLst>
                  <a:outerShdw blurRad="38100" dist="38100" dir="2700000" algn="tl">
                    <a:srgbClr val="000000">
                      <a:alpha val="43137"/>
                    </a:srgbClr>
                  </a:outerShdw>
                </a:effectLst>
              </a:rPr>
            </a:br>
            <a:r>
              <a:rPr lang="en-US" altLang="en-US" sz="3200" i="1" dirty="0">
                <a:effectLst>
                  <a:outerShdw blurRad="38100" dist="38100" dir="2700000" algn="tl">
                    <a:srgbClr val="000000">
                      <a:alpha val="43137"/>
                    </a:srgbClr>
                  </a:outerShdw>
                </a:effectLst>
              </a:rPr>
              <a:t>1 Corinthians 1:18-31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905000"/>
            <a:ext cx="8610600"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For the message about the cross is foolishness to those who are perishing, but to us who are being saved it is the power of God. </a:t>
            </a:r>
            <a:r>
              <a:rPr lang="en-US" sz="2800" b="1" i="1" baseline="30000" dirty="0">
                <a:effectLst>
                  <a:outerShdw blurRad="38100" dist="38100" dir="2700000" algn="tl">
                    <a:srgbClr val="000000">
                      <a:alpha val="43137"/>
                    </a:srgbClr>
                  </a:outerShdw>
                </a:effectLst>
              </a:rPr>
              <a:t>19</a:t>
            </a:r>
            <a:r>
              <a:rPr lang="en-US" sz="2800" b="1" i="1" dirty="0">
                <a:effectLst>
                  <a:outerShdw blurRad="38100" dist="38100" dir="2700000" algn="tl">
                    <a:srgbClr val="000000">
                      <a:alpha val="43137"/>
                    </a:srgbClr>
                  </a:outerShdw>
                </a:effectLst>
              </a:rPr>
              <a:t>For it is written,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“I will destroy the wisdom of the wise,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the discernment of the discerning </a:t>
            </a:r>
          </a:p>
          <a:p>
            <a:r>
              <a:rPr lang="en-US" sz="2800" b="1" i="1" dirty="0">
                <a:effectLst>
                  <a:outerShdw blurRad="38100" dist="38100" dir="2700000" algn="tl">
                    <a:srgbClr val="000000">
                      <a:alpha val="43137"/>
                    </a:srgbClr>
                  </a:outerShdw>
                </a:effectLst>
              </a:rPr>
              <a:t>	I will thwart.” </a:t>
            </a:r>
            <a:br>
              <a:rPr lang="en-US" sz="2800" b="1" i="1" dirty="0">
                <a:effectLst>
                  <a:outerShdw blurRad="38100" dist="38100" dir="2700000" algn="tl">
                    <a:srgbClr val="000000">
                      <a:alpha val="43137"/>
                    </a:srgbClr>
                  </a:outerShdw>
                </a:effectLst>
              </a:rPr>
            </a:br>
            <a:endParaRPr lang="en-US" sz="2800" b="1" i="1" dirty="0">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200728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br>
              <a:rPr lang="en-US" altLang="en-US" sz="3200" i="1" dirty="0">
                <a:effectLst>
                  <a:outerShdw blurRad="38100" dist="38100" dir="2700000" algn="tl">
                    <a:srgbClr val="000000">
                      <a:alpha val="43137"/>
                    </a:srgbClr>
                  </a:outerShdw>
                </a:effectLst>
              </a:rPr>
            </a:br>
            <a:r>
              <a:rPr lang="en-US" altLang="en-US" sz="3200" i="1" dirty="0">
                <a:effectLst>
                  <a:outerShdw blurRad="38100" dist="38100" dir="2700000" algn="tl">
                    <a:srgbClr val="000000">
                      <a:alpha val="43137"/>
                    </a:srgbClr>
                  </a:outerShdw>
                </a:effectLst>
              </a:rPr>
              <a:t>1 Corinthians 1:18-31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81000" y="1595021"/>
            <a:ext cx="8610600"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Where is the one who is wise? Where is the scribe? Where is the debater of this age? Has not God made foolish the wisdom of the world? </a:t>
            </a:r>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For since, in the wisdom of God, the world did not know God through wisdom, God decided, through the foolishness of our proclamation, to save those who believe. </a:t>
            </a:r>
            <a:r>
              <a:rPr lang="en-US" sz="2800" b="1" i="1" baseline="30000" dirty="0">
                <a:effectLst>
                  <a:outerShdw blurRad="38100" dist="38100" dir="2700000" algn="tl">
                    <a:srgbClr val="000000">
                      <a:alpha val="43137"/>
                    </a:srgbClr>
                  </a:outerShdw>
                </a:effectLst>
              </a:rPr>
              <a:t>22</a:t>
            </a:r>
            <a:r>
              <a:rPr lang="en-US" sz="2800" b="1" i="1" dirty="0">
                <a:effectLst>
                  <a:outerShdw blurRad="38100" dist="38100" dir="2700000" algn="tl">
                    <a:srgbClr val="000000">
                      <a:alpha val="43137"/>
                    </a:srgbClr>
                  </a:outerShdw>
                </a:effectLst>
              </a:rPr>
              <a:t>For Jews demand signs and Greeks desire wisdom, </a:t>
            </a:r>
            <a:r>
              <a:rPr lang="en-US" sz="2800" b="1" i="1" baseline="30000" dirty="0">
                <a:effectLst>
                  <a:outerShdw blurRad="38100" dist="38100" dir="2700000" algn="tl">
                    <a:srgbClr val="000000">
                      <a:alpha val="43137"/>
                    </a:srgbClr>
                  </a:outerShdw>
                </a:effectLst>
              </a:rPr>
              <a:t>23</a:t>
            </a:r>
            <a:r>
              <a:rPr lang="en-US" sz="2800" b="1" i="1" dirty="0">
                <a:effectLst>
                  <a:outerShdw blurRad="38100" dist="38100" dir="2700000" algn="tl">
                    <a:srgbClr val="000000">
                      <a:alpha val="43137"/>
                    </a:srgbClr>
                  </a:outerShdw>
                </a:effectLst>
              </a:rPr>
              <a:t>but we proclaim Christ crucified, a stumbling block to Jews and foolishness to Gentiles, </a:t>
            </a:r>
            <a:r>
              <a:rPr lang="en-US" sz="2800" b="1" i="1" baseline="30000" dirty="0">
                <a:effectLst>
                  <a:outerShdw blurRad="38100" dist="38100" dir="2700000" algn="tl">
                    <a:srgbClr val="000000">
                      <a:alpha val="43137"/>
                    </a:srgbClr>
                  </a:outerShdw>
                </a:effectLst>
              </a:rPr>
              <a:t>24</a:t>
            </a:r>
            <a:r>
              <a:rPr lang="en-US" sz="2800" b="1" i="1" dirty="0">
                <a:effectLst>
                  <a:outerShdw blurRad="38100" dist="38100" dir="2700000" algn="tl">
                    <a:srgbClr val="000000">
                      <a:alpha val="43137"/>
                    </a:srgbClr>
                  </a:outerShdw>
                </a:effectLst>
              </a:rPr>
              <a:t>but to those who are the called, both Jews and Greeks, Christ the power of God and the wisdom of God. </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105296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br>
              <a:rPr lang="en-US" altLang="en-US" sz="3200" i="1" dirty="0">
                <a:effectLst>
                  <a:outerShdw blurRad="38100" dist="38100" dir="2700000" algn="tl">
                    <a:srgbClr val="000000">
                      <a:alpha val="43137"/>
                    </a:srgbClr>
                  </a:outerShdw>
                </a:effectLst>
              </a:rPr>
            </a:br>
            <a:r>
              <a:rPr lang="en-US" altLang="en-US" sz="3200" i="1" dirty="0">
                <a:effectLst>
                  <a:outerShdw blurRad="38100" dist="38100" dir="2700000" algn="tl">
                    <a:srgbClr val="000000">
                      <a:alpha val="43137"/>
                    </a:srgbClr>
                  </a:outerShdw>
                </a:effectLst>
              </a:rPr>
              <a:t>1 Corinthians 1:18-31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28600" y="1752600"/>
            <a:ext cx="8610600" cy="4688463"/>
          </a:xfrm>
          <a:prstGeom prst="rect">
            <a:avLst/>
          </a:prstGeom>
        </p:spPr>
        <p:txBody>
          <a:bodyPr wrap="square">
            <a:spAutoFit/>
          </a:bodyPr>
          <a:lstStyle/>
          <a:p>
            <a:r>
              <a:rPr lang="en-US" sz="2800" b="1" i="1" baseline="30000" dirty="0">
                <a:solidFill>
                  <a:srgbClr val="FFFF00"/>
                </a:solidFill>
                <a:effectLst>
                  <a:outerShdw blurRad="38100" dist="38100" dir="2700000" algn="tl">
                    <a:srgbClr val="000000">
                      <a:alpha val="43137"/>
                    </a:srgbClr>
                  </a:outerShdw>
                </a:effectLst>
              </a:rPr>
              <a:t>25</a:t>
            </a:r>
            <a:r>
              <a:rPr lang="en-US" sz="2800" b="1" i="1" dirty="0">
                <a:solidFill>
                  <a:srgbClr val="FFFF00"/>
                </a:solidFill>
                <a:effectLst>
                  <a:outerShdw blurRad="38100" dist="38100" dir="2700000" algn="tl">
                    <a:srgbClr val="000000">
                      <a:alpha val="43137"/>
                    </a:srgbClr>
                  </a:outerShdw>
                </a:effectLst>
              </a:rPr>
              <a:t>For God’s foolishness is wiser than human wisdom, and God’s weakness is stronger than human strength.</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26</a:t>
            </a:r>
            <a:r>
              <a:rPr lang="en-US" sz="2800" b="1" i="1" dirty="0">
                <a:effectLst>
                  <a:outerShdw blurRad="38100" dist="38100" dir="2700000" algn="tl">
                    <a:srgbClr val="000000">
                      <a:alpha val="43137"/>
                    </a:srgbClr>
                  </a:outerShdw>
                </a:effectLst>
              </a:rPr>
              <a:t>Consider your own call, brothers and sisters: not many of you were wise by human standards, not many were powerful, not many were of noble birth. </a:t>
            </a:r>
            <a:r>
              <a:rPr lang="en-US" sz="2800" b="1" i="1" baseline="30000" dirty="0">
                <a:effectLst>
                  <a:outerShdw blurRad="38100" dist="38100" dir="2700000" algn="tl">
                    <a:srgbClr val="000000">
                      <a:alpha val="43137"/>
                    </a:srgbClr>
                  </a:outerShdw>
                </a:effectLst>
              </a:rPr>
              <a:t>27</a:t>
            </a:r>
            <a:r>
              <a:rPr lang="en-US" sz="2800" b="1" i="1" dirty="0">
                <a:effectLst>
                  <a:outerShdw blurRad="38100" dist="38100" dir="2700000" algn="tl">
                    <a:srgbClr val="000000">
                      <a:alpha val="43137"/>
                    </a:srgbClr>
                  </a:outerShdw>
                </a:effectLst>
              </a:rPr>
              <a:t>But </a:t>
            </a:r>
            <a:r>
              <a:rPr lang="en-US" sz="2800" b="1" i="1" dirty="0">
                <a:solidFill>
                  <a:srgbClr val="FFFF00"/>
                </a:solidFill>
                <a:effectLst>
                  <a:outerShdw blurRad="38100" dist="38100" dir="2700000" algn="tl">
                    <a:srgbClr val="000000">
                      <a:alpha val="43137"/>
                    </a:srgbClr>
                  </a:outerShdw>
                </a:effectLst>
              </a:rPr>
              <a:t>God chose what is foolish in the world to shame the wise; God chose what is weak in the world to shame the strong; </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38978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9677400" cy="7010400"/>
          </a:xfrm>
          <a:prstGeom prst="rect">
            <a:avLst/>
          </a:prstGeom>
        </p:spPr>
      </p:pic>
      <p:sp>
        <p:nvSpPr>
          <p:cNvPr id="111618" name="Rectangle 2"/>
          <p:cNvSpPr>
            <a:spLocks noGrp="1" noChangeArrowheads="1"/>
          </p:cNvSpPr>
          <p:nvPr>
            <p:ph type="ctrTitle"/>
          </p:nvPr>
        </p:nvSpPr>
        <p:spPr>
          <a:xfrm>
            <a:off x="457200" y="117089"/>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a:t>
            </a:r>
            <a:r>
              <a:rPr lang="en-US" altLang="en-US" sz="2400" b="0" i="1" dirty="0">
                <a:solidFill>
                  <a:srgbClr val="4AE8E8"/>
                </a:solidFill>
                <a:cs typeface="Times New Roman" pitchFamily="18" charset="0"/>
              </a:rPr>
              <a:t>(Based on </a:t>
            </a:r>
            <a:r>
              <a:rPr lang="en-US" altLang="en-US" sz="2400" b="0" i="1" dirty="0">
                <a:solidFill>
                  <a:srgbClr val="FFFF00"/>
                </a:solidFill>
                <a:cs typeface="Times New Roman" pitchFamily="18" charset="0"/>
              </a:rPr>
              <a:t>Matthew 5:3-14</a:t>
            </a:r>
            <a:r>
              <a:rPr lang="en-US" altLang="en-US" sz="2400" b="0" i="1" dirty="0">
                <a:solidFill>
                  <a:srgbClr val="4AE8E8"/>
                </a:solidFill>
                <a:cs typeface="Times New Roman" pitchFamily="18" charset="0"/>
              </a:rPr>
              <a:t>)</a:t>
            </a:r>
            <a:endParaRPr lang="en-US" altLang="en-US" sz="24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228600" y="1454021"/>
            <a:ext cx="8572500" cy="5016758"/>
          </a:xfrm>
          <a:prstGeom prst="rect">
            <a:avLst/>
          </a:prstGeom>
        </p:spPr>
        <p:txBody>
          <a:bodyPr wrap="square">
            <a:spAutoFit/>
          </a:bodyPr>
          <a:lstStyle/>
          <a:p>
            <a:r>
              <a:rPr lang="en-US" sz="3200" b="1" i="1" dirty="0">
                <a:solidFill>
                  <a:srgbClr val="FF0000"/>
                </a:solidFill>
                <a:effectLst>
                  <a:outerShdw blurRad="38100" dist="38100" dir="2700000" algn="tl">
                    <a:srgbClr val="000000">
                      <a:alpha val="43137"/>
                    </a:srgbClr>
                  </a:outerShdw>
                </a:effectLst>
              </a:rPr>
              <a:t>Jesus said, Blessed are the poor in spirit, </a:t>
            </a:r>
          </a:p>
          <a:p>
            <a:r>
              <a:rPr lang="en-US" sz="3200" b="1" i="1" dirty="0">
                <a:solidFill>
                  <a:srgbClr val="FF0000"/>
                </a:solidFill>
                <a:effectLst>
                  <a:outerShdw blurRad="38100" dist="38100" dir="2700000" algn="tl">
                    <a:srgbClr val="000000">
                      <a:alpha val="43137"/>
                    </a:srgbClr>
                  </a:outerShdw>
                </a:effectLst>
              </a:rPr>
              <a:t>for theirs is the kingdom of heaven.  </a:t>
            </a:r>
            <a:endParaRPr lang="en-US" sz="3200" b="1" dirty="0">
              <a:solidFill>
                <a:srgbClr val="FF0000"/>
              </a:solidFill>
              <a:effectLst>
                <a:outerShdw blurRad="38100" dist="38100" dir="2700000" algn="tl">
                  <a:srgbClr val="000000">
                    <a:alpha val="43137"/>
                  </a:srgbClr>
                </a:outerShdw>
              </a:effectLst>
            </a:endParaRPr>
          </a:p>
          <a:p>
            <a:r>
              <a:rPr lang="en-US" sz="3200" b="1" i="1" dirty="0">
                <a:solidFill>
                  <a:srgbClr val="FF00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Blessed are those who mourn, </a:t>
            </a:r>
          </a:p>
          <a:p>
            <a:r>
              <a:rPr lang="en-US" sz="3200" b="1" i="1" dirty="0">
                <a:solidFill>
                  <a:srgbClr val="FFFF00"/>
                </a:solidFill>
                <a:effectLst>
                  <a:outerShdw blurRad="38100" dist="38100" dir="2700000" algn="tl">
                    <a:srgbClr val="000000">
                      <a:alpha val="43137"/>
                    </a:srgbClr>
                  </a:outerShdw>
                </a:effectLst>
              </a:rPr>
              <a:t>	for they will be comforted.  </a:t>
            </a:r>
          </a:p>
          <a:p>
            <a:endParaRPr lang="en-US" sz="3200" b="1" dirty="0">
              <a:solidFill>
                <a:srgbClr val="FFFF00"/>
              </a:solidFill>
              <a:effectLst>
                <a:outerShdw blurRad="38100" dist="38100" dir="2700000" algn="tl">
                  <a:srgbClr val="000000">
                    <a:alpha val="43137"/>
                  </a:srgbClr>
                </a:outerShdw>
              </a:effectLst>
            </a:endParaRPr>
          </a:p>
          <a:p>
            <a:r>
              <a:rPr lang="en-US" sz="3200" b="1" i="1" dirty="0">
                <a:solidFill>
                  <a:srgbClr val="FF0000"/>
                </a:solidFill>
                <a:effectLst>
                  <a:outerShdw blurRad="38100" dist="38100" dir="2700000" algn="tl">
                    <a:srgbClr val="000000">
                      <a:alpha val="43137"/>
                    </a:srgbClr>
                  </a:outerShdw>
                </a:effectLst>
              </a:rPr>
              <a:t>Blessed are the meek, </a:t>
            </a:r>
          </a:p>
          <a:p>
            <a:r>
              <a:rPr lang="en-US" sz="3200" b="1" i="1" dirty="0">
                <a:solidFill>
                  <a:srgbClr val="FF0000"/>
                </a:solidFill>
                <a:effectLst>
                  <a:outerShdw blurRad="38100" dist="38100" dir="2700000" algn="tl">
                    <a:srgbClr val="000000">
                      <a:alpha val="43137"/>
                    </a:srgbClr>
                  </a:outerShdw>
                </a:effectLst>
              </a:rPr>
              <a:t>for they will inherit the earth.  </a:t>
            </a:r>
            <a:endParaRPr lang="en-US" sz="3200" b="1" dirty="0">
              <a:solidFill>
                <a:srgbClr val="FF0000"/>
              </a:solidFill>
              <a:effectLst>
                <a:outerShdw blurRad="38100" dist="38100" dir="2700000" algn="tl">
                  <a:srgbClr val="000000">
                    <a:alpha val="43137"/>
                  </a:srgbClr>
                </a:outerShdw>
              </a:effectLst>
            </a:endParaRPr>
          </a:p>
          <a:p>
            <a:r>
              <a:rPr lang="en-US" sz="3200" b="1" i="1" dirty="0">
                <a:solidFill>
                  <a:srgbClr val="FF0000"/>
                </a:solidFill>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rPr>
              <a:t>Blessed are those who hunger and 	thirst for righteousness, for they will 	be filled.  </a:t>
            </a:r>
            <a:endParaRPr lang="en-US" sz="3200" b="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br>
              <a:rPr lang="en-US" altLang="en-US" sz="3200" i="1" dirty="0">
                <a:effectLst>
                  <a:outerShdw blurRad="38100" dist="38100" dir="2700000" algn="tl">
                    <a:srgbClr val="000000">
                      <a:alpha val="43137"/>
                    </a:srgbClr>
                  </a:outerShdw>
                </a:effectLst>
              </a:rPr>
            </a:br>
            <a:r>
              <a:rPr lang="en-US" altLang="en-US" sz="3200" i="1" dirty="0">
                <a:effectLst>
                  <a:outerShdw blurRad="38100" dist="38100" dir="2700000" algn="tl">
                    <a:srgbClr val="000000">
                      <a:alpha val="43137"/>
                    </a:srgbClr>
                  </a:outerShdw>
                </a:effectLst>
              </a:rPr>
              <a:t>1 Corinthians 1:18-31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905000"/>
            <a:ext cx="8610600" cy="440120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28</a:t>
            </a:r>
            <a:r>
              <a:rPr lang="en-US" sz="2800" b="1" i="1" dirty="0">
                <a:effectLst>
                  <a:outerShdw blurRad="38100" dist="38100" dir="2700000" algn="tl">
                    <a:srgbClr val="000000">
                      <a:alpha val="43137"/>
                    </a:srgbClr>
                  </a:outerShdw>
                </a:effectLst>
              </a:rPr>
              <a:t>God chose what is low and despised in the world, things that are not, to reduce to nothing things that are, </a:t>
            </a:r>
            <a:r>
              <a:rPr lang="en-US" sz="2800" b="1" i="1" baseline="30000" dirty="0">
                <a:effectLst>
                  <a:outerShdw blurRad="38100" dist="38100" dir="2700000" algn="tl">
                    <a:srgbClr val="000000">
                      <a:alpha val="43137"/>
                    </a:srgbClr>
                  </a:outerShdw>
                </a:effectLst>
              </a:rPr>
              <a:t>29</a:t>
            </a:r>
            <a:r>
              <a:rPr lang="en-US" sz="2800" b="1" i="1" dirty="0">
                <a:effectLst>
                  <a:outerShdw blurRad="38100" dist="38100" dir="2700000" algn="tl">
                    <a:srgbClr val="000000">
                      <a:alpha val="43137"/>
                    </a:srgbClr>
                  </a:outerShdw>
                </a:effectLst>
              </a:rPr>
              <a:t>so that </a:t>
            </a:r>
            <a:r>
              <a:rPr lang="en-US" sz="2800" b="1" i="1" dirty="0">
                <a:solidFill>
                  <a:srgbClr val="FFFF00"/>
                </a:solidFill>
                <a:effectLst>
                  <a:outerShdw blurRad="38100" dist="38100" dir="2700000" algn="tl">
                    <a:srgbClr val="000000">
                      <a:alpha val="43137"/>
                    </a:srgbClr>
                  </a:outerShdw>
                </a:effectLst>
              </a:rPr>
              <a:t>no one might boast in the presence of God.</a:t>
            </a:r>
            <a:r>
              <a:rPr lang="en-US" sz="2800" b="1" i="1" dirty="0">
                <a:effectLst>
                  <a:outerShdw blurRad="38100" dist="38100" dir="2700000" algn="tl">
                    <a:srgbClr val="000000">
                      <a:alpha val="43137"/>
                    </a:srgbClr>
                  </a:outerShdw>
                </a:effectLst>
              </a:rPr>
              <a:t> </a:t>
            </a:r>
            <a:r>
              <a:rPr lang="en-US" sz="2800" b="1" i="1" baseline="30000" dirty="0">
                <a:effectLst>
                  <a:outerShdw blurRad="38100" dist="38100" dir="2700000" algn="tl">
                    <a:srgbClr val="000000">
                      <a:alpha val="43137"/>
                    </a:srgbClr>
                  </a:outerShdw>
                </a:effectLst>
              </a:rPr>
              <a:t>30</a:t>
            </a:r>
            <a:r>
              <a:rPr lang="en-US" sz="2800" b="1" i="1" dirty="0">
                <a:effectLst>
                  <a:outerShdw blurRad="38100" dist="38100" dir="2700000" algn="tl">
                    <a:srgbClr val="000000">
                      <a:alpha val="43137"/>
                    </a:srgbClr>
                  </a:outerShdw>
                </a:effectLst>
              </a:rPr>
              <a:t>He is the source of your life in Christ Jesus, who became for us wisdom from God, and righteousness and sanctification and redemption, </a:t>
            </a:r>
            <a:r>
              <a:rPr lang="en-US" sz="2800" b="1" i="1" baseline="30000" dirty="0">
                <a:effectLst>
                  <a:outerShdw blurRad="38100" dist="38100" dir="2700000" algn="tl">
                    <a:srgbClr val="000000">
                      <a:alpha val="43137"/>
                    </a:srgbClr>
                  </a:outerShdw>
                </a:effectLst>
              </a:rPr>
              <a:t>31</a:t>
            </a:r>
            <a:r>
              <a:rPr lang="en-US" sz="2800" b="1" i="1" dirty="0">
                <a:effectLst>
                  <a:outerShdw blurRad="38100" dist="38100" dir="2700000" algn="tl">
                    <a:srgbClr val="000000">
                      <a:alpha val="43137"/>
                    </a:srgbClr>
                  </a:outerShdw>
                </a:effectLst>
              </a:rPr>
              <a:t>in order that, as it is written, “</a:t>
            </a:r>
            <a:r>
              <a:rPr lang="en-US" sz="2800" b="1" i="1" dirty="0">
                <a:solidFill>
                  <a:srgbClr val="FFFF00"/>
                </a:solidFill>
                <a:effectLst>
                  <a:outerShdw blurRad="38100" dist="38100" dir="2700000" algn="tl">
                    <a:srgbClr val="000000">
                      <a:alpha val="43137"/>
                    </a:srgbClr>
                  </a:outerShdw>
                </a:effectLst>
              </a:rPr>
              <a:t>Let the one who boasts, boast in the Lord</a:t>
            </a:r>
            <a:r>
              <a:rPr lang="en-US" sz="2800" b="1" i="1" dirty="0">
                <a:effectLst>
                  <a:outerShdw blurRad="38100" dist="38100" dir="2700000" algn="tl">
                    <a:srgbClr val="000000">
                      <a:alpha val="43137"/>
                    </a:srgbClr>
                  </a:outerShdw>
                </a:effectLst>
              </a:rPr>
              <a:t>.”</a:t>
            </a:r>
          </a:p>
          <a:p>
            <a:endParaRPr lang="en-US" sz="2800" b="1" i="1" dirty="0">
              <a:solidFill>
                <a:srgbClr val="00FFFF"/>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95361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1371600" y="1600200"/>
            <a:ext cx="7005637"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latin typeface="+mn-lt"/>
                <a:cs typeface="Times New Roman" pitchFamily="18" charset="0"/>
              </a:rPr>
            </a:br>
            <a:r>
              <a:rPr lang="en-US" altLang="en-US" sz="2400" i="1" dirty="0">
                <a:solidFill>
                  <a:srgbClr val="FFFF00"/>
                </a:solidFill>
                <a:effectLst>
                  <a:outerShdw blurRad="38100" dist="38100" dir="2700000" algn="tl">
                    <a:srgbClr val="000000">
                      <a:alpha val="43137"/>
                    </a:srgbClr>
                  </a:outerShdw>
                </a:effectLst>
                <a:latin typeface="+mn-lt"/>
              </a:rPr>
              <a:t>(Micah 6:1-8 and I Corinthians 1:18-31)</a:t>
            </a:r>
          </a:p>
          <a:p>
            <a:r>
              <a:rPr lang="en-US" altLang="en-US" sz="2400" i="1" dirty="0">
                <a:solidFill>
                  <a:schemeClr val="tx1"/>
                </a:solidFill>
                <a:effectLst>
                  <a:outerShdw blurRad="38100" dist="38100" dir="2700000" algn="tl">
                    <a:srgbClr val="000000">
                      <a:alpha val="43137"/>
                    </a:srgbClr>
                  </a:outerShdw>
                </a:effectLst>
                <a:latin typeface="+mn-lt"/>
              </a:rPr>
              <a:t>It’s Your Call </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7050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9753600" cy="7010399"/>
          </a:xfrm>
          <a:prstGeom prst="rect">
            <a:avLst/>
          </a:prstGeom>
        </p:spPr>
      </p:pic>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795332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381000" y="75305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757 “Today We Are Called to be Disciples”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905000"/>
            <a:ext cx="8763000" cy="6170920"/>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Today we all are called to be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disciples of the Lord,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help to set the captive free,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make plowshare out of sword,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feed the hungry, quench their thirst,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make love and peace our fast,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serve the poor and homeless first,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ease and comfort last.</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endParaRPr lang="en-US" sz="35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399535" y="990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757 “Today We Are Called to be Disciples”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2184975"/>
            <a:ext cx="8763000" cy="6724918"/>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God made the world and at its birth</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ordained our human race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live as stewards of the earth,</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responding to God's grace.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But we are vain and sadly proud;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we sow not peace but strife.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discord spreads a deadly cloud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that threatens all of life.</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endParaRPr lang="en-US" sz="35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65759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399535" y="990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757 “Today We Are Called to be Disciples”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2184975"/>
            <a:ext cx="8763000" cy="7278916"/>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Pray justice may come rolling down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as in a mighty stream,</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with righteousness in field and town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cleanse us and redeem.</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For God is longing to restore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 earth where conflicts cease,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 world that was created for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 harmony of peace.</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endParaRPr lang="en-US" sz="35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14427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9677400" cy="7010400"/>
          </a:xfrm>
          <a:prstGeom prst="rect">
            <a:avLst/>
          </a:prstGeom>
        </p:spPr>
      </p:pic>
      <p:sp>
        <p:nvSpPr>
          <p:cNvPr id="32770" name="Rectangle 2"/>
          <p:cNvSpPr>
            <a:spLocks noGrp="1" noChangeArrowheads="1"/>
          </p:cNvSpPr>
          <p:nvPr>
            <p:ph type="ctrTitle"/>
          </p:nvPr>
        </p:nvSpPr>
        <p:spPr>
          <a:xfrm>
            <a:off x="399535" y="990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757 “Today We Are Called to be Disciples”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52400" y="2057400"/>
            <a:ext cx="8763000" cy="6724918"/>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May we in service to our God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act out the living word,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walk the road the saints have trod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till all have seen and heard.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As stewards of the earth may we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give thanks in one accord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God who calls us all to be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disciples of the Lord.</a:t>
            </a:r>
            <a:br>
              <a:rPr lang="en-US" sz="3600" b="1" i="1" dirty="0">
                <a:solidFill>
                  <a:srgbClr val="FFFF00"/>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br>
              <a:rPr lang="en-US" sz="3600" b="1" i="1" dirty="0">
                <a:solidFill>
                  <a:srgbClr val="00FFFF"/>
                </a:solidFill>
                <a:effectLst>
                  <a:outerShdw blurRad="38100" dist="38100" dir="2700000" algn="tl">
                    <a:srgbClr val="000000">
                      <a:alpha val="43137"/>
                    </a:srgbClr>
                  </a:outerShdw>
                </a:effectLst>
              </a:rPr>
            </a:br>
            <a:endParaRPr lang="en-US" sz="3500" b="1" i="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43244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836141" y="749643"/>
            <a:ext cx="7622059"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2800" i="1" dirty="0">
                <a:solidFill>
                  <a:srgbClr val="FFFF00"/>
                </a:solidFill>
                <a:effectLst>
                  <a:outerShdw blurRad="38100" dist="38100" dir="2700000" algn="tl">
                    <a:srgbClr val="000000">
                      <a:alpha val="43137"/>
                    </a:srgbClr>
                  </a:outerShdw>
                </a:effectLst>
                <a:latin typeface="+mn-lt"/>
                <a:cs typeface="Times New Roman" pitchFamily="18" charset="0"/>
              </a:rPr>
              <a:t>Ordination and Installation of Officers </a:t>
            </a:r>
          </a:p>
          <a:p>
            <a:r>
              <a:rPr lang="en-US" altLang="en-US" sz="2000" i="1" dirty="0">
                <a:solidFill>
                  <a:srgbClr val="FFFF00"/>
                </a:solidFill>
                <a:effectLst>
                  <a:outerShdw blurRad="38100" dist="38100" dir="2700000" algn="tl">
                    <a:srgbClr val="000000">
                      <a:alpha val="43137"/>
                    </a:srgbClr>
                  </a:outerShdw>
                </a:effectLst>
                <a:latin typeface="+mn-lt"/>
                <a:cs typeface="Times New Roman" pitchFamily="18" charset="0"/>
              </a:rPr>
              <a:t>(See Insert for the Constitutional Questions) </a:t>
            </a:r>
            <a:endParaRPr lang="en-US" altLang="en-US" sz="20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914400" y="1905000"/>
            <a:ext cx="8382000" cy="4893647"/>
          </a:xfrm>
          <a:prstGeom prst="rect">
            <a:avLst/>
          </a:prstGeom>
        </p:spPr>
        <p:txBody>
          <a:bodyPr wrap="square">
            <a:spAutoFit/>
          </a:bodyPr>
          <a:lstStyle/>
          <a:p>
            <a:r>
              <a:rPr lang="en-US" sz="3200" b="1" i="1" u="sng" dirty="0">
                <a:solidFill>
                  <a:srgbClr val="00FFFF"/>
                </a:solidFill>
                <a:effectLst>
                  <a:outerShdw blurRad="38100" dist="38100" dir="2700000" algn="tl">
                    <a:srgbClr val="000000">
                      <a:alpha val="43137"/>
                    </a:srgbClr>
                  </a:outerShdw>
                </a:effectLst>
              </a:rPr>
              <a:t>Deacons</a:t>
            </a:r>
            <a:r>
              <a:rPr lang="en-US" sz="3200" i="1" u="sng" dirty="0">
                <a:solidFill>
                  <a:srgbClr val="00FFFF"/>
                </a:solidFill>
                <a:effectLst>
                  <a:outerShdw blurRad="38100" dist="38100" dir="2700000" algn="tl">
                    <a:srgbClr val="000000">
                      <a:alpha val="43137"/>
                    </a:srgbClr>
                  </a:outerShdw>
                </a:effectLst>
              </a:rPr>
              <a:t> </a:t>
            </a:r>
          </a:p>
          <a:p>
            <a:r>
              <a:rPr lang="en-US" sz="3200" b="1" i="1" dirty="0">
                <a:effectLst>
                  <a:outerShdw blurRad="38100" dist="38100" dir="2700000" algn="tl">
                    <a:srgbClr val="000000">
                      <a:alpha val="43137"/>
                    </a:srgbClr>
                  </a:outerShdw>
                </a:effectLst>
              </a:rPr>
              <a:t>Class of 2020</a:t>
            </a:r>
            <a:r>
              <a:rPr lang="en-US" sz="3200" i="1" dirty="0">
                <a:effectLst>
                  <a:outerShdw blurRad="38100" dist="38100" dir="2700000" algn="tl">
                    <a:srgbClr val="000000">
                      <a:alpha val="43137"/>
                    </a:srgbClr>
                  </a:outerShdw>
                </a:effectLst>
              </a:rPr>
              <a:t> (3-year term): </a:t>
            </a:r>
          </a:p>
          <a:p>
            <a:r>
              <a:rPr lang="en-US" sz="3200" b="1" i="1" dirty="0">
                <a:solidFill>
                  <a:srgbClr val="00FFFF"/>
                </a:solidFill>
                <a:effectLst>
                  <a:outerShdw blurRad="38100" dist="38100" dir="2700000" algn="tl">
                    <a:srgbClr val="000000">
                      <a:alpha val="43137"/>
                    </a:srgbClr>
                  </a:outerShdw>
                </a:effectLst>
              </a:rPr>
              <a:t>Joseph </a:t>
            </a:r>
            <a:r>
              <a:rPr lang="en-US" sz="3200" b="1" i="1" dirty="0" err="1">
                <a:solidFill>
                  <a:srgbClr val="00FFFF"/>
                </a:solidFill>
                <a:effectLst>
                  <a:outerShdw blurRad="38100" dist="38100" dir="2700000" algn="tl">
                    <a:srgbClr val="000000">
                      <a:alpha val="43137"/>
                    </a:srgbClr>
                  </a:outerShdw>
                </a:effectLst>
              </a:rPr>
              <a:t>Dwan</a:t>
            </a:r>
            <a:r>
              <a:rPr lang="en-US" sz="3200" i="1" dirty="0">
                <a:solidFill>
                  <a:srgbClr val="00FFFF"/>
                </a:solidFill>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and </a:t>
            </a:r>
            <a:r>
              <a:rPr lang="en-US" sz="3200" b="1" i="1" dirty="0">
                <a:solidFill>
                  <a:srgbClr val="00FFFF"/>
                </a:solidFill>
                <a:effectLst>
                  <a:outerShdw blurRad="38100" dist="38100" dir="2700000" algn="tl">
                    <a:srgbClr val="000000">
                      <a:alpha val="43137"/>
                    </a:srgbClr>
                  </a:outerShdw>
                </a:effectLst>
              </a:rPr>
              <a:t>Patricia </a:t>
            </a:r>
            <a:r>
              <a:rPr lang="en-US" sz="3200" b="1" i="1" dirty="0" err="1">
                <a:solidFill>
                  <a:srgbClr val="00FFFF"/>
                </a:solidFill>
                <a:effectLst>
                  <a:outerShdw blurRad="38100" dist="38100" dir="2700000" algn="tl">
                    <a:srgbClr val="000000">
                      <a:alpha val="43137"/>
                    </a:srgbClr>
                  </a:outerShdw>
                </a:effectLst>
              </a:rPr>
              <a:t>Sohan</a:t>
            </a:r>
            <a:endParaRPr lang="en-US" sz="3200" dirty="0">
              <a:solidFill>
                <a:srgbClr val="00FFFF"/>
              </a:solidFill>
              <a:effectLst>
                <a:outerShdw blurRad="38100" dist="38100" dir="2700000" algn="tl">
                  <a:srgbClr val="000000">
                    <a:alpha val="43137"/>
                  </a:srgbClr>
                </a:outerShdw>
              </a:effectLst>
            </a:endParaRPr>
          </a:p>
          <a:p>
            <a:endParaRPr lang="en-US" sz="3200" b="1" i="1" dirty="0">
              <a:effectLst>
                <a:outerShdw blurRad="38100" dist="38100" dir="2700000" algn="tl">
                  <a:srgbClr val="000000">
                    <a:alpha val="43137"/>
                  </a:srgbClr>
                </a:outerShdw>
              </a:effectLst>
            </a:endParaRPr>
          </a:p>
          <a:p>
            <a:r>
              <a:rPr lang="en-US" sz="3200" b="1" i="1" u="sng" dirty="0">
                <a:solidFill>
                  <a:srgbClr val="00FFFF"/>
                </a:solidFill>
                <a:effectLst>
                  <a:outerShdw blurRad="38100" dist="38100" dir="2700000" algn="tl">
                    <a:srgbClr val="000000">
                      <a:alpha val="43137"/>
                    </a:srgbClr>
                  </a:outerShdw>
                </a:effectLst>
              </a:rPr>
              <a:t>Elders</a:t>
            </a:r>
            <a:r>
              <a:rPr lang="en-US" sz="3200" i="1" u="sng" dirty="0">
                <a:solidFill>
                  <a:srgbClr val="00FFFF"/>
                </a:solidFill>
                <a:effectLst>
                  <a:outerShdw blurRad="38100" dist="38100" dir="2700000" algn="tl">
                    <a:srgbClr val="000000">
                      <a:alpha val="43137"/>
                    </a:srgbClr>
                  </a:outerShdw>
                </a:effectLst>
              </a:rPr>
              <a:t> </a:t>
            </a:r>
          </a:p>
          <a:p>
            <a:r>
              <a:rPr lang="en-US" sz="3200" b="1" i="1" dirty="0">
                <a:effectLst>
                  <a:outerShdw blurRad="38100" dist="38100" dir="2700000" algn="tl">
                    <a:srgbClr val="000000">
                      <a:alpha val="43137"/>
                    </a:srgbClr>
                  </a:outerShdw>
                </a:effectLst>
              </a:rPr>
              <a:t>Class of 2018</a:t>
            </a:r>
            <a:r>
              <a:rPr lang="en-US" sz="3200" i="1" dirty="0">
                <a:effectLst>
                  <a:outerShdw blurRad="38100" dist="38100" dir="2700000" algn="tl">
                    <a:srgbClr val="000000">
                      <a:alpha val="43137"/>
                    </a:srgbClr>
                  </a:outerShdw>
                </a:effectLst>
              </a:rPr>
              <a:t> (1-year term): </a:t>
            </a:r>
            <a:r>
              <a:rPr lang="en-US" sz="3200" b="1" i="1" dirty="0">
                <a:solidFill>
                  <a:srgbClr val="00FFFF"/>
                </a:solidFill>
                <a:effectLst>
                  <a:outerShdw blurRad="38100" dist="38100" dir="2700000" algn="tl">
                    <a:srgbClr val="000000">
                      <a:alpha val="43137"/>
                    </a:srgbClr>
                  </a:outerShdw>
                </a:effectLst>
              </a:rPr>
              <a:t>Paul Wine</a:t>
            </a:r>
            <a:r>
              <a:rPr lang="en-US" sz="3200" b="1" i="1" dirty="0">
                <a:effectLst>
                  <a:outerShdw blurRad="38100" dist="38100" dir="2700000" algn="tl">
                    <a:srgbClr val="000000">
                      <a:alpha val="43137"/>
                    </a:srgbClr>
                  </a:outerShdw>
                </a:effectLst>
              </a:rPr>
              <a:t> Class of 2020</a:t>
            </a:r>
            <a:r>
              <a:rPr lang="en-US" sz="3200" i="1" dirty="0">
                <a:effectLst>
                  <a:outerShdw blurRad="38100" dist="38100" dir="2700000" algn="tl">
                    <a:srgbClr val="000000">
                      <a:alpha val="43137"/>
                    </a:srgbClr>
                  </a:outerShdw>
                </a:effectLst>
              </a:rPr>
              <a:t> (3-year term): </a:t>
            </a:r>
            <a:r>
              <a:rPr lang="en-US" sz="3200" b="1" i="1" dirty="0">
                <a:solidFill>
                  <a:srgbClr val="00FFFF"/>
                </a:solidFill>
                <a:effectLst>
                  <a:outerShdw blurRad="38100" dist="38100" dir="2700000" algn="tl">
                    <a:srgbClr val="000000">
                      <a:alpha val="43137"/>
                    </a:srgbClr>
                  </a:outerShdw>
                </a:effectLst>
              </a:rPr>
              <a:t>Susan Yee</a:t>
            </a:r>
            <a:endParaRPr lang="en-US" sz="3200" dirty="0">
              <a:solidFill>
                <a:srgbClr val="00FFFF"/>
              </a:solidFill>
              <a:effectLst>
                <a:outerShdw blurRad="38100" dist="38100" dir="2700000" algn="tl">
                  <a:srgbClr val="000000">
                    <a:alpha val="43137"/>
                  </a:srgbClr>
                </a:outerShdw>
              </a:effectLst>
            </a:endParaRPr>
          </a:p>
          <a:p>
            <a:r>
              <a:rPr lang="en-US" sz="3200" b="1" dirty="0">
                <a:solidFill>
                  <a:srgbClr val="00FFFF"/>
                </a:solidFill>
              </a:rPr>
              <a:t> </a:t>
            </a:r>
            <a:endParaRPr lang="en-US" sz="3200" dirty="0">
              <a:solidFill>
                <a:srgbClr val="00FFFF"/>
              </a:solidFill>
            </a:endParaRPr>
          </a:p>
          <a:p>
            <a:br>
              <a:rPr lang="en-US" sz="2800" b="1" i="1" dirty="0"/>
            </a:br>
            <a:endParaRPr lang="en-US" sz="2800" b="1" i="1" dirty="0"/>
          </a:p>
        </p:txBody>
      </p:sp>
    </p:spTree>
    <p:extLst>
      <p:ext uri="{BB962C8B-B14F-4D97-AF65-F5344CB8AC3E}">
        <p14:creationId xmlns:p14="http://schemas.microsoft.com/office/powerpoint/2010/main" val="16159317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86000"/>
            <a:ext cx="8645611" cy="4093428"/>
          </a:xfrm>
          <a:prstGeom prst="rect">
            <a:avLst/>
          </a:prstGeom>
        </p:spPr>
        <p:txBody>
          <a:bodyPr wrap="square">
            <a:spAutoFit/>
          </a:bodyPr>
          <a:lstStyle/>
          <a:p>
            <a:pPr marL="285750" indent="-285750">
              <a:buFont typeface="Arial" panose="020B0604020202020204" pitchFamily="34" charset="0"/>
              <a:buChar char="•"/>
            </a:pPr>
            <a:r>
              <a:rPr lang="en-US" sz="2600" i="1" dirty="0"/>
              <a:t>The afternoon </a:t>
            </a:r>
            <a:r>
              <a:rPr lang="en-US" sz="2600" b="1" i="1" dirty="0">
                <a:solidFill>
                  <a:srgbClr val="FFFF00"/>
                </a:solidFill>
              </a:rPr>
              <a:t>Bible Study Group </a:t>
            </a:r>
            <a:r>
              <a:rPr lang="en-US" sz="2600" i="1" dirty="0"/>
              <a:t>will resume on Today in the basement, at </a:t>
            </a:r>
            <a:r>
              <a:rPr lang="en-US" sz="2600" b="1" i="1" dirty="0">
                <a:solidFill>
                  <a:srgbClr val="FFFF00"/>
                </a:solidFill>
              </a:rPr>
              <a:t>12:30pm</a:t>
            </a:r>
            <a:r>
              <a:rPr lang="en-US" sz="2600" i="1" dirty="0"/>
              <a:t>.  We are currently studying a new series on </a:t>
            </a:r>
            <a:r>
              <a:rPr lang="en-US" sz="2600" i="1" dirty="0">
                <a:solidFill>
                  <a:srgbClr val="FFFF00"/>
                </a:solidFill>
              </a:rPr>
              <a:t>“</a:t>
            </a:r>
            <a:r>
              <a:rPr lang="en-US" sz="2600" b="1" i="1" dirty="0">
                <a:solidFill>
                  <a:srgbClr val="FFFF00"/>
                </a:solidFill>
              </a:rPr>
              <a:t>365 Days with John Calvin</a:t>
            </a:r>
            <a:r>
              <a:rPr lang="en-US" sz="2600" i="1" dirty="0">
                <a:solidFill>
                  <a:srgbClr val="FFFF00"/>
                </a:solidFill>
              </a:rPr>
              <a:t>”</a:t>
            </a:r>
            <a:r>
              <a:rPr lang="en-US" sz="2600" i="1" dirty="0"/>
              <a:t> edited by Joel R. </a:t>
            </a:r>
            <a:r>
              <a:rPr lang="en-US" sz="2600" i="1" dirty="0" err="1"/>
              <a:t>Beeke</a:t>
            </a:r>
            <a:r>
              <a:rPr lang="en-US" sz="2600" i="1" dirty="0"/>
              <a:t> in commemoration of the 500</a:t>
            </a:r>
            <a:r>
              <a:rPr lang="en-US" sz="2600" i="1" baseline="30000" dirty="0"/>
              <a:t>th</a:t>
            </a:r>
            <a:r>
              <a:rPr lang="en-US" sz="2600" i="1" dirty="0"/>
              <a:t> Anniversary of the Protestant Reformation this year.</a:t>
            </a:r>
          </a:p>
          <a:p>
            <a:endParaRPr lang="en-US" sz="2600" i="1"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t>
            </a:r>
            <a:r>
              <a:rPr lang="en-US" sz="2600" b="1" i="1" dirty="0">
                <a:solidFill>
                  <a:srgbClr val="FFFF00"/>
                </a:solidFill>
                <a:effectLst>
                  <a:outerShdw blurRad="38100" dist="38100" dir="2700000" algn="tl">
                    <a:srgbClr val="000000">
                      <a:alpha val="43137"/>
                    </a:srgbClr>
                  </a:outerShdw>
                </a:effectLst>
              </a:rPr>
              <a:t>Women's Group </a:t>
            </a:r>
            <a:r>
              <a:rPr lang="en-US" sz="2600" i="1" dirty="0">
                <a:effectLst>
                  <a:outerShdw blurRad="38100" dist="38100" dir="2700000" algn="tl">
                    <a:srgbClr val="000000">
                      <a:alpha val="43137"/>
                    </a:srgbClr>
                  </a:outerShdw>
                </a:effectLst>
              </a:rPr>
              <a:t>meets on every </a:t>
            </a:r>
            <a:r>
              <a:rPr lang="en-US" sz="2600" b="1" i="1" dirty="0">
                <a:solidFill>
                  <a:srgbClr val="FFFF00"/>
                </a:solidFill>
                <a:effectLst>
                  <a:outerShdw blurRad="38100" dist="38100" dir="2700000" algn="tl">
                    <a:srgbClr val="000000">
                      <a:alpha val="43137"/>
                    </a:srgbClr>
                  </a:outerShdw>
                </a:effectLst>
              </a:rPr>
              <a:t>Wednesdays </a:t>
            </a:r>
            <a:r>
              <a:rPr lang="en-US" sz="2600" b="1" i="1" dirty="0">
                <a:effectLst>
                  <a:outerShdw blurRad="38100" dist="38100" dir="2700000" algn="tl">
                    <a:srgbClr val="000000">
                      <a:alpha val="43137"/>
                    </a:srgbClr>
                  </a:outerShdw>
                </a:effectLst>
              </a:rPr>
              <a:t>at </a:t>
            </a:r>
            <a:r>
              <a:rPr lang="en-US" sz="2600" b="1" i="1" dirty="0">
                <a:solidFill>
                  <a:srgbClr val="FFFF00"/>
                </a:solidFill>
                <a:effectLst>
                  <a:outerShdw blurRad="38100" dist="38100" dir="2700000" algn="tl">
                    <a:srgbClr val="000000">
                      <a:alpha val="43137"/>
                    </a:srgbClr>
                  </a:outerShdw>
                </a:effectLst>
              </a:rPr>
              <a:t>7:30pm</a:t>
            </a:r>
            <a:r>
              <a:rPr lang="en-US" sz="2600" i="1" dirty="0">
                <a:effectLst>
                  <a:outerShdw blurRad="38100" dist="38100" dir="2700000" algn="tl">
                    <a:srgbClr val="000000">
                      <a:alpha val="43137"/>
                    </a:srgbClr>
                  </a:outerShdw>
                </a:effectLst>
              </a:rPr>
              <a:t> over at the Manse (2048 E 14</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Street).  They are currently studying </a:t>
            </a:r>
            <a:r>
              <a:rPr lang="en-US" sz="2600" b="1" i="1" dirty="0">
                <a:solidFill>
                  <a:srgbClr val="FFFF00"/>
                </a:solidFill>
                <a:effectLst>
                  <a:outerShdw blurRad="38100" dist="38100" dir="2700000" algn="tl">
                    <a:srgbClr val="000000">
                      <a:alpha val="43137"/>
                    </a:srgbClr>
                  </a:outerShdw>
                </a:effectLst>
              </a:rPr>
              <a:t>Gospel of Mark</a:t>
            </a:r>
            <a:r>
              <a:rPr lang="en-US" sz="2600" i="1" dirty="0">
                <a:effectLst>
                  <a:outerShdw blurRad="38100" dist="38100" dir="2700000" algn="tl">
                    <a:srgbClr val="000000">
                      <a:alpha val="43137"/>
                    </a:srgbClr>
                  </a:outerShdw>
                </a:effectLst>
              </a:rPr>
              <a:t>.  For more information, please see Margaret and Cara.</a:t>
            </a:r>
          </a:p>
        </p:txBody>
      </p:sp>
    </p:spTree>
    <p:extLst>
      <p:ext uri="{BB962C8B-B14F-4D97-AF65-F5344CB8AC3E}">
        <p14:creationId xmlns:p14="http://schemas.microsoft.com/office/powerpoint/2010/main" val="86384980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362200"/>
            <a:ext cx="8437606" cy="3877985"/>
          </a:xfrm>
          <a:prstGeom prst="rect">
            <a:avLst/>
          </a:prstGeom>
        </p:spPr>
        <p:txBody>
          <a:bodyPr wrap="square">
            <a:spAutoFit/>
          </a:bodyPr>
          <a:lstStyle/>
          <a:p>
            <a:pPr marL="457200" lvl="0" indent="-457200">
              <a:buFont typeface="Arial" panose="020B0604020202020204" pitchFamily="34" charset="0"/>
              <a:buChar char="•"/>
            </a:pPr>
            <a:r>
              <a:rPr lang="en-US" sz="2800" i="1" dirty="0"/>
              <a:t>We are currently updating our </a:t>
            </a:r>
            <a:r>
              <a:rPr lang="en-US" sz="2800" b="1" i="1" dirty="0">
                <a:solidFill>
                  <a:srgbClr val="00FFFF"/>
                </a:solidFill>
              </a:rPr>
              <a:t>Church Directory</a:t>
            </a:r>
            <a:r>
              <a:rPr lang="en-US" sz="2800" i="1" dirty="0"/>
              <a:t>.  Please verify your relevant information i.e., </a:t>
            </a:r>
            <a:r>
              <a:rPr lang="en-US" sz="2800" b="1" i="1" dirty="0">
                <a:solidFill>
                  <a:srgbClr val="00FFFF"/>
                </a:solidFill>
              </a:rPr>
              <a:t>address, phones, email, birthday</a:t>
            </a:r>
            <a:r>
              <a:rPr lang="en-US" sz="2800" b="1" i="1" dirty="0"/>
              <a:t> </a:t>
            </a:r>
            <a:r>
              <a:rPr lang="en-US" sz="2800" i="1" dirty="0"/>
              <a:t>with a working draft copy on the back table.  If the information is correct, please put a ( </a:t>
            </a:r>
            <a:r>
              <a:rPr lang="en-US" sz="2800" b="1" i="1" dirty="0">
                <a:sym typeface="Wingdings" panose="05000000000000000000" pitchFamily="2" charset="2"/>
              </a:rPr>
              <a:t></a:t>
            </a:r>
            <a:r>
              <a:rPr lang="en-US" sz="2800" i="1" dirty="0"/>
              <a:t>) mark next to your name. </a:t>
            </a:r>
          </a:p>
          <a:p>
            <a:r>
              <a:rPr lang="en-US" sz="2800" b="1" dirty="0"/>
              <a:t> </a:t>
            </a:r>
            <a:endParaRPr lang="en-US" sz="2800" dirty="0"/>
          </a:p>
          <a:p>
            <a:pPr marL="342900" lvl="0" indent="-342900">
              <a:buFont typeface="Arial" panose="020B0604020202020204" pitchFamily="34" charset="0"/>
              <a:buChar char="•"/>
            </a:pPr>
            <a:endParaRPr lang="en-US" sz="2600" i="1" dirty="0"/>
          </a:p>
          <a:p>
            <a:pPr marL="285750" lvl="0" indent="-285750">
              <a:buFont typeface="Arial" panose="020B0604020202020204" pitchFamily="34" charset="0"/>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517382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9677400" cy="7010400"/>
          </a:xfrm>
          <a:prstGeom prst="rect">
            <a:avLst/>
          </a:prstGeom>
        </p:spPr>
      </p:pic>
      <p:sp>
        <p:nvSpPr>
          <p:cNvPr id="111618" name="Rectangle 2"/>
          <p:cNvSpPr>
            <a:spLocks noGrp="1" noChangeArrowheads="1"/>
          </p:cNvSpPr>
          <p:nvPr>
            <p:ph type="ctrTitle"/>
          </p:nvPr>
        </p:nvSpPr>
        <p:spPr>
          <a:xfrm>
            <a:off x="457200" y="117089"/>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a:t>
            </a:r>
            <a:r>
              <a:rPr lang="en-US" altLang="en-US" sz="2400" b="0" i="1" dirty="0">
                <a:solidFill>
                  <a:srgbClr val="4AE8E8"/>
                </a:solidFill>
                <a:cs typeface="Times New Roman" pitchFamily="18" charset="0"/>
              </a:rPr>
              <a:t>(Based on Matthew 5:3-14)</a:t>
            </a:r>
            <a:endParaRPr lang="en-US" altLang="en-US" sz="24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76200" y="1371600"/>
            <a:ext cx="9144000" cy="6124754"/>
          </a:xfrm>
          <a:prstGeom prst="rect">
            <a:avLst/>
          </a:prstGeom>
        </p:spPr>
        <p:txBody>
          <a:bodyPr wrap="square">
            <a:spAutoFit/>
          </a:bodyPr>
          <a:lstStyle/>
          <a:p>
            <a:r>
              <a:rPr lang="en-US" sz="2800" b="1" i="1" dirty="0">
                <a:solidFill>
                  <a:srgbClr val="FF0000"/>
                </a:solidFill>
                <a:effectLst>
                  <a:outerShdw blurRad="38100" dist="38100" dir="2700000" algn="tl">
                    <a:srgbClr val="000000">
                      <a:alpha val="43137"/>
                    </a:srgbClr>
                  </a:outerShdw>
                </a:effectLst>
              </a:rPr>
              <a:t>Blessed are the merciful, for they will receive mercy.  </a:t>
            </a:r>
            <a:endParaRPr lang="en-US" sz="2800" b="1" dirty="0">
              <a:solidFill>
                <a:srgbClr val="FF0000"/>
              </a:solidFill>
              <a:effectLst>
                <a:outerShdw blurRad="38100" dist="38100" dir="2700000" algn="tl">
                  <a:srgbClr val="000000">
                    <a:alpha val="43137"/>
                  </a:srgbClr>
                </a:outerShdw>
              </a:effectLst>
            </a:endParaRPr>
          </a:p>
          <a:p>
            <a:r>
              <a:rPr lang="en-US" sz="2800" b="1" i="1" dirty="0">
                <a:solidFill>
                  <a:srgbClr val="FF00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Blessed are the pure in heart, </a:t>
            </a:r>
          </a:p>
          <a:p>
            <a:r>
              <a:rPr lang="en-US" sz="2800" b="1" i="1" dirty="0">
                <a:solidFill>
                  <a:srgbClr val="FFFF00"/>
                </a:solidFill>
                <a:effectLst>
                  <a:outerShdw blurRad="38100" dist="38100" dir="2700000" algn="tl">
                    <a:srgbClr val="000000">
                      <a:alpha val="43137"/>
                    </a:srgbClr>
                  </a:outerShdw>
                </a:effectLst>
              </a:rPr>
              <a:t>	for they will see God.  </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0000"/>
                </a:solidFill>
                <a:effectLst>
                  <a:outerShdw blurRad="38100" dist="38100" dir="2700000" algn="tl">
                    <a:srgbClr val="000000">
                      <a:alpha val="43137"/>
                    </a:srgbClr>
                  </a:outerShdw>
                </a:effectLst>
              </a:rPr>
              <a:t>Blessed are the peacemakers, </a:t>
            </a:r>
          </a:p>
          <a:p>
            <a:r>
              <a:rPr lang="en-US" sz="2800" b="1" i="1" dirty="0">
                <a:solidFill>
                  <a:srgbClr val="FF0000"/>
                </a:solidFill>
                <a:effectLst>
                  <a:outerShdw blurRad="38100" dist="38100" dir="2700000" algn="tl">
                    <a:srgbClr val="000000">
                      <a:alpha val="43137"/>
                    </a:srgbClr>
                  </a:outerShdw>
                </a:effectLst>
              </a:rPr>
              <a:t>for they will be called children of God.  </a:t>
            </a:r>
            <a:endParaRPr lang="en-US" sz="2800" b="1" dirty="0">
              <a:solidFill>
                <a:srgbClr val="FF0000"/>
              </a:solidFill>
              <a:effectLst>
                <a:outerShdw blurRad="38100" dist="38100" dir="2700000" algn="tl">
                  <a:srgbClr val="000000">
                    <a:alpha val="43137"/>
                  </a:srgbClr>
                </a:outerShdw>
              </a:effectLst>
            </a:endParaRPr>
          </a:p>
          <a:p>
            <a:r>
              <a:rPr lang="en-US" sz="2800" b="1" i="1" dirty="0">
                <a:solidFill>
                  <a:srgbClr val="FF00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Blessed are those who are persecuted for 	righteousness' sake, for theirs is the kingdom 	of heaven.  </a:t>
            </a:r>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0000"/>
                </a:solidFill>
                <a:effectLst>
                  <a:outerShdw blurRad="38100" dist="38100" dir="2700000" algn="tl">
                    <a:srgbClr val="000000">
                      <a:alpha val="43137"/>
                    </a:srgbClr>
                  </a:outerShdw>
                </a:effectLst>
              </a:rPr>
              <a:t>Rejoice and be glad, for your reward is great in heaven.  </a:t>
            </a:r>
            <a:endParaRPr lang="en-US" sz="2800" b="1" dirty="0">
              <a:solidFill>
                <a:srgbClr val="FF0000"/>
              </a:solidFill>
              <a:effectLst>
                <a:outerShdw blurRad="38100" dist="38100" dir="2700000" algn="tl">
                  <a:srgbClr val="000000">
                    <a:alpha val="43137"/>
                  </a:srgbClr>
                </a:outerShdw>
              </a:effectLst>
            </a:endParaRPr>
          </a:p>
          <a:p>
            <a:r>
              <a:rPr lang="en-US" sz="2800" b="1" i="1" dirty="0">
                <a:solidFill>
                  <a:srgbClr val="FF00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We are the salt of the earth and the light of the 	world. Let us come and worship God.</a:t>
            </a:r>
            <a:endParaRPr lang="en-US" sz="2800" b="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outerShdw blurRad="38100" dist="38100" dir="2700000" algn="tl">
                  <a:srgbClr val="000000">
                    <a:alpha val="43137"/>
                  </a:srgbClr>
                </a:outerShdw>
              </a:effectLst>
            </a:endParaRPr>
          </a:p>
          <a:p>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7394998"/>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828800"/>
            <a:ext cx="8991600" cy="1061829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the Lord of sea and sky,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my people cry.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who dwell in dark and sin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hand will save.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who made the stars of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make their darkness bright.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will bear my light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Whom shall I send?</a:t>
            </a:r>
            <a:br>
              <a:rPr lang="en-US" sz="3600" b="1" i="1" dirty="0">
                <a:effectLst>
                  <a:outerShdw blurRad="38100" dist="38100" dir="2700000" algn="tl">
                    <a:srgbClr val="000000">
                      <a:alpha val="43137"/>
                    </a:srgbClr>
                  </a:outerShdw>
                </a:effectLst>
              </a:rPr>
            </a:br>
            <a:br>
              <a:rPr lang="en-US" sz="3600" dirty="0"/>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62811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981200"/>
            <a:ext cx="89916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am, Lord. Is it I,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you calling in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go, Lord, if you lead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hold your people in my heart.</a:t>
            </a:r>
          </a:p>
        </p:txBody>
      </p:sp>
    </p:spTree>
    <p:extLst>
      <p:ext uri="{BB962C8B-B14F-4D97-AF65-F5344CB8AC3E}">
        <p14:creationId xmlns:p14="http://schemas.microsoft.com/office/powerpoint/2010/main" val="207952645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828800"/>
            <a:ext cx="8991600" cy="1061829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the Lord of snow and rain,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borne my people's pain.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wept for love of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They turn away.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break their hearts of 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give them hearts for love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speak my word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Whom shall I send?</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07425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981200"/>
            <a:ext cx="89916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am, Lord. Is it I,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you calling in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go, Lord, if you lead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hold your people in my heart.</a:t>
            </a:r>
          </a:p>
        </p:txBody>
      </p:sp>
    </p:spTree>
    <p:extLst>
      <p:ext uri="{BB962C8B-B14F-4D97-AF65-F5344CB8AC3E}">
        <p14:creationId xmlns:p14="http://schemas.microsoft.com/office/powerpoint/2010/main" val="3084579468"/>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828800"/>
            <a:ext cx="8991600" cy="1061829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the Lord of wind and flame,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tend the poor and lame.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set a feast for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My hand will save.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Finest bread I will provide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their hearts be satisfied.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give my life to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Whom shall I send? </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dirty="0"/>
              <a:t>Refrain:</a:t>
            </a:r>
            <a:br>
              <a:rPr lang="en-US" sz="3600" dirty="0"/>
            </a:br>
            <a:r>
              <a:rPr lang="en-US" sz="3600" dirty="0"/>
              <a:t>Here I am, Lord.</a:t>
            </a:r>
            <a:br>
              <a:rPr lang="en-US" sz="3600" dirty="0"/>
            </a:br>
            <a:r>
              <a:rPr lang="en-US" sz="3600" dirty="0"/>
              <a:t>Is it I, Lord?</a:t>
            </a:r>
            <a:br>
              <a:rPr lang="en-US" sz="3600" dirty="0"/>
            </a:br>
            <a:r>
              <a:rPr lang="en-US" sz="3600" dirty="0"/>
              <a:t>I have heard you calling in the night.</a:t>
            </a:r>
            <a:br>
              <a:rPr lang="en-US" sz="3600" dirty="0"/>
            </a:br>
            <a:r>
              <a:rPr lang="en-US" sz="3600" dirty="0"/>
              <a:t>I will go, Lord, if you lead me.</a:t>
            </a:r>
            <a:br>
              <a:rPr lang="en-US" sz="3600" dirty="0"/>
            </a:br>
            <a:r>
              <a:rPr lang="en-US" sz="3600" dirty="0"/>
              <a:t>I will hold your people in my heart.</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23199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82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914400"/>
            <a:ext cx="8534400"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69 “Here I Am, Lord” </a:t>
            </a:r>
          </a:p>
        </p:txBody>
      </p:sp>
      <p:sp>
        <p:nvSpPr>
          <p:cNvPr id="5" name="Rectangle 4"/>
          <p:cNvSpPr/>
          <p:nvPr/>
        </p:nvSpPr>
        <p:spPr>
          <a:xfrm>
            <a:off x="-12357" y="1981200"/>
            <a:ext cx="89916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am, Lord. Is it I,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have heard you calling in the night.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go, Lord, if you lead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will hold your people in my heart.</a:t>
            </a:r>
          </a:p>
        </p:txBody>
      </p:sp>
    </p:spTree>
    <p:extLst>
      <p:ext uri="{BB962C8B-B14F-4D97-AF65-F5344CB8AC3E}">
        <p14:creationId xmlns:p14="http://schemas.microsoft.com/office/powerpoint/2010/main" val="201418269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76304" y="1055515"/>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 “Holy God, We Praise Your Name”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76304" y="2286000"/>
            <a:ext cx="8246936" cy="1752600"/>
          </a:xfrm>
        </p:spPr>
        <p:txBody>
          <a:bodyPr/>
          <a:lstStyle/>
          <a:p>
            <a:pPr algn="ctr"/>
            <a:r>
              <a:rPr lang="en-US" sz="3600" b="1" i="1" dirty="0"/>
              <a:t>Holy God, we praise your name;</a:t>
            </a:r>
            <a:br>
              <a:rPr lang="en-US" sz="3600" b="1" i="1" dirty="0"/>
            </a:br>
            <a:r>
              <a:rPr lang="en-US" sz="3600" b="1" i="1" dirty="0"/>
              <a:t>Lord of all, we bow before you.</a:t>
            </a:r>
            <a:br>
              <a:rPr lang="en-US" sz="3600" b="1" i="1" dirty="0"/>
            </a:br>
            <a:r>
              <a:rPr lang="en-US" sz="3600" b="1" i="1" dirty="0"/>
              <a:t>All on earth your scepter claim;</a:t>
            </a:r>
            <a:br>
              <a:rPr lang="en-US" sz="3600" b="1" i="1" dirty="0"/>
            </a:br>
            <a:r>
              <a:rPr lang="en-US" sz="3600" b="1" i="1" dirty="0"/>
              <a:t>all in heaven above adore you.</a:t>
            </a:r>
            <a:br>
              <a:rPr lang="en-US" sz="3600" b="1" i="1" dirty="0"/>
            </a:br>
            <a:r>
              <a:rPr lang="en-US" sz="3600" b="1" i="1" dirty="0"/>
              <a:t>Infinite your vast domain,</a:t>
            </a:r>
            <a:br>
              <a:rPr lang="en-US" sz="3600" b="1" i="1" dirty="0"/>
            </a:br>
            <a:r>
              <a:rPr lang="en-US" sz="3600" b="1" i="1" dirty="0"/>
              <a:t>everlasting is your reign.</a:t>
            </a: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577636"/>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357" y="2349972"/>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540 “Farewell, Good Friends!” </a:t>
            </a:r>
            <a:endParaRPr lang="en-US" dirty="0">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158231677"/>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9677400" cy="7010400"/>
          </a:xfrm>
          <a:prstGeom prst="rect">
            <a:avLst/>
          </a:prstGeom>
        </p:spPr>
      </p:pic>
      <p:sp>
        <p:nvSpPr>
          <p:cNvPr id="4098" name="Rectangle 2"/>
          <p:cNvSpPr>
            <a:spLocks noGrp="1" noChangeArrowheads="1"/>
          </p:cNvSpPr>
          <p:nvPr>
            <p:ph type="ctrTitle"/>
          </p:nvPr>
        </p:nvSpPr>
        <p:spPr>
          <a:xfrm>
            <a:off x="1219200" y="990600"/>
            <a:ext cx="8153400" cy="762000"/>
          </a:xfrm>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January 29th, 2017</a:t>
            </a:r>
            <a:br>
              <a:rPr lang="en-US" altLang="en-US" sz="3000" i="1" dirty="0">
                <a:latin typeface="Arial" charset="0"/>
              </a:rPr>
            </a:br>
            <a:br>
              <a:rPr lang="en-US" altLang="en-US" sz="3000" i="1" dirty="0">
                <a:latin typeface="Arial" charset="0"/>
              </a:rPr>
            </a:br>
            <a:r>
              <a:rPr lang="en-US" altLang="en-US" sz="3000" i="1" dirty="0">
                <a:latin typeface="Arial" charset="0"/>
              </a:rPr>
              <a:t>4th Sunday of Epiphany</a:t>
            </a:r>
            <a:br>
              <a:rPr lang="en-US" altLang="en-US" sz="3000" i="1" dirty="0">
                <a:latin typeface="Arial" charset="0"/>
              </a:rPr>
            </a:br>
            <a:endParaRPr lang="en-US" altLang="en-US" sz="3000" i="1" dirty="0">
              <a:latin typeface="Arial" charset="0"/>
            </a:endParaRP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9530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475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76304" y="1055515"/>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 “Holy God, We Praise Your Name”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76304" y="2286000"/>
            <a:ext cx="8246936" cy="1752600"/>
          </a:xfrm>
        </p:spPr>
        <p:txBody>
          <a:bodyPr/>
          <a:lstStyle/>
          <a:p>
            <a:pPr algn="ctr"/>
            <a:r>
              <a:rPr lang="en-US" sz="3600" b="1" i="1" dirty="0"/>
              <a:t>Hark! The glad celestial hymn</a:t>
            </a:r>
            <a:br>
              <a:rPr lang="en-US" sz="3600" b="1" i="1" dirty="0"/>
            </a:br>
            <a:r>
              <a:rPr lang="en-US" sz="3600" b="1" i="1" dirty="0"/>
              <a:t>angel choirs above are raising;</a:t>
            </a:r>
            <a:br>
              <a:rPr lang="en-US" sz="3600" b="1" i="1" dirty="0"/>
            </a:br>
            <a:r>
              <a:rPr lang="en-US" sz="3600" b="1" i="1" dirty="0"/>
              <a:t>cherubim and seraphim,</a:t>
            </a:r>
            <a:br>
              <a:rPr lang="en-US" sz="3600" b="1" i="1" dirty="0"/>
            </a:br>
            <a:r>
              <a:rPr lang="en-US" sz="3600" b="1" i="1" dirty="0"/>
              <a:t>in unceasing chorus praising,</a:t>
            </a:r>
            <a:br>
              <a:rPr lang="en-US" sz="3600" b="1" i="1" dirty="0"/>
            </a:br>
            <a:r>
              <a:rPr lang="en-US" sz="3600" b="1" i="1" dirty="0"/>
              <a:t>fill the heavens with sweet accord:</a:t>
            </a:r>
            <a:br>
              <a:rPr lang="en-US" sz="3600" b="1" i="1" dirty="0"/>
            </a:br>
            <a:r>
              <a:rPr lang="en-US" sz="3600" b="1" i="1" dirty="0"/>
              <a:t>“Holy, holy, holy Lord!”</a:t>
            </a: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508808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76304" y="1055515"/>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 “Holy God, We Praise Your Name”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364352" y="2286000"/>
            <a:ext cx="8415296" cy="1752600"/>
          </a:xfrm>
        </p:spPr>
        <p:txBody>
          <a:bodyPr/>
          <a:lstStyle/>
          <a:p>
            <a:pPr algn="ctr"/>
            <a:r>
              <a:rPr lang="en-US" sz="3600" b="1" i="1" dirty="0"/>
              <a:t>All apostles join the strain</a:t>
            </a:r>
            <a:br>
              <a:rPr lang="en-US" sz="3600" b="1" i="1" dirty="0"/>
            </a:br>
            <a:r>
              <a:rPr lang="en-US" sz="3600" b="1" i="1" dirty="0"/>
              <a:t>as your sacred name they hallow;</a:t>
            </a:r>
            <a:br>
              <a:rPr lang="en-US" sz="3600" b="1" i="1" dirty="0"/>
            </a:br>
            <a:r>
              <a:rPr lang="en-US" sz="3600" b="1" i="1" dirty="0"/>
              <a:t>prophets swell the glad refrain,</a:t>
            </a:r>
            <a:br>
              <a:rPr lang="en-US" sz="3600" b="1" i="1" dirty="0"/>
            </a:br>
            <a:r>
              <a:rPr lang="en-US" sz="3600" b="1" i="1" dirty="0"/>
              <a:t>and the blessed martyrs follow,</a:t>
            </a:r>
            <a:br>
              <a:rPr lang="en-US" sz="3600" b="1" i="1" dirty="0"/>
            </a:br>
            <a:r>
              <a:rPr lang="en-US" sz="3600" b="1" i="1" dirty="0"/>
              <a:t>and from morn to set of sun,</a:t>
            </a:r>
            <a:br>
              <a:rPr lang="en-US" sz="3600" b="1" i="1" dirty="0"/>
            </a:br>
            <a:r>
              <a:rPr lang="en-US" sz="3600" b="1" i="1" dirty="0"/>
              <a:t>through the church the song goes on.</a:t>
            </a: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539276"/>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ctrTitle"/>
          </p:nvPr>
        </p:nvSpPr>
        <p:spPr>
          <a:xfrm>
            <a:off x="576304" y="1055515"/>
            <a:ext cx="7991392"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4 “Holy God, We Praise Your Name”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76304" y="2286000"/>
            <a:ext cx="8246936" cy="1752600"/>
          </a:xfrm>
        </p:spPr>
        <p:txBody>
          <a:bodyPr/>
          <a:lstStyle/>
          <a:p>
            <a:pPr algn="ctr"/>
            <a:r>
              <a:rPr lang="en-US" sz="3600" b="1" i="1" dirty="0"/>
              <a:t>Holy Father, Holy Son,</a:t>
            </a:r>
            <a:br>
              <a:rPr lang="en-US" sz="3600" b="1" i="1" dirty="0"/>
            </a:br>
            <a:r>
              <a:rPr lang="en-US" sz="3600" b="1" i="1" dirty="0"/>
              <a:t>Holy Spirit: three we name you,</a:t>
            </a:r>
            <a:br>
              <a:rPr lang="en-US" sz="3600" b="1" i="1" dirty="0"/>
            </a:br>
            <a:r>
              <a:rPr lang="en-US" sz="3600" b="1" i="1" dirty="0"/>
              <a:t>while in essence only one;</a:t>
            </a:r>
            <a:br>
              <a:rPr lang="en-US" sz="3600" b="1" i="1" dirty="0"/>
            </a:br>
            <a:r>
              <a:rPr lang="en-US" sz="3600" b="1" i="1" dirty="0"/>
              <a:t>undivided God we claim you,</a:t>
            </a:r>
            <a:br>
              <a:rPr lang="en-US" sz="3600" b="1" i="1" dirty="0"/>
            </a:br>
            <a:r>
              <a:rPr lang="en-US" sz="3600" b="1" i="1" dirty="0"/>
              <a:t>and adoring, bend the knee</a:t>
            </a:r>
            <a:br>
              <a:rPr lang="en-US" sz="3600" b="1" i="1" dirty="0"/>
            </a:br>
            <a:r>
              <a:rPr lang="en-US" sz="3600" b="1" i="1" dirty="0"/>
              <a:t>while we own the mystery.</a:t>
            </a:r>
            <a:br>
              <a:rPr lang="en-US" sz="3600" b="1" i="1" dirty="0"/>
            </a:br>
            <a:br>
              <a:rPr lang="en-US" sz="3600" b="1" i="1" dirty="0"/>
            </a:br>
            <a:endParaRPr lang="en-US" sz="36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9002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603011"/>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000" b="0" i="1" dirty="0"/>
            </a:br>
            <a:br>
              <a:rPr lang="en-US" altLang="en-US" sz="2000" b="0" i="1" dirty="0"/>
            </a:br>
            <a:r>
              <a:rPr lang="en-US" sz="2400" i="1" dirty="0">
                <a:effectLst>
                  <a:outerShdw blurRad="38100" dist="38100" dir="2700000" algn="tl">
                    <a:srgbClr val="000000">
                      <a:alpha val="43137"/>
                    </a:srgbClr>
                  </a:outerShdw>
                </a:effectLst>
              </a:rPr>
              <a:t>God is merciful and willing to shed His grace upon all those who come to Him in penitence.  In humility and faith, let us join our hearts for the Prayer of Confession.</a:t>
            </a:r>
            <a:endParaRPr lang="en-US" altLang="en-US" sz="24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0"/>
            <a:ext cx="78486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2400" b="0" i="1" dirty="0"/>
            </a:br>
            <a:br>
              <a:rPr lang="en-US" altLang="en-US" sz="2400" b="0" i="1" dirty="0"/>
            </a:br>
            <a:r>
              <a:rPr lang="en-US" altLang="en-US" sz="2400" b="0" i="1" dirty="0"/>
              <a:t>	</a:t>
            </a:r>
            <a:r>
              <a:rPr lang="en-US" sz="2800" i="1" dirty="0">
                <a:solidFill>
                  <a:srgbClr val="00FFFF"/>
                </a:solidFill>
                <a:effectLst>
                  <a:outerShdw blurRad="38100" dist="38100" dir="2700000" algn="tl">
                    <a:srgbClr val="000000">
                      <a:alpha val="43137"/>
                    </a:srgbClr>
                  </a:outerShdw>
                </a:effectLst>
              </a:rPr>
              <a:t>Merciful God, we have not done what is blameless and right, nor spoken truth from the heart with love.  We do not keep your word, and when we participate in gossip, our words and deeds cause pain.  Forgive us by the power of your mercy, that we might stand in the goodness of Christ and walk in the light of His love, Amen.</a:t>
            </a:r>
            <a:endParaRPr lang="en-US" altLang="en-US" sz="2800" b="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599238194"/>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37338</TotalTime>
  <Words>836</Words>
  <Application>Microsoft Office PowerPoint</Application>
  <PresentationFormat>On-screen Show (4:3)</PresentationFormat>
  <Paragraphs>153</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Helvetica</vt:lpstr>
      <vt:lpstr>Times New Roman</vt:lpstr>
      <vt:lpstr>Wingdings</vt:lpstr>
      <vt:lpstr>Glass Layers</vt:lpstr>
      <vt:lpstr>Homecrest Presbyterian Church  Worship of the Lord’s Day January 29th, 2017  4th Sunday of Epiphany </vt:lpstr>
      <vt:lpstr>Gathering Around the WORD Call to Worship (Based on Matthew 5:3-14)</vt:lpstr>
      <vt:lpstr>Gathering Around the WORD Call to Worship (Based on Matthew 5:3-14)</vt:lpstr>
      <vt:lpstr>Gathering Hymn # 4 “Holy God, We Praise Your Name” </vt:lpstr>
      <vt:lpstr>Gathering Hymn # 4 “Holy God, We Praise Your Name” </vt:lpstr>
      <vt:lpstr>Gathering Hymn # 4 “Holy God, We Praise Your Name” </vt:lpstr>
      <vt:lpstr>Gathering Hymn # 4 “Holy God, We Praise Your Name” </vt:lpstr>
      <vt:lpstr>Gathering Around the WORD Call to Confession   God is merciful and willing to shed His grace upon all those who come to Him in penitence.  In humility and faith, let us join our hearts for the Prayer of Confession.</vt:lpstr>
      <vt:lpstr>Gathering Around the WORD Prayer of Confession (in unison)   Merciful God, we have not done what is blameless and right, nor spoken truth from the heart with love.  We do not keep your word, and when we participate in gossip, our words and deeds cause pain.  Forgive us by the power of your mercy, that we might stand in the goodness of Christ and walk in the light of His love, Amen.</vt:lpstr>
      <vt:lpstr>Gathering Around the WORD Declaration of Forgiveness  (Based on Micah 6:8)  What does the Lord require of us?  But to Do Justice, to Love Kindness and to Walk Humbly with our God.  Friends, let us walk in the path that Christ has set out for us.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 Micah 6:1-8</vt:lpstr>
      <vt:lpstr>Proclaiming the WORD Scripture Reading – Micah 6:1-8</vt:lpstr>
      <vt:lpstr>Proclaiming the WORD Scripture Reading – Micah 6:1-8</vt:lpstr>
      <vt:lpstr>Proclaiming the WORD Scripture Reading –  1 Corinthians 1:18-31</vt:lpstr>
      <vt:lpstr>Proclaiming the WORD Scripture Reading –  1 Corinthians 1:18-31</vt:lpstr>
      <vt:lpstr>Proclaiming the WORD Scripture Reading –  1 Corinthians 1:18-31</vt:lpstr>
      <vt:lpstr>Proclaiming the WORD Scripture Reading –  1 Corinthians 1:18-31</vt:lpstr>
      <vt:lpstr>PowerPoint Presentation</vt:lpstr>
      <vt:lpstr>PowerPoint Presentation</vt:lpstr>
      <vt:lpstr>Responding Hymn # 757 “Today We Are Called to be Disciples”</vt:lpstr>
      <vt:lpstr>Responding Hymn # 757 “Today We Are Called to be Disciples”</vt:lpstr>
      <vt:lpstr>Responding Hymn # 757 “Today We Are Called to be Disciples”</vt:lpstr>
      <vt:lpstr>Responding Hymn # 757 “Today We Are Called to be Disciples”</vt:lpstr>
      <vt:lpstr>PowerPoint Presentation</vt:lpstr>
      <vt:lpstr>PowerPoint Presentation</vt:lpstr>
      <vt:lpstr>PowerPoint Presentation</vt:lpstr>
      <vt:lpstr>PowerPoint Presentation</vt:lpstr>
      <vt:lpstr>PowerPoint Presentation</vt:lpstr>
      <vt:lpstr>PowerPoint Presentation</vt:lpstr>
      <vt:lpstr>Sending Hymn # 69 “Here I Am, Lord” </vt:lpstr>
      <vt:lpstr>Sending Hymn # 69 “Here I Am, Lord” </vt:lpstr>
      <vt:lpstr>Sending Hymn # 69 “Here I Am, Lord” </vt:lpstr>
      <vt:lpstr>Sending Hymn # 69 “Here I Am, Lord” </vt:lpstr>
      <vt:lpstr>Sending Hymn # 69 “Here I Am, Lord” </vt:lpstr>
      <vt:lpstr>Sending Hymn # 69 “Here I Am, Lord” </vt:lpstr>
      <vt:lpstr>Bearing and Following  the WORD into the World The Charge and Benediction </vt:lpstr>
      <vt:lpstr>Bearing and Following  the WORD into the World Benediction Response </vt:lpstr>
      <vt:lpstr>Homecrest Presbyterian Church  Worship of the Lord’s Day January 29th, 2017  4th Sunday of Epiphany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1145</cp:revision>
  <cp:lastPrinted>2016-01-30T20:52:10Z</cp:lastPrinted>
  <dcterms:created xsi:type="dcterms:W3CDTF">1601-01-01T00:00:00Z</dcterms:created>
  <dcterms:modified xsi:type="dcterms:W3CDTF">2017-01-27T21:37:48Z</dcterms:modified>
</cp:coreProperties>
</file>