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3"/>
  </p:notesMasterIdLst>
  <p:handoutMasterIdLst>
    <p:handoutMasterId r:id="rId34"/>
  </p:handoutMasterIdLst>
  <p:sldIdLst>
    <p:sldId id="1316" r:id="rId2"/>
    <p:sldId id="293" r:id="rId3"/>
    <p:sldId id="265" r:id="rId4"/>
    <p:sldId id="1644" r:id="rId5"/>
    <p:sldId id="1645" r:id="rId6"/>
    <p:sldId id="805" r:id="rId7"/>
    <p:sldId id="1039" r:id="rId8"/>
    <p:sldId id="1441" r:id="rId9"/>
    <p:sldId id="696" r:id="rId10"/>
    <p:sldId id="806" r:id="rId11"/>
    <p:sldId id="1593" r:id="rId12"/>
    <p:sldId id="1598" r:id="rId13"/>
    <p:sldId id="1646" r:id="rId14"/>
    <p:sldId id="1408" r:id="rId15"/>
    <p:sldId id="905" r:id="rId16"/>
    <p:sldId id="1647" r:id="rId17"/>
    <p:sldId id="1648" r:id="rId18"/>
    <p:sldId id="1567" r:id="rId19"/>
    <p:sldId id="1519" r:id="rId20"/>
    <p:sldId id="1548" r:id="rId21"/>
    <p:sldId id="1649" r:id="rId22"/>
    <p:sldId id="1650" r:id="rId23"/>
    <p:sldId id="975" r:id="rId24"/>
    <p:sldId id="818" r:id="rId25"/>
    <p:sldId id="819" r:id="rId26"/>
    <p:sldId id="1553" r:id="rId27"/>
    <p:sldId id="1651" r:id="rId28"/>
    <p:sldId id="1652" r:id="rId29"/>
    <p:sldId id="284" r:id="rId30"/>
    <p:sldId id="1642" r:id="rId31"/>
    <p:sldId id="1653" r:id="rId32"/>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FFFF"/>
    <a:srgbClr val="FFFF00"/>
    <a:srgbClr val="4AE8E8"/>
    <a:srgbClr val="FF0066"/>
    <a:srgbClr val="FF0000"/>
    <a:srgbClr val="CC0099"/>
    <a:srgbClr val="FF3300"/>
    <a:srgbClr val="009900"/>
    <a:srgbClr val="0664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9" autoAdjust="0"/>
    <p:restoredTop sz="94664" autoAdjust="0"/>
  </p:normalViewPr>
  <p:slideViewPr>
    <p:cSldViewPr>
      <p:cViewPr varScale="1">
        <p:scale>
          <a:sx n="78" d="100"/>
          <a:sy n="78" d="100"/>
        </p:scale>
        <p:origin x="462" y="7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18612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7080E-F0AD-49CB-B572-D06DB3151280}" type="slidenum">
              <a:rPr lang="en-US" altLang="en-US" smtClean="0"/>
              <a:pPr/>
              <a:t>7</a:t>
            </a:fld>
            <a:endParaRPr lang="en-US" altLang="en-US"/>
          </a:p>
        </p:txBody>
      </p:sp>
    </p:spTree>
    <p:extLst>
      <p:ext uri="{BB962C8B-B14F-4D97-AF65-F5344CB8AC3E}">
        <p14:creationId xmlns:p14="http://schemas.microsoft.com/office/powerpoint/2010/main" val="352603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31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9524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NUL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0"/>
            <a:ext cx="10210800" cy="6858000"/>
          </a:xfrm>
          <a:prstGeom prst="rect">
            <a:avLst/>
          </a:prstGeom>
        </p:spPr>
      </p:pic>
      <p:sp>
        <p:nvSpPr>
          <p:cNvPr id="4098" name="Rectangle 2"/>
          <p:cNvSpPr>
            <a:spLocks noGrp="1" noChangeArrowheads="1"/>
          </p:cNvSpPr>
          <p:nvPr>
            <p:ph type="ctrTitle"/>
          </p:nvPr>
        </p:nvSpPr>
        <p:spPr>
          <a:xfrm>
            <a:off x="914400" y="1676400"/>
            <a:ext cx="7315200" cy="762000"/>
          </a:xfrm>
          <a:noFill/>
        </p:spPr>
        <p:txBody>
          <a:bodyPr/>
          <a:lstStyle/>
          <a:p>
            <a:r>
              <a:rPr lang="en-US" altLang="en-US" sz="3600" i="1" u="sng" dirty="0" err="1">
                <a:solidFill>
                  <a:srgbClr val="FF3300"/>
                </a:solidFill>
                <a:latin typeface="+mn-lt"/>
              </a:rPr>
              <a:t>Homecrest</a:t>
            </a:r>
            <a:r>
              <a:rPr lang="en-US" altLang="en-US" sz="3600" i="1" u="sng" dirty="0">
                <a:solidFill>
                  <a:srgbClr val="FF3300"/>
                </a:solidFill>
                <a:latin typeface="+mn-lt"/>
              </a:rPr>
              <a:t> Presbyterian Church</a:t>
            </a:r>
            <a:br>
              <a:rPr lang="en-US" altLang="en-US" sz="3600" i="1" dirty="0">
                <a:solidFill>
                  <a:schemeClr val="tx1"/>
                </a:solidFill>
                <a:latin typeface="Arial" charset="0"/>
              </a:rPr>
            </a:br>
            <a:r>
              <a:rPr lang="en-US" altLang="en-US" sz="3200" i="1" dirty="0">
                <a:solidFill>
                  <a:srgbClr val="FFFF00"/>
                </a:solidFill>
                <a:latin typeface="Arial" charset="0"/>
              </a:rPr>
              <a:t>Worship of the Lord’s Day</a:t>
            </a:r>
            <a:br>
              <a:rPr lang="en-US" altLang="en-US" sz="3200" i="1" dirty="0">
                <a:solidFill>
                  <a:srgbClr val="FFFF00"/>
                </a:solidFill>
                <a:latin typeface="Arial" charset="0"/>
              </a:rPr>
            </a:br>
            <a:r>
              <a:rPr lang="en-US" altLang="en-US" sz="3200" i="1" dirty="0">
                <a:solidFill>
                  <a:srgbClr val="4AE8E8"/>
                </a:solidFill>
                <a:latin typeface="Arial" charset="0"/>
              </a:rPr>
              <a:t>1</a:t>
            </a:r>
            <a:r>
              <a:rPr lang="en-US" altLang="en-US" sz="3200" i="1" baseline="30000" dirty="0">
                <a:solidFill>
                  <a:srgbClr val="4AE8E8"/>
                </a:solidFill>
                <a:latin typeface="Arial" charset="0"/>
              </a:rPr>
              <a:t>st</a:t>
            </a:r>
            <a:r>
              <a:rPr lang="en-US" altLang="en-US" sz="3200" i="1" dirty="0">
                <a:solidFill>
                  <a:srgbClr val="4AE8E8"/>
                </a:solidFill>
                <a:latin typeface="Arial" charset="0"/>
              </a:rPr>
              <a:t> Sunday in Advent</a:t>
            </a:r>
            <a:br>
              <a:rPr lang="en-US" altLang="en-US" sz="3200" i="1" dirty="0">
                <a:solidFill>
                  <a:srgbClr val="FFFF00"/>
                </a:solidFill>
                <a:latin typeface="Arial" charset="0"/>
              </a:rPr>
            </a:br>
            <a:r>
              <a:rPr lang="en-US" altLang="en-US" sz="3200" i="1" dirty="0">
                <a:latin typeface="Arial" charset="0"/>
              </a:rPr>
              <a:t>November 27th, 2016 </a:t>
            </a:r>
            <a:br>
              <a:rPr lang="en-US" altLang="en-US" sz="3200" i="1" dirty="0">
                <a:latin typeface="Arial" charset="0"/>
              </a:rPr>
            </a:br>
            <a:br>
              <a:rPr lang="en-US" altLang="en-US" sz="3200" i="1" dirty="0">
                <a:latin typeface="Arial" charset="0"/>
              </a:rPr>
            </a:br>
            <a:endParaRPr lang="en-US" altLang="en-US" sz="3200" i="1" dirty="0">
              <a:solidFill>
                <a:srgbClr val="FF0000"/>
              </a:solidFill>
              <a:latin typeface="Arial" charset="0"/>
            </a:endParaRPr>
          </a:p>
        </p:txBody>
      </p:sp>
    </p:spTree>
    <p:extLst>
      <p:ext uri="{BB962C8B-B14F-4D97-AF65-F5344CB8AC3E}">
        <p14:creationId xmlns:p14="http://schemas.microsoft.com/office/powerpoint/2010/main" val="1347514418"/>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664B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10143968" cy="7315200"/>
          </a:xfrm>
          <a:prstGeom prst="rect">
            <a:avLst/>
          </a:prstGeom>
        </p:spPr>
      </p:pic>
      <p:sp>
        <p:nvSpPr>
          <p:cNvPr id="755714" name="Rectangle 2"/>
          <p:cNvSpPr>
            <a:spLocks noGrp="1" noChangeArrowheads="1"/>
          </p:cNvSpPr>
          <p:nvPr>
            <p:ph type="ctrTitle"/>
          </p:nvPr>
        </p:nvSpPr>
        <p:spPr>
          <a:xfrm>
            <a:off x="762000" y="2408238"/>
            <a:ext cx="7772400" cy="1066800"/>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Passing of the Peace of Christ</a:t>
            </a:r>
            <a:endParaRPr lang="en-US" altLang="en-US" sz="2000" b="0" i="1" dirty="0">
              <a:latin typeface="+mn-lt"/>
            </a:endParaRP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6" name="Rectangle 2"/>
          <p:cNvSpPr txBox="1">
            <a:spLocks noChangeArrowheads="1"/>
          </p:cNvSpPr>
          <p:nvPr/>
        </p:nvSpPr>
        <p:spPr bwMode="auto">
          <a:xfrm>
            <a:off x="733168" y="34671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sz="2000" i="1" kern="0" dirty="0">
                <a:solidFill>
                  <a:srgbClr val="FF0000"/>
                </a:solidFill>
                <a:effectLst>
                  <a:outerShdw blurRad="38100" dist="38100" dir="2700000" algn="tl">
                    <a:srgbClr val="000000">
                      <a:alpha val="43137"/>
                    </a:srgbClr>
                  </a:outerShdw>
                </a:effectLst>
                <a:latin typeface="+mn-lt"/>
              </a:rPr>
              <a:t>Jesus said, “Peace I leave with you; my peace I give to you. I do not give to you as the world gives. Do not let your hearts be troubled, and do not let them be afraid.”  (John 14:27)</a:t>
            </a:r>
            <a:endParaRPr lang="en-US" altLang="en-US" sz="2000" b="0" i="1" kern="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1142099"/>
            <a:ext cx="6934200" cy="1431925"/>
          </a:xfrm>
        </p:spPr>
        <p:txBody>
          <a:bodyPr/>
          <a:lstStyle/>
          <a:p>
            <a:r>
              <a:rPr lang="en-US" altLang="en-US" sz="3600" b="0" i="1" u="sng" dirty="0">
                <a:solidFill>
                  <a:srgbClr val="FF00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b="0" i="1" dirty="0">
                <a:solidFill>
                  <a:srgbClr val="4AE8E8"/>
                </a:solidFill>
              </a:rPr>
              <a:t>Message to the Youth/</a:t>
            </a:r>
            <a:br>
              <a:rPr lang="en-US" altLang="en-US" sz="3200" b="0" i="1" dirty="0">
                <a:solidFill>
                  <a:srgbClr val="4AE8E8"/>
                </a:solidFill>
              </a:rPr>
            </a:br>
            <a:r>
              <a:rPr lang="en-US" altLang="en-US" sz="3200" b="0" i="1" dirty="0">
                <a:solidFill>
                  <a:srgbClr val="4AE8E8"/>
                </a:solidFill>
              </a:rPr>
              <a:t>Prayer of Illumination</a:t>
            </a:r>
          </a:p>
        </p:txBody>
      </p:sp>
      <p:sp>
        <p:nvSpPr>
          <p:cNvPr id="2867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85800" y="140627"/>
            <a:ext cx="8001000" cy="9144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rPr>
              <a:t>Scripture Reading</a:t>
            </a:r>
            <a:r>
              <a:rPr lang="en-US" altLang="en-US" sz="2000" i="1" dirty="0">
                <a:solidFill>
                  <a:srgbClr val="003300"/>
                </a:solidFill>
                <a:effectLst>
                  <a:outerShdw blurRad="38100" dist="38100" dir="2700000" algn="tl">
                    <a:srgbClr val="000000">
                      <a:alpha val="43137"/>
                    </a:srgbClr>
                  </a:outerShdw>
                </a:effectLst>
              </a:rPr>
              <a:t> </a:t>
            </a:r>
            <a:r>
              <a:rPr lang="en-US" altLang="en-US" sz="2000" b="0" i="1" dirty="0">
                <a:solidFill>
                  <a:srgbClr val="00FFFF"/>
                </a:solidFill>
                <a:effectLst>
                  <a:outerShdw blurRad="38100" dist="38100" dir="2700000" algn="tl">
                    <a:srgbClr val="000000">
                      <a:alpha val="43137"/>
                    </a:srgbClr>
                  </a:outerShdw>
                </a:effectLst>
              </a:rPr>
              <a:t>(Matthew 24:36-44)</a:t>
            </a: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23335" y="1295400"/>
            <a:ext cx="8379941" cy="4401205"/>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	"But about that day and hour no one knows, neither the angels of heaven, nor the Son, but only the Father.  </a:t>
            </a:r>
            <a:r>
              <a:rPr lang="en-US" sz="2800" b="1" i="1" baseline="30000" dirty="0">
                <a:effectLst>
                  <a:outerShdw blurRad="38100" dist="38100" dir="2700000" algn="tl">
                    <a:srgbClr val="000000">
                      <a:alpha val="43137"/>
                    </a:srgbClr>
                  </a:outerShdw>
                </a:effectLst>
              </a:rPr>
              <a:t>37 </a:t>
            </a:r>
            <a:r>
              <a:rPr lang="en-US" sz="2800" b="1" i="1" dirty="0">
                <a:effectLst>
                  <a:outerShdw blurRad="38100" dist="38100" dir="2700000" algn="tl">
                    <a:srgbClr val="000000">
                      <a:alpha val="43137"/>
                    </a:srgbClr>
                  </a:outerShdw>
                </a:effectLst>
              </a:rPr>
              <a:t>For as the days of Noah were, so will be the coming of the Son of Man.  </a:t>
            </a:r>
            <a:r>
              <a:rPr lang="en-US" sz="2800" b="1" i="1" baseline="30000" dirty="0">
                <a:effectLst>
                  <a:outerShdw blurRad="38100" dist="38100" dir="2700000" algn="tl">
                    <a:srgbClr val="000000">
                      <a:alpha val="43137"/>
                    </a:srgbClr>
                  </a:outerShdw>
                </a:effectLst>
              </a:rPr>
              <a:t>38 </a:t>
            </a:r>
            <a:r>
              <a:rPr lang="en-US" sz="2800" b="1" i="1" dirty="0">
                <a:effectLst>
                  <a:outerShdw blurRad="38100" dist="38100" dir="2700000" algn="tl">
                    <a:srgbClr val="000000">
                      <a:alpha val="43137"/>
                    </a:srgbClr>
                  </a:outerShdw>
                </a:effectLst>
              </a:rPr>
              <a:t>For as in those days before the flood they were eating and drinking, marrying and giving in marriage, until the day Noah entered the ark,  </a:t>
            </a:r>
            <a:r>
              <a:rPr lang="en-US" sz="2800" b="1" i="1" baseline="30000" dirty="0">
                <a:effectLst>
                  <a:outerShdw blurRad="38100" dist="38100" dir="2700000" algn="tl">
                    <a:srgbClr val="000000">
                      <a:alpha val="43137"/>
                    </a:srgbClr>
                  </a:outerShdw>
                </a:effectLst>
              </a:rPr>
              <a:t>39 </a:t>
            </a:r>
            <a:r>
              <a:rPr lang="en-US" sz="2800" b="1" i="1" dirty="0">
                <a:effectLst>
                  <a:outerShdw blurRad="38100" dist="38100" dir="2700000" algn="tl">
                    <a:srgbClr val="000000">
                      <a:alpha val="43137"/>
                    </a:srgbClr>
                  </a:outerShdw>
                </a:effectLst>
              </a:rPr>
              <a:t>and they knew nothing until the flood came and swept them all away, so too will be the coming of the Son of Man.  </a:t>
            </a:r>
            <a:endParaRPr lang="en-US" sz="2800" b="1" i="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6530704"/>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85800" y="140627"/>
            <a:ext cx="8001000" cy="9144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rPr>
              <a:t>Scripture Reading</a:t>
            </a:r>
            <a:r>
              <a:rPr lang="en-US" altLang="en-US" sz="2000" i="1" dirty="0">
                <a:solidFill>
                  <a:srgbClr val="003300"/>
                </a:solidFill>
                <a:effectLst>
                  <a:outerShdw blurRad="38100" dist="38100" dir="2700000" algn="tl">
                    <a:srgbClr val="000000">
                      <a:alpha val="43137"/>
                    </a:srgbClr>
                  </a:outerShdw>
                </a:effectLst>
              </a:rPr>
              <a:t> </a:t>
            </a:r>
            <a:r>
              <a:rPr lang="en-US" altLang="en-US" sz="2000" b="0" i="1" dirty="0">
                <a:solidFill>
                  <a:srgbClr val="00FFFF"/>
                </a:solidFill>
                <a:effectLst>
                  <a:outerShdw blurRad="38100" dist="38100" dir="2700000" algn="tl">
                    <a:srgbClr val="000000">
                      <a:alpha val="43137"/>
                    </a:srgbClr>
                  </a:outerShdw>
                </a:effectLst>
              </a:rPr>
              <a:t>(Matthew 24:36-44)</a:t>
            </a: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23335" y="1295400"/>
            <a:ext cx="8379941" cy="5550237"/>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	</a:t>
            </a:r>
            <a:r>
              <a:rPr lang="en-US" sz="2800" b="1" i="1" baseline="30000" dirty="0">
                <a:effectLst>
                  <a:outerShdw blurRad="38100" dist="38100" dir="2700000" algn="tl">
                    <a:srgbClr val="000000">
                      <a:alpha val="43137"/>
                    </a:srgbClr>
                  </a:outerShdw>
                </a:effectLst>
              </a:rPr>
              <a:t>40 </a:t>
            </a:r>
            <a:r>
              <a:rPr lang="en-US" sz="2800" b="1" i="1" dirty="0">
                <a:effectLst>
                  <a:outerShdw blurRad="38100" dist="38100" dir="2700000" algn="tl">
                    <a:srgbClr val="000000">
                      <a:alpha val="43137"/>
                    </a:srgbClr>
                  </a:outerShdw>
                </a:effectLst>
              </a:rPr>
              <a:t>Then two will be in the field; one will be taken and one will be left.  </a:t>
            </a:r>
            <a:r>
              <a:rPr lang="en-US" sz="2800" b="1" i="1" baseline="30000" dirty="0">
                <a:effectLst>
                  <a:outerShdw blurRad="38100" dist="38100" dir="2700000" algn="tl">
                    <a:srgbClr val="000000">
                      <a:alpha val="43137"/>
                    </a:srgbClr>
                  </a:outerShdw>
                </a:effectLst>
              </a:rPr>
              <a:t>41 </a:t>
            </a:r>
            <a:r>
              <a:rPr lang="en-US" sz="2800" b="1" i="1" dirty="0">
                <a:effectLst>
                  <a:outerShdw blurRad="38100" dist="38100" dir="2700000" algn="tl">
                    <a:srgbClr val="000000">
                      <a:alpha val="43137"/>
                    </a:srgbClr>
                  </a:outerShdw>
                </a:effectLst>
              </a:rPr>
              <a:t>Two women will be grinding meal together; one will be taken and one will be left.  </a:t>
            </a:r>
          </a:p>
          <a:p>
            <a:endParaRPr lang="en-US" sz="2800" b="1" i="1" baseline="30000" dirty="0">
              <a:effectLst>
                <a:outerShdw blurRad="38100" dist="38100" dir="2700000" algn="tl">
                  <a:srgbClr val="000000">
                    <a:alpha val="43137"/>
                  </a:srgbClr>
                </a:outerShdw>
              </a:effectLst>
            </a:endParaRPr>
          </a:p>
          <a:p>
            <a:r>
              <a:rPr lang="en-US" sz="2800" b="1" i="1" baseline="30000" dirty="0">
                <a:effectLst>
                  <a:outerShdw blurRad="38100" dist="38100" dir="2700000" algn="tl">
                    <a:srgbClr val="000000">
                      <a:alpha val="43137"/>
                    </a:srgbClr>
                  </a:outerShdw>
                </a:effectLst>
              </a:rPr>
              <a:t>	42 </a:t>
            </a:r>
            <a:r>
              <a:rPr lang="en-US" sz="2800" b="1" i="1" dirty="0">
                <a:effectLst>
                  <a:outerShdw blurRad="38100" dist="38100" dir="2700000" algn="tl">
                    <a:srgbClr val="000000">
                      <a:alpha val="43137"/>
                    </a:srgbClr>
                  </a:outerShdw>
                </a:effectLst>
              </a:rPr>
              <a:t>Keep awake therefore, for you do not know on what day your Lord is coming.  </a:t>
            </a:r>
            <a:r>
              <a:rPr lang="en-US" sz="2800" b="1" i="1" baseline="30000" dirty="0">
                <a:effectLst>
                  <a:outerShdw blurRad="38100" dist="38100" dir="2700000" algn="tl">
                    <a:srgbClr val="000000">
                      <a:alpha val="43137"/>
                    </a:srgbClr>
                  </a:outerShdw>
                </a:effectLst>
              </a:rPr>
              <a:t>43 </a:t>
            </a:r>
            <a:r>
              <a:rPr lang="en-US" sz="2800" b="1" i="1" dirty="0">
                <a:effectLst>
                  <a:outerShdw blurRad="38100" dist="38100" dir="2700000" algn="tl">
                    <a:srgbClr val="000000">
                      <a:alpha val="43137"/>
                    </a:srgbClr>
                  </a:outerShdw>
                </a:effectLst>
              </a:rPr>
              <a:t>But understand this: if the owner of the house had known in what part of the night the thief was coming, he would have stayed awake and would not have let his house be broken into.  </a:t>
            </a:r>
            <a:r>
              <a:rPr lang="en-US" sz="2800" b="1" i="1" baseline="30000" dirty="0">
                <a:effectLst>
                  <a:outerShdw blurRad="38100" dist="38100" dir="2700000" algn="tl">
                    <a:srgbClr val="000000">
                      <a:alpha val="43137"/>
                    </a:srgbClr>
                  </a:outerShdw>
                </a:effectLst>
              </a:rPr>
              <a:t>44 </a:t>
            </a:r>
            <a:r>
              <a:rPr lang="en-US" sz="2800" b="1" i="1" dirty="0">
                <a:effectLst>
                  <a:outerShdw blurRad="38100" dist="38100" dir="2700000" algn="tl">
                    <a:srgbClr val="000000">
                      <a:alpha val="43137"/>
                    </a:srgbClr>
                  </a:outerShdw>
                </a:effectLst>
              </a:rPr>
              <a:t>Therefore you also must be ready, for the Son of Man is coming at an unexpected hour. </a:t>
            </a:r>
            <a:endParaRPr lang="en-US" sz="2800" b="1" i="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3058750"/>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01794" name="Rectangle 2"/>
          <p:cNvSpPr>
            <a:spLocks noChangeArrowheads="1"/>
          </p:cNvSpPr>
          <p:nvPr/>
        </p:nvSpPr>
        <p:spPr bwMode="auto">
          <a:xfrm>
            <a:off x="762000" y="990600"/>
            <a:ext cx="8001000" cy="1508125"/>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chemeClr val="tx1"/>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altLang="en-US" sz="3200" i="1" dirty="0">
                <a:solidFill>
                  <a:srgbClr val="FFFF00"/>
                </a:solidFill>
                <a:effectLst>
                  <a:outerShdw blurRad="38100" dist="38100" dir="2700000" algn="tl">
                    <a:srgbClr val="000000">
                      <a:alpha val="43137"/>
                    </a:srgbClr>
                  </a:outerShdw>
                </a:effectLst>
              </a:rPr>
              <a:t>Staying Awake!</a:t>
            </a:r>
            <a:endParaRPr lang="en-US" sz="3200" dirty="0">
              <a:solidFill>
                <a:srgbClr val="FFFF00"/>
              </a:solidFill>
              <a:effectLst>
                <a:outerShdw blurRad="38100" dist="38100" dir="2700000" algn="tl">
                  <a:srgbClr val="000000">
                    <a:alpha val="43137"/>
                  </a:srgbClr>
                </a:outerShdw>
              </a:effectLst>
            </a:endParaRPr>
          </a:p>
          <a:p>
            <a:r>
              <a:rPr lang="en-US" altLang="en-US" sz="2400" b="0" i="1" dirty="0">
                <a:solidFill>
                  <a:srgbClr val="00FFFF"/>
                </a:solidFill>
                <a:effectLst>
                  <a:outerShdw blurRad="38100" dist="38100" dir="2700000" algn="tl">
                    <a:srgbClr val="000000">
                      <a:alpha val="43137"/>
                    </a:srgbClr>
                  </a:outerShdw>
                </a:effectLst>
              </a:rPr>
              <a:t>(Matthew 24:36-44)</a:t>
            </a:r>
            <a:endParaRPr lang="en-US" altLang="en-US" sz="2400" i="1"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97300847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7239000"/>
          </a:xfrm>
          <a:prstGeom prst="rect">
            <a:avLst/>
          </a:prstGeom>
        </p:spPr>
      </p:pic>
      <p:sp>
        <p:nvSpPr>
          <p:cNvPr id="32770" name="Rectangle 2"/>
          <p:cNvSpPr>
            <a:spLocks noGrp="1" noChangeArrowheads="1"/>
          </p:cNvSpPr>
          <p:nvPr>
            <p:ph type="ctrTitle"/>
          </p:nvPr>
        </p:nvSpPr>
        <p:spPr>
          <a:xfrm>
            <a:off x="667141" y="661816"/>
            <a:ext cx="78486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400" b="0" i="1" dirty="0">
                <a:solidFill>
                  <a:srgbClr val="FFFF00"/>
                </a:solidFill>
              </a:rPr>
              <a:t># 663 “Awake, My Soul, and with the Sun”</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28600" y="1642719"/>
            <a:ext cx="9640082" cy="3970318"/>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Awake, my soul, and with the sun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your daily stage of duty run;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shake off dull sloth, and joyful rise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pay your morning sacrifice.</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516238"/>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7239000"/>
          </a:xfrm>
          <a:prstGeom prst="rect">
            <a:avLst/>
          </a:prstGeom>
        </p:spPr>
      </p:pic>
      <p:sp>
        <p:nvSpPr>
          <p:cNvPr id="32770" name="Rectangle 2"/>
          <p:cNvSpPr>
            <a:spLocks noGrp="1" noChangeArrowheads="1"/>
          </p:cNvSpPr>
          <p:nvPr>
            <p:ph type="ctrTitle"/>
          </p:nvPr>
        </p:nvSpPr>
        <p:spPr>
          <a:xfrm>
            <a:off x="667141" y="661816"/>
            <a:ext cx="78486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400" b="0" i="1" dirty="0">
                <a:solidFill>
                  <a:srgbClr val="FFFF00"/>
                </a:solidFill>
              </a:rPr>
              <a:t># 663 “Awake, My Soul, and with the Sun”</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28600" y="1642719"/>
            <a:ext cx="9640082" cy="4278094"/>
          </a:xfrm>
          <a:prstGeom prst="rect">
            <a:avLst/>
          </a:prstGeom>
        </p:spPr>
        <p:txBody>
          <a:bodyPr wrap="square">
            <a:spAutoFit/>
          </a:bodyPr>
          <a:lstStyle/>
          <a:p>
            <a:pPr algn="ctr"/>
            <a:r>
              <a:rPr lang="en-US" sz="3400" b="1" i="1" dirty="0"/>
              <a:t>Lord, I my vows to you renew.</a:t>
            </a:r>
            <a:br>
              <a:rPr lang="en-US" sz="3400" b="1" i="1" dirty="0"/>
            </a:br>
            <a:r>
              <a:rPr lang="en-US" sz="3400" b="1" i="1" dirty="0"/>
              <a:t>Disperse my sins as morning dew;</a:t>
            </a:r>
            <a:br>
              <a:rPr lang="en-US" sz="3400" b="1" i="1" dirty="0"/>
            </a:br>
            <a:r>
              <a:rPr lang="en-US" sz="3400" b="1" i="1" dirty="0"/>
              <a:t>guard my first springs of thought and will,</a:t>
            </a:r>
            <a:br>
              <a:rPr lang="en-US" sz="3400" b="1" i="1" dirty="0"/>
            </a:br>
            <a:r>
              <a:rPr lang="en-US" sz="3400" b="1" i="1" dirty="0"/>
              <a:t>and with yourself my spirit fill.</a:t>
            </a:r>
            <a:br>
              <a:rPr lang="en-US" sz="3400" b="1" i="1" dirty="0"/>
            </a:br>
            <a:br>
              <a:rPr lang="en-US" sz="3400" b="1" i="1" dirty="0">
                <a:effectLst>
                  <a:outerShdw blurRad="38100" dist="38100" dir="2700000" algn="tl">
                    <a:srgbClr val="000000">
                      <a:alpha val="43137"/>
                    </a:srgbClr>
                  </a:outerShdw>
                </a:effectLst>
              </a:rPr>
            </a:br>
            <a:br>
              <a:rPr lang="en-US" sz="3400" b="1" i="1" dirty="0">
                <a:effectLst>
                  <a:outerShdw blurRad="38100" dist="38100" dir="2700000" algn="tl">
                    <a:srgbClr val="000000">
                      <a:alpha val="43137"/>
                    </a:srgbClr>
                  </a:outerShdw>
                </a:effectLst>
              </a:rPr>
            </a:br>
            <a:br>
              <a:rPr lang="en-US" sz="34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187504"/>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7239000"/>
          </a:xfrm>
          <a:prstGeom prst="rect">
            <a:avLst/>
          </a:prstGeom>
        </p:spPr>
      </p:pic>
      <p:sp>
        <p:nvSpPr>
          <p:cNvPr id="32770" name="Rectangle 2"/>
          <p:cNvSpPr>
            <a:spLocks noGrp="1" noChangeArrowheads="1"/>
          </p:cNvSpPr>
          <p:nvPr>
            <p:ph type="ctrTitle"/>
          </p:nvPr>
        </p:nvSpPr>
        <p:spPr>
          <a:xfrm>
            <a:off x="667141" y="661816"/>
            <a:ext cx="78486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400" b="0" i="1" dirty="0">
                <a:solidFill>
                  <a:srgbClr val="FFFF00"/>
                </a:solidFill>
              </a:rPr>
              <a:t># 663 “Awake, My Soul, and with the Sun”</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28600" y="1642719"/>
            <a:ext cx="9640082"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Direct, control, suggest, this day,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I design or do or say,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that all my powers, with all their might,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your sole glory may unite.</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5046109"/>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228600" y="685800"/>
            <a:ext cx="66294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a:t>
            </a:r>
            <a:br>
              <a:rPr lang="en-US" altLang="en-US" sz="3600" b="0" i="1" u="sng" dirty="0">
                <a:solidFill>
                  <a:schemeClr val="tx1"/>
                </a:solidFill>
                <a:effectLst>
                  <a:outerShdw blurRad="38100" dist="38100" dir="2700000" algn="tl">
                    <a:srgbClr val="000000">
                      <a:alpha val="43137"/>
                    </a:srgbClr>
                  </a:outerShdw>
                </a:effectLst>
                <a:cs typeface="Times New Roman" pitchFamily="18" charset="0"/>
              </a:rPr>
            </a:br>
            <a:endParaRPr lang="en-US" altLang="en-US" sz="2800" i="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114300" y="1295400"/>
            <a:ext cx="8801100" cy="5329857"/>
          </a:xfrm>
          <a:prstGeom prst="rect">
            <a:avLst/>
          </a:prstGeom>
        </p:spPr>
        <p:txBody>
          <a:bodyPr wrap="square">
            <a:spAutoFit/>
          </a:bodyPr>
          <a:lstStyle/>
          <a:p>
            <a:pPr marL="0" marR="0">
              <a:lnSpc>
                <a:spcPct val="107000"/>
              </a:lnSpc>
              <a:spcBef>
                <a:spcPts val="0"/>
              </a:spcBef>
              <a:spcAft>
                <a:spcPts val="800"/>
              </a:spcAft>
            </a:pPr>
            <a:r>
              <a:rPr lang="en-US" sz="2400" b="1" i="1" dirty="0">
                <a:solidFill>
                  <a:srgbClr val="00FFFF"/>
                </a:solidFill>
                <a:latin typeface="Arial" panose="020B0604020202020204" pitchFamily="34" charset="0"/>
                <a:ea typeface="Calibri" panose="020F0502020204030204" pitchFamily="34" charset="0"/>
                <a:cs typeface="Times New Roman" panose="02020603050405020304" pitchFamily="18" charset="0"/>
              </a:rPr>
              <a:t>(Romans 5:1-5)</a:t>
            </a:r>
            <a:endParaRPr lang="en-US" dirty="0"/>
          </a:p>
          <a:p>
            <a:r>
              <a:rPr lang="en-US" sz="2800" b="1" i="1" dirty="0"/>
              <a:t>	</a:t>
            </a:r>
            <a:r>
              <a:rPr lang="en-US" sz="2800" b="1" i="1" dirty="0">
                <a:effectLst>
                  <a:outerShdw blurRad="38100" dist="38100" dir="2700000" algn="tl">
                    <a:srgbClr val="000000">
                      <a:alpha val="43137"/>
                    </a:srgbClr>
                  </a:outerShdw>
                </a:effectLst>
              </a:rPr>
              <a:t>Since we are justified by faith, we have peace with God through our Lord Jesus Christ, through whom we have obtained access to this grace in which we stand; and we boast in our hope of sharing the glory of God.  And not only that, but we also boast in our sufferings, knowing that suffering produces endurance, and endurance produces character, and character produces hope, and hope does not disappoint us, because God's love has been poured into our hearts through the Holy Spirit that has been given to us.</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978243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113270" y="2037556"/>
            <a:ext cx="9026611" cy="4062651"/>
          </a:xfrm>
          <a:prstGeom prst="rect">
            <a:avLst/>
          </a:prstGeom>
        </p:spPr>
        <p:txBody>
          <a:bodyPr wrap="square">
            <a:spAutoFit/>
          </a:bodyPr>
          <a:lstStyle/>
          <a:p>
            <a:pPr marL="342900" indent="-342900">
              <a:buFont typeface="Arial" panose="020B0604020202020204" pitchFamily="34" charset="0"/>
              <a:buChar char="•"/>
            </a:pPr>
            <a:r>
              <a:rPr lang="en-US" sz="2400" dirty="0"/>
              <a:t>The afternoon </a:t>
            </a:r>
            <a:r>
              <a:rPr lang="en-US" sz="2400" b="1" i="1" dirty="0">
                <a:solidFill>
                  <a:srgbClr val="00FFFF"/>
                </a:solidFill>
              </a:rPr>
              <a:t>Bible Study Group </a:t>
            </a:r>
            <a:r>
              <a:rPr lang="en-US" sz="2400" dirty="0"/>
              <a:t>will continue after worship service downstairs in the basement at 12:30pm.  We will be spending time together in study and discussion base on the </a:t>
            </a:r>
            <a:r>
              <a:rPr lang="en-US" sz="2400" b="1" i="1" dirty="0">
                <a:solidFill>
                  <a:srgbClr val="00FFFF"/>
                </a:solidFill>
              </a:rPr>
              <a:t>Advent Calendar Devotional – A Journey of Memories</a:t>
            </a:r>
            <a:r>
              <a:rPr lang="en-US" sz="2400" dirty="0">
                <a:solidFill>
                  <a:srgbClr val="00FFFF"/>
                </a:solidFill>
              </a:rPr>
              <a:t>.</a:t>
            </a:r>
          </a:p>
          <a:p>
            <a:endParaRPr lang="en-US" sz="2400" dirty="0">
              <a:solidFill>
                <a:srgbClr val="00FFFF"/>
              </a:solidFill>
            </a:endParaRPr>
          </a:p>
          <a:p>
            <a:pPr marL="342900" indent="-342900">
              <a:buFont typeface="Arial" panose="020B0604020202020204" pitchFamily="34" charset="0"/>
              <a:buChar char="•"/>
            </a:pPr>
            <a:r>
              <a:rPr lang="en-US" sz="2400" dirty="0"/>
              <a:t>The </a:t>
            </a:r>
            <a:r>
              <a:rPr lang="en-US" sz="2400" b="1" i="1" dirty="0">
                <a:solidFill>
                  <a:srgbClr val="00FFFF"/>
                </a:solidFill>
              </a:rPr>
              <a:t>Women's Group</a:t>
            </a:r>
            <a:r>
              <a:rPr lang="en-US" sz="2400" i="1" dirty="0">
                <a:solidFill>
                  <a:srgbClr val="00FFFF"/>
                </a:solidFill>
              </a:rPr>
              <a:t> </a:t>
            </a:r>
            <a:r>
              <a:rPr lang="en-US" sz="2400" dirty="0"/>
              <a:t>will resume meeting on every </a:t>
            </a:r>
            <a:r>
              <a:rPr lang="en-US" sz="2400" b="1" i="1" dirty="0">
                <a:solidFill>
                  <a:srgbClr val="00FFFF"/>
                </a:solidFill>
              </a:rPr>
              <a:t>Wednesdays at 7:30pm</a:t>
            </a:r>
            <a:r>
              <a:rPr lang="en-US" sz="2400" i="1" dirty="0">
                <a:solidFill>
                  <a:srgbClr val="00FFFF"/>
                </a:solidFill>
              </a:rPr>
              <a:t> </a:t>
            </a:r>
            <a:r>
              <a:rPr lang="en-US" sz="2400" dirty="0"/>
              <a:t>over at the Manse (2048 E 14</a:t>
            </a:r>
            <a:r>
              <a:rPr lang="en-US" sz="2400" baseline="30000" dirty="0"/>
              <a:t>th</a:t>
            </a:r>
            <a:r>
              <a:rPr lang="en-US" sz="2400" dirty="0"/>
              <a:t> Street).  They are currently studying the minor prophets in the Old Testament.  For more information, please see Margaret and Cara.</a:t>
            </a:r>
          </a:p>
          <a:p>
            <a:pPr marL="342900" indent="-342900">
              <a:buFont typeface="Arial" panose="020B0604020202020204" pitchFamily="34" charset="0"/>
              <a:buChar char="•"/>
            </a:pPr>
            <a:endParaRPr lang="en-US" i="1" dirty="0"/>
          </a:p>
        </p:txBody>
      </p:sp>
    </p:spTree>
    <p:extLst>
      <p:ext uri="{BB962C8B-B14F-4D97-AF65-F5344CB8AC3E}">
        <p14:creationId xmlns:p14="http://schemas.microsoft.com/office/powerpoint/2010/main" val="863849803"/>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457200" y="668724"/>
            <a:ext cx="83820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cs typeface="Times New Roman" pitchFamily="18" charset="0"/>
              </a:rPr>
              <a:t>Lighting of the 1</a:t>
            </a:r>
            <a:r>
              <a:rPr lang="en-US" altLang="en-US" sz="3200" b="0" i="1" baseline="30000" dirty="0">
                <a:solidFill>
                  <a:srgbClr val="4AE8E8"/>
                </a:solidFill>
                <a:cs typeface="Times New Roman" pitchFamily="18" charset="0"/>
              </a:rPr>
              <a:t>st</a:t>
            </a:r>
            <a:r>
              <a:rPr lang="en-US" altLang="en-US" sz="3200" b="0" i="1" dirty="0">
                <a:solidFill>
                  <a:srgbClr val="4AE8E8"/>
                </a:solidFill>
                <a:cs typeface="Times New Roman" pitchFamily="18" charset="0"/>
              </a:rPr>
              <a:t> Advent Candle / Call to Worship</a:t>
            </a:r>
            <a:endParaRPr lang="en-US" altLang="en-US" sz="3200" b="0" i="1" dirty="0">
              <a:solidFill>
                <a:srgbClr val="4AE8E8"/>
              </a:solidFill>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pic>
        <p:nvPicPr>
          <p:cNvPr id="6" name="Picture 5" descr="Image result for Advent Candles Clip Art"/>
          <p:cNvPicPr/>
          <p:nvPr/>
        </p:nvPicPr>
        <p:blipFill>
          <a:blip r:embed="rId2">
            <a:extLst>
              <a:ext uri="{28A0092B-C50C-407E-A947-70E740481C1C}">
                <a14:useLocalDpi xmlns:a14="http://schemas.microsoft.com/office/drawing/2010/main" val="0"/>
              </a:ext>
            </a:extLst>
          </a:blip>
          <a:srcRect/>
          <a:stretch>
            <a:fillRect/>
          </a:stretch>
        </p:blipFill>
        <p:spPr bwMode="auto">
          <a:xfrm>
            <a:off x="5958588" y="4038600"/>
            <a:ext cx="2671119" cy="2721054"/>
          </a:xfrm>
          <a:prstGeom prst="rect">
            <a:avLst/>
          </a:prstGeom>
          <a:noFill/>
          <a:ln>
            <a:noFill/>
          </a:ln>
        </p:spPr>
      </p:pic>
      <p:pic>
        <p:nvPicPr>
          <p:cNvPr id="1026" name="Picture 2" descr="https://bigcitiesbrightlights.files.wordpress.com/2015/05/hope-sculpture-new-york.jpg?w=12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536745"/>
            <a:ext cx="3699933" cy="4222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503702"/>
            <a:ext cx="5181600" cy="3790478"/>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76200" y="1954427"/>
            <a:ext cx="4191000" cy="4216539"/>
          </a:xfrm>
          <a:prstGeom prst="rect">
            <a:avLst/>
          </a:prstGeom>
        </p:spPr>
        <p:txBody>
          <a:bodyPr wrap="square">
            <a:spAutoFit/>
          </a:bodyPr>
          <a:lstStyle/>
          <a:p>
            <a:pPr lvl="0"/>
            <a:endParaRPr lang="en-US" dirty="0">
              <a:solidFill>
                <a:srgbClr val="00FFFF"/>
              </a:solidFill>
            </a:endParaRPr>
          </a:p>
          <a:p>
            <a:pPr marL="285750" indent="-285750">
              <a:buFont typeface="Arial" panose="020B0604020202020204" pitchFamily="34" charset="0"/>
              <a:buChar char="•"/>
            </a:pPr>
            <a:r>
              <a:rPr lang="en-US" sz="2800" i="1" dirty="0">
                <a:effectLst>
                  <a:outerShdw blurRad="38100" dist="38100" dir="2700000" algn="tl">
                    <a:srgbClr val="000000">
                      <a:alpha val="43137"/>
                    </a:srgbClr>
                  </a:outerShdw>
                </a:effectLst>
              </a:rPr>
              <a:t>Limited copies of the Presbyterian Church (USA)’s </a:t>
            </a:r>
            <a:r>
              <a:rPr lang="en-US" sz="2800" i="1" dirty="0">
                <a:solidFill>
                  <a:srgbClr val="00FFFF"/>
                </a:solidFill>
                <a:effectLst>
                  <a:outerShdw blurRad="38100" dist="38100" dir="2700000" algn="tl">
                    <a:srgbClr val="000000">
                      <a:alpha val="43137"/>
                    </a:srgbClr>
                  </a:outerShdw>
                </a:effectLst>
              </a:rPr>
              <a:t>Advent Calendar Devotional </a:t>
            </a:r>
            <a:r>
              <a:rPr lang="en-US" sz="2800" i="1" dirty="0">
                <a:effectLst>
                  <a:outerShdw blurRad="38100" dist="38100" dir="2700000" algn="tl">
                    <a:srgbClr val="000000">
                      <a:alpha val="43137"/>
                    </a:srgbClr>
                  </a:outerShdw>
                </a:effectLst>
              </a:rPr>
              <a:t>are still available at $2 each.  Please deposit the money into the box on the back table. </a:t>
            </a:r>
          </a:p>
          <a:p>
            <a:pPr marL="285750" lvl="0" indent="-285750">
              <a:buFont typeface="Arial" panose="020B0604020202020204" pitchFamily="34" charset="0"/>
              <a:buChar char="•"/>
            </a:pPr>
            <a:endParaRPr lang="en-US" sz="2600" b="1" i="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726806"/>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304800" y="2209800"/>
            <a:ext cx="8305800" cy="2923877"/>
          </a:xfrm>
          <a:prstGeom prst="rect">
            <a:avLst/>
          </a:prstGeom>
        </p:spPr>
        <p:txBody>
          <a:bodyPr wrap="square">
            <a:spAutoFit/>
          </a:bodyPr>
          <a:lstStyle/>
          <a:p>
            <a:pPr marL="457200" lvl="0" indent="-457200">
              <a:buFont typeface="Arial" panose="020B0604020202020204" pitchFamily="34" charset="0"/>
              <a:buChar char="•"/>
            </a:pPr>
            <a:r>
              <a:rPr lang="en-US" sz="2400" dirty="0"/>
              <a:t>We will be putting up the </a:t>
            </a:r>
            <a:r>
              <a:rPr lang="en-US" sz="2400" b="1" i="1" dirty="0">
                <a:solidFill>
                  <a:srgbClr val="00FFFF"/>
                </a:solidFill>
              </a:rPr>
              <a:t>Christmas decorations </a:t>
            </a:r>
            <a:r>
              <a:rPr lang="en-US" sz="2400" dirty="0"/>
              <a:t>this coming </a:t>
            </a:r>
            <a:r>
              <a:rPr lang="en-US" sz="2400" b="1" dirty="0">
                <a:solidFill>
                  <a:srgbClr val="00FFFF"/>
                </a:solidFill>
              </a:rPr>
              <a:t>Friday @ 7pm</a:t>
            </a:r>
            <a:r>
              <a:rPr lang="en-US" sz="2400" b="1" dirty="0"/>
              <a:t>.</a:t>
            </a:r>
            <a:r>
              <a:rPr lang="en-US" sz="2400" dirty="0"/>
              <a:t>  Please come and help out if you are available.</a:t>
            </a:r>
          </a:p>
          <a:p>
            <a:r>
              <a:rPr lang="en-US" sz="2800" dirty="0"/>
              <a:t> </a:t>
            </a:r>
          </a:p>
          <a:p>
            <a:endParaRPr lang="en-US" sz="2800" dirty="0"/>
          </a:p>
          <a:p>
            <a:endParaRPr lang="en-US" sz="2800" dirty="0"/>
          </a:p>
          <a:p>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4774" y="3374756"/>
            <a:ext cx="6121926" cy="355944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353554" y="4262996"/>
            <a:ext cx="3678683" cy="190220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33552" y="4189271"/>
            <a:ext cx="3723498" cy="2094468"/>
          </a:xfrm>
          <a:prstGeom prst="rect">
            <a:avLst/>
          </a:prstGeom>
        </p:spPr>
      </p:pic>
    </p:spTree>
    <p:extLst>
      <p:ext uri="{BB962C8B-B14F-4D97-AF65-F5344CB8AC3E}">
        <p14:creationId xmlns:p14="http://schemas.microsoft.com/office/powerpoint/2010/main" val="236202193"/>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304800" y="2209800"/>
            <a:ext cx="8305800" cy="830997"/>
          </a:xfrm>
          <a:prstGeom prst="rect">
            <a:avLst/>
          </a:prstGeom>
        </p:spPr>
        <p:txBody>
          <a:bodyPr wrap="square">
            <a:spAutoFit/>
          </a:bodyPr>
          <a:lstStyle/>
          <a:p>
            <a:pPr marL="457200" lvl="0" indent="-457200">
              <a:buFont typeface="Arial" panose="020B0604020202020204" pitchFamily="34" charset="0"/>
              <a:buChar char="•"/>
            </a:pPr>
            <a:r>
              <a:rPr lang="en-US" sz="2400" dirty="0"/>
              <a:t>The next </a:t>
            </a:r>
            <a:r>
              <a:rPr lang="en-US" sz="2400" b="1" i="1" dirty="0">
                <a:solidFill>
                  <a:srgbClr val="00FFFF"/>
                </a:solidFill>
              </a:rPr>
              <a:t>Session Meeting</a:t>
            </a:r>
            <a:r>
              <a:rPr lang="en-US" sz="2400" i="1" dirty="0">
                <a:solidFill>
                  <a:srgbClr val="00FFFF"/>
                </a:solidFill>
              </a:rPr>
              <a:t> </a:t>
            </a:r>
            <a:r>
              <a:rPr lang="en-US" sz="2400" dirty="0"/>
              <a:t>will be </a:t>
            </a:r>
            <a:r>
              <a:rPr lang="en-US" sz="2400" b="1" dirty="0">
                <a:solidFill>
                  <a:srgbClr val="00FFFF"/>
                </a:solidFill>
              </a:rPr>
              <a:t>Monday, 12/5 @ 7pm</a:t>
            </a:r>
            <a:r>
              <a:rPr lang="en-US" sz="2400" dirty="0">
                <a:solidFill>
                  <a:srgbClr val="00FFFF"/>
                </a:solidFill>
              </a:rPr>
              <a:t>.  </a:t>
            </a:r>
            <a:r>
              <a:rPr lang="en-US" sz="2400" dirty="0"/>
              <a:t>All active elders please attend.</a:t>
            </a:r>
            <a:endParaRPr lang="en-US" sz="2400" i="1" dirty="0"/>
          </a:p>
        </p:txBody>
      </p:sp>
    </p:spTree>
    <p:extLst>
      <p:ext uri="{BB962C8B-B14F-4D97-AF65-F5344CB8AC3E}">
        <p14:creationId xmlns:p14="http://schemas.microsoft.com/office/powerpoint/2010/main" val="1977378287"/>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9144000" cy="54864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94270" y="195649"/>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p:txBody>
      </p:sp>
    </p:spTree>
    <p:extLst>
      <p:ext uri="{BB962C8B-B14F-4D97-AF65-F5344CB8AC3E}">
        <p14:creationId xmlns:p14="http://schemas.microsoft.com/office/powerpoint/2010/main" val="4269254007"/>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85" y="1354137"/>
            <a:ext cx="9297209" cy="7305674"/>
          </a:xfrm>
          <a:prstGeom prst="rect">
            <a:avLst/>
          </a:prstGeom>
        </p:spPr>
      </p:pic>
      <p:pic>
        <p:nvPicPr>
          <p:cNvPr id="1026" name="Picture 2" descr="http://www.popularhymns.com/images/doxology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334498" cy="79248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990600" y="617538"/>
            <a:ext cx="7467600" cy="1431925"/>
          </a:xfrm>
        </p:spPr>
        <p:txBody>
          <a:bodyPr/>
          <a:lstStyle/>
          <a:p>
            <a:r>
              <a:rPr lang="en-US" altLang="en-US" sz="3600" b="0" i="1" u="sng" dirty="0">
                <a:solidFill>
                  <a:srgbClr val="4AE8E8"/>
                </a:solidFill>
                <a:cs typeface="Times New Roman" pitchFamily="18" charset="0"/>
              </a:rPr>
              <a:t>Sending Hymn</a:t>
            </a:r>
            <a:br>
              <a:rPr lang="en-US" altLang="en-US" sz="3600" b="0" i="1" u="sng" dirty="0">
                <a:solidFill>
                  <a:srgbClr val="00FFFF"/>
                </a:solidFill>
                <a:cs typeface="Times New Roman" pitchFamily="18" charset="0"/>
              </a:rPr>
            </a:br>
            <a:r>
              <a:rPr lang="en-US" altLang="en-US" sz="2800" b="0" i="1" dirty="0">
                <a:solidFill>
                  <a:srgbClr val="FFFF00"/>
                </a:solidFill>
              </a:rPr>
              <a:t># 104 “O Lord, How Shall I Meet You”</a:t>
            </a: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10297" y="1676400"/>
            <a:ext cx="9123405" cy="6740307"/>
          </a:xfrm>
          <a:prstGeom prst="rect">
            <a:avLst/>
          </a:prstGeom>
          <a:noFill/>
        </p:spPr>
        <p:txBody>
          <a:bodyPr wrap="square">
            <a:spAutoFit/>
          </a:bodyPr>
          <a:lstStyle/>
          <a:p>
            <a:pPr algn="ctr"/>
            <a:r>
              <a:rPr lang="en-US" sz="3600" b="1" i="1" dirty="0">
                <a:effectLst>
                  <a:outerShdw blurRad="38100" dist="38100" dir="2700000" algn="tl">
                    <a:srgbClr val="000000">
                      <a:alpha val="43137"/>
                    </a:srgbClr>
                  </a:outerShdw>
                </a:effectLst>
              </a:rPr>
              <a:t>O Lord, how shall I meet you,</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how welcome you aright?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Your people long to greet you,</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my hope, my heart’s delight!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 kindle, Lord most holy,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 lamp within my breast,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do in spirit lowly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that may please you best.</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3949918"/>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990600" y="617538"/>
            <a:ext cx="7467600" cy="1431925"/>
          </a:xfrm>
        </p:spPr>
        <p:txBody>
          <a:bodyPr/>
          <a:lstStyle/>
          <a:p>
            <a:r>
              <a:rPr lang="en-US" altLang="en-US" sz="3600" b="0" i="1" u="sng" dirty="0">
                <a:solidFill>
                  <a:srgbClr val="4AE8E8"/>
                </a:solidFill>
                <a:cs typeface="Times New Roman" pitchFamily="18" charset="0"/>
              </a:rPr>
              <a:t>Sending Hymn</a:t>
            </a:r>
            <a:br>
              <a:rPr lang="en-US" altLang="en-US" sz="3600" b="0" i="1" u="sng" dirty="0">
                <a:solidFill>
                  <a:srgbClr val="00FFFF"/>
                </a:solidFill>
                <a:cs typeface="Times New Roman" pitchFamily="18" charset="0"/>
              </a:rPr>
            </a:br>
            <a:r>
              <a:rPr lang="en-US" altLang="en-US" sz="2800" b="0" i="1" dirty="0">
                <a:solidFill>
                  <a:srgbClr val="FFFF00"/>
                </a:solidFill>
              </a:rPr>
              <a:t># 104 “O Lord, How Shall I Meet You”</a:t>
            </a: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10297" y="1676400"/>
            <a:ext cx="9123405" cy="7294305"/>
          </a:xfrm>
          <a:prstGeom prst="rect">
            <a:avLst/>
          </a:prstGeom>
          <a:noFill/>
        </p:spPr>
        <p:txBody>
          <a:bodyPr wrap="square">
            <a:spAutoFit/>
          </a:bodyPr>
          <a:lstStyle/>
          <a:p>
            <a:pPr algn="ctr"/>
            <a:r>
              <a:rPr lang="en-US" sz="3600" b="1" i="1" dirty="0">
                <a:effectLst>
                  <a:outerShdw blurRad="38100" dist="38100" dir="2700000" algn="tl">
                    <a:srgbClr val="000000">
                      <a:alpha val="43137"/>
                    </a:srgbClr>
                  </a:outerShdw>
                </a:effectLst>
              </a:rPr>
              <a:t>Love caused your incarnation;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love brought you down to 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your thirst for my salvation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procured my liberty.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 love beyond all telling,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that led you to embrace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love, all loves excelling,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our lost and fallen race.</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7280889"/>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990600" y="617538"/>
            <a:ext cx="7467600" cy="1431925"/>
          </a:xfrm>
        </p:spPr>
        <p:txBody>
          <a:bodyPr/>
          <a:lstStyle/>
          <a:p>
            <a:r>
              <a:rPr lang="en-US" altLang="en-US" sz="3600" b="0" i="1" u="sng" dirty="0">
                <a:solidFill>
                  <a:srgbClr val="4AE8E8"/>
                </a:solidFill>
                <a:cs typeface="Times New Roman" pitchFamily="18" charset="0"/>
              </a:rPr>
              <a:t>Sending Hymn</a:t>
            </a:r>
            <a:br>
              <a:rPr lang="en-US" altLang="en-US" sz="3600" b="0" i="1" u="sng" dirty="0">
                <a:solidFill>
                  <a:srgbClr val="00FFFF"/>
                </a:solidFill>
                <a:cs typeface="Times New Roman" pitchFamily="18" charset="0"/>
              </a:rPr>
            </a:br>
            <a:r>
              <a:rPr lang="en-US" altLang="en-US" sz="2800" b="0" i="1" dirty="0">
                <a:solidFill>
                  <a:srgbClr val="FFFF00"/>
                </a:solidFill>
              </a:rPr>
              <a:t># 104 “O Lord, How Shall I Meet You”</a:t>
            </a: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10297" y="1676400"/>
            <a:ext cx="9123405" cy="7294305"/>
          </a:xfrm>
          <a:prstGeom prst="rect">
            <a:avLst/>
          </a:prstGeom>
          <a:noFill/>
        </p:spPr>
        <p:txBody>
          <a:bodyPr wrap="square">
            <a:spAutoFit/>
          </a:bodyPr>
          <a:lstStyle/>
          <a:p>
            <a:pPr algn="ctr"/>
            <a:r>
              <a:rPr lang="en-US" sz="3600" b="1" i="1" dirty="0">
                <a:effectLst>
                  <a:outerShdw blurRad="38100" dist="38100" dir="2700000" algn="tl">
                    <a:srgbClr val="000000">
                      <a:alpha val="43137"/>
                    </a:srgbClr>
                  </a:outerShdw>
                </a:effectLst>
              </a:rPr>
              <a:t>You come, O Lord, with gladness,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mercy and goodwill,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bring an end to sadness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bid our fears be still.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patient expectation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we live for that great day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when your renewed creation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your glory shall display. </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7176520"/>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938" name="Rectangle 2"/>
          <p:cNvSpPr>
            <a:spLocks noGrp="1" noChangeArrowheads="1"/>
          </p:cNvSpPr>
          <p:nvPr>
            <p:ph type="ctrTitle"/>
          </p:nvPr>
        </p:nvSpPr>
        <p:spPr>
          <a:xfrm>
            <a:off x="762000" y="232114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1143000" y="838200"/>
            <a:ext cx="7264057"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652 “A Grateful Heart” (Psalm 111)</a:t>
            </a:r>
          </a:p>
        </p:txBody>
      </p:sp>
      <p:sp>
        <p:nvSpPr>
          <p:cNvPr id="3" name="Subtitle 2"/>
          <p:cNvSpPr>
            <a:spLocks noGrp="1"/>
          </p:cNvSpPr>
          <p:nvPr>
            <p:ph type="subTitle" sz="quarter" idx="1"/>
          </p:nvPr>
        </p:nvSpPr>
        <p:spPr>
          <a:xfrm>
            <a:off x="0" y="2090952"/>
            <a:ext cx="9112079" cy="1752600"/>
          </a:xfrm>
        </p:spPr>
        <p:txBody>
          <a:bodyPr/>
          <a:lstStyle/>
          <a:p>
            <a:pPr algn="ctr"/>
            <a:r>
              <a:rPr lang="en-US" sz="4000" b="1" i="1" dirty="0"/>
              <a:t>A grateful heart is what I bring,</a:t>
            </a:r>
            <a:br>
              <a:rPr lang="en-US" sz="4000" b="1" i="1" dirty="0"/>
            </a:br>
            <a:r>
              <a:rPr lang="en-US" sz="4000" b="1" i="1" dirty="0"/>
              <a:t>a song of praise, my offering.</a:t>
            </a:r>
            <a:br>
              <a:rPr lang="en-US" sz="4000" b="1" i="1" dirty="0"/>
            </a:br>
            <a:r>
              <a:rPr lang="en-US" sz="4000" b="1" i="1" dirty="0"/>
              <a:t>Among the saints I lift my voice:</a:t>
            </a:r>
            <a:br>
              <a:rPr lang="en-US" sz="4000" b="1" i="1" dirty="0"/>
            </a:br>
            <a:r>
              <a:rPr lang="en-US" sz="4000" b="1" i="1" dirty="0"/>
              <a:t>in you, O God, I will rejoice.</a:t>
            </a:r>
            <a:br>
              <a:rPr lang="en-US" sz="4000" b="1" i="1" dirty="0">
                <a:solidFill>
                  <a:srgbClr val="FFFF00"/>
                </a:solidFill>
              </a:rPr>
            </a:br>
            <a:endParaRPr lang="en-US" sz="4000" b="1" i="1" dirty="0">
              <a:solidFill>
                <a:srgbClr val="FFFF00"/>
              </a:solidFill>
              <a:effectLst>
                <a:outerShdw blurRad="38100" dist="38100" dir="2700000" algn="tl">
                  <a:srgbClr val="000000">
                    <a:alpha val="43137"/>
                  </a:srgbClr>
                </a:outerShdw>
              </a:effectLst>
            </a:endParaRPr>
          </a:p>
        </p:txBody>
      </p:sp>
    </p:spTree>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938" name="Rectangle 2"/>
          <p:cNvSpPr>
            <a:spLocks noGrp="1" noChangeArrowheads="1"/>
          </p:cNvSpPr>
          <p:nvPr>
            <p:ph type="ctrTitle"/>
          </p:nvPr>
        </p:nvSpPr>
        <p:spPr>
          <a:xfrm>
            <a:off x="838200" y="83343"/>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152400" y="1889125"/>
            <a:ext cx="9296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sz="2800" b="1" i="1" kern="0" dirty="0">
                <a:solidFill>
                  <a:srgbClr val="FFFF00"/>
                </a:solidFill>
              </a:rPr>
              <a:t>#541 </a:t>
            </a:r>
            <a:r>
              <a:rPr lang="en-US" altLang="en-US" sz="2800" b="1" i="1" kern="0" dirty="0">
                <a:solidFill>
                  <a:srgbClr val="00FFFF"/>
                </a:solidFill>
              </a:rPr>
              <a:t>“God Be With You Till We Meet Again”</a:t>
            </a:r>
          </a:p>
          <a:p>
            <a:pPr algn="ctr">
              <a:lnSpc>
                <a:spcPct val="80000"/>
              </a:lnSpc>
            </a:pPr>
            <a:r>
              <a:rPr lang="en-US" altLang="en-US" sz="2000" b="1" i="1" kern="0" dirty="0">
                <a:solidFill>
                  <a:srgbClr val="00FFFF"/>
                </a:solidFill>
              </a:rPr>
              <a:t>(Stanza 1)</a:t>
            </a:r>
          </a:p>
          <a:p>
            <a:pPr algn="ctr"/>
            <a:r>
              <a:rPr lang="en-US" b="1" i="1" dirty="0">
                <a:effectLst/>
              </a:rPr>
              <a:t>God be with you till we meet again; </a:t>
            </a:r>
          </a:p>
          <a:p>
            <a:pPr algn="ctr"/>
            <a:r>
              <a:rPr lang="en-US" b="1" i="1" dirty="0">
                <a:effectLst/>
              </a:rPr>
              <a:t>loving counsels guide, uphold you,</a:t>
            </a:r>
            <a:br>
              <a:rPr lang="en-US" b="1" i="1" dirty="0">
                <a:effectLst/>
              </a:rPr>
            </a:br>
            <a:r>
              <a:rPr lang="en-US" b="1" i="1" dirty="0">
                <a:effectLst/>
              </a:rPr>
              <a:t>with a shepherd's care enfold you: </a:t>
            </a:r>
          </a:p>
          <a:p>
            <a:pPr algn="ctr"/>
            <a:r>
              <a:rPr lang="en-US" b="1" i="1" dirty="0">
                <a:effectLst/>
              </a:rPr>
              <a:t>God be with you till we meet again.</a:t>
            </a:r>
            <a:endParaRPr lang="en-US"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2347175423"/>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0"/>
            <a:ext cx="10210800" cy="6858000"/>
          </a:xfrm>
          <a:prstGeom prst="rect">
            <a:avLst/>
          </a:prstGeom>
        </p:spPr>
      </p:pic>
      <p:sp>
        <p:nvSpPr>
          <p:cNvPr id="4098" name="Rectangle 2"/>
          <p:cNvSpPr>
            <a:spLocks noGrp="1" noChangeArrowheads="1"/>
          </p:cNvSpPr>
          <p:nvPr>
            <p:ph type="ctrTitle"/>
          </p:nvPr>
        </p:nvSpPr>
        <p:spPr>
          <a:xfrm>
            <a:off x="914400" y="1676400"/>
            <a:ext cx="7315200" cy="762000"/>
          </a:xfrm>
          <a:noFill/>
        </p:spPr>
        <p:txBody>
          <a:bodyPr/>
          <a:lstStyle/>
          <a:p>
            <a:r>
              <a:rPr lang="en-US" altLang="en-US" sz="3600" i="1" u="sng" dirty="0" err="1">
                <a:solidFill>
                  <a:srgbClr val="FF3300"/>
                </a:solidFill>
                <a:latin typeface="+mn-lt"/>
              </a:rPr>
              <a:t>Homecrest</a:t>
            </a:r>
            <a:r>
              <a:rPr lang="en-US" altLang="en-US" sz="3600" i="1" u="sng" dirty="0">
                <a:solidFill>
                  <a:srgbClr val="FF3300"/>
                </a:solidFill>
                <a:latin typeface="+mn-lt"/>
              </a:rPr>
              <a:t> Presbyterian Church</a:t>
            </a:r>
            <a:br>
              <a:rPr lang="en-US" altLang="en-US" sz="3600" i="1" dirty="0">
                <a:solidFill>
                  <a:schemeClr val="tx1"/>
                </a:solidFill>
                <a:latin typeface="Arial" charset="0"/>
              </a:rPr>
            </a:br>
            <a:r>
              <a:rPr lang="en-US" altLang="en-US" sz="3200" i="1" dirty="0">
                <a:solidFill>
                  <a:srgbClr val="FFFF00"/>
                </a:solidFill>
                <a:latin typeface="Arial" charset="0"/>
              </a:rPr>
              <a:t>Worship of the Lord’s Day</a:t>
            </a:r>
            <a:br>
              <a:rPr lang="en-US" altLang="en-US" sz="3200" i="1" dirty="0">
                <a:solidFill>
                  <a:srgbClr val="FFFF00"/>
                </a:solidFill>
                <a:latin typeface="Arial" charset="0"/>
              </a:rPr>
            </a:br>
            <a:r>
              <a:rPr lang="en-US" altLang="en-US" sz="3200" i="1" dirty="0">
                <a:solidFill>
                  <a:srgbClr val="4AE8E8"/>
                </a:solidFill>
                <a:latin typeface="Arial" charset="0"/>
              </a:rPr>
              <a:t>1</a:t>
            </a:r>
            <a:r>
              <a:rPr lang="en-US" altLang="en-US" sz="3200" i="1" baseline="30000" dirty="0">
                <a:solidFill>
                  <a:srgbClr val="4AE8E8"/>
                </a:solidFill>
                <a:latin typeface="Arial" charset="0"/>
              </a:rPr>
              <a:t>st</a:t>
            </a:r>
            <a:r>
              <a:rPr lang="en-US" altLang="en-US" sz="3200" i="1" dirty="0">
                <a:solidFill>
                  <a:srgbClr val="4AE8E8"/>
                </a:solidFill>
                <a:latin typeface="Arial" charset="0"/>
              </a:rPr>
              <a:t> Sunday in Advent</a:t>
            </a:r>
            <a:br>
              <a:rPr lang="en-US" altLang="en-US" sz="3200" i="1" dirty="0">
                <a:solidFill>
                  <a:srgbClr val="FFFF00"/>
                </a:solidFill>
                <a:latin typeface="Arial" charset="0"/>
              </a:rPr>
            </a:br>
            <a:r>
              <a:rPr lang="en-US" altLang="en-US" sz="3200" i="1" dirty="0">
                <a:latin typeface="Arial" charset="0"/>
              </a:rPr>
              <a:t>November 27th, 2016 </a:t>
            </a:r>
            <a:br>
              <a:rPr lang="en-US" altLang="en-US" sz="3200" i="1" dirty="0">
                <a:latin typeface="Arial" charset="0"/>
              </a:rPr>
            </a:br>
            <a:br>
              <a:rPr lang="en-US" altLang="en-US" sz="3200" i="1" dirty="0">
                <a:latin typeface="Arial" charset="0"/>
              </a:rPr>
            </a:br>
            <a:endParaRPr lang="en-US" altLang="en-US" sz="3200" i="1" dirty="0">
              <a:solidFill>
                <a:srgbClr val="FF0000"/>
              </a:solidFill>
              <a:latin typeface="Arial" charset="0"/>
            </a:endParaRPr>
          </a:p>
        </p:txBody>
      </p:sp>
    </p:spTree>
    <p:extLst>
      <p:ext uri="{BB962C8B-B14F-4D97-AF65-F5344CB8AC3E}">
        <p14:creationId xmlns:p14="http://schemas.microsoft.com/office/powerpoint/2010/main" val="207418122"/>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1143000" y="838200"/>
            <a:ext cx="7264057"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652 “A Grateful Heart” (Psalm 111)</a:t>
            </a:r>
          </a:p>
        </p:txBody>
      </p:sp>
      <p:sp>
        <p:nvSpPr>
          <p:cNvPr id="3" name="Subtitle 2"/>
          <p:cNvSpPr>
            <a:spLocks noGrp="1"/>
          </p:cNvSpPr>
          <p:nvPr>
            <p:ph type="subTitle" sz="quarter" idx="1"/>
          </p:nvPr>
        </p:nvSpPr>
        <p:spPr>
          <a:xfrm>
            <a:off x="0" y="2090952"/>
            <a:ext cx="9112079" cy="1752600"/>
          </a:xfrm>
        </p:spPr>
        <p:txBody>
          <a:bodyPr/>
          <a:lstStyle/>
          <a:p>
            <a:pPr algn="ctr"/>
            <a:r>
              <a:rPr lang="en-US" sz="3800" b="1" i="1" dirty="0"/>
              <a:t>Your name is known in all the lands.</a:t>
            </a:r>
            <a:br>
              <a:rPr lang="en-US" sz="3800" b="1" i="1" dirty="0"/>
            </a:br>
            <a:r>
              <a:rPr lang="en-US" sz="3800" b="1" i="1" dirty="0"/>
              <a:t>You feed the poor with gentle hands.</a:t>
            </a:r>
            <a:br>
              <a:rPr lang="en-US" sz="3800" b="1" i="1" dirty="0"/>
            </a:br>
            <a:r>
              <a:rPr lang="en-US" sz="3800" b="1" i="1" dirty="0"/>
              <a:t>Your word is true, your works are just;</a:t>
            </a:r>
            <a:br>
              <a:rPr lang="en-US" sz="3800" b="1" i="1" dirty="0"/>
            </a:br>
            <a:r>
              <a:rPr lang="en-US" sz="3800" b="1" i="1" dirty="0"/>
              <a:t>in you, O God, the faithful trust.</a:t>
            </a:r>
            <a:br>
              <a:rPr lang="en-US" sz="3800" b="1" i="1" dirty="0"/>
            </a:br>
            <a:br>
              <a:rPr lang="en-US" sz="4000" b="1" i="1" dirty="0">
                <a:solidFill>
                  <a:srgbClr val="FFFF00"/>
                </a:solidFill>
              </a:rPr>
            </a:br>
            <a:endParaRPr lang="en-US" sz="40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5408173"/>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1143000" y="838200"/>
            <a:ext cx="7264057"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652 “A Grateful Heart” (Psalm 111)</a:t>
            </a:r>
          </a:p>
        </p:txBody>
      </p:sp>
      <p:sp>
        <p:nvSpPr>
          <p:cNvPr id="3" name="Subtitle 2"/>
          <p:cNvSpPr>
            <a:spLocks noGrp="1"/>
          </p:cNvSpPr>
          <p:nvPr>
            <p:ph type="subTitle" sz="quarter" idx="1"/>
          </p:nvPr>
        </p:nvSpPr>
        <p:spPr>
          <a:xfrm>
            <a:off x="0" y="2090952"/>
            <a:ext cx="9112079" cy="1752600"/>
          </a:xfrm>
        </p:spPr>
        <p:txBody>
          <a:bodyPr/>
          <a:lstStyle/>
          <a:p>
            <a:pPr algn="ctr"/>
            <a:r>
              <a:rPr lang="en-US" sz="4000" b="1" i="1" dirty="0"/>
              <a:t>With saving love you set us free,</a:t>
            </a:r>
            <a:br>
              <a:rPr lang="en-US" sz="4000" b="1" i="1" dirty="0"/>
            </a:br>
            <a:r>
              <a:rPr lang="en-US" sz="4000" b="1" i="1" dirty="0"/>
              <a:t>and still you dwell in mystery</a:t>
            </a:r>
            <a:br>
              <a:rPr lang="en-US" sz="4000" b="1" i="1" dirty="0"/>
            </a:br>
            <a:r>
              <a:rPr lang="en-US" sz="4000" b="1" i="1" dirty="0"/>
              <a:t>with wisdom none can comprehend.</a:t>
            </a:r>
            <a:br>
              <a:rPr lang="en-US" sz="4000" b="1" i="1" dirty="0"/>
            </a:br>
            <a:r>
              <a:rPr lang="en-US" sz="4000" b="1" i="1" dirty="0"/>
              <a:t>Your praise, O God, will never end.</a:t>
            </a:r>
            <a:br>
              <a:rPr lang="en-US" sz="4000" b="1" i="1" dirty="0">
                <a:solidFill>
                  <a:srgbClr val="FFFF00"/>
                </a:solidFill>
              </a:rPr>
            </a:br>
            <a:endParaRPr lang="en-US" sz="40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8448564"/>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504032" y="603011"/>
            <a:ext cx="7954168"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br>
              <a:rPr lang="en-US" altLang="en-US" sz="2000" b="0" i="1" dirty="0"/>
            </a:br>
            <a:r>
              <a:rPr lang="en-US" sz="2400" b="0" i="1" dirty="0">
                <a:effectLst>
                  <a:outerShdw blurRad="38100" dist="38100" dir="2700000" algn="tl">
                    <a:srgbClr val="000000">
                      <a:alpha val="43137"/>
                    </a:srgbClr>
                  </a:outerShdw>
                </a:effectLst>
                <a:latin typeface="+mn-lt"/>
              </a:rPr>
              <a:t>The season of Advent is about anticipation of what is to come.  We’ve been reminded to take a closer examination upon our lives, as we seek God through repentance and plead for God’s forgiveness and grace.  In humility and faith, let us confess our sins before God and our neighbors.  </a:t>
            </a:r>
            <a:br>
              <a:rPr lang="en-US" sz="2400" b="0" dirty="0">
                <a:effectLst/>
                <a:latin typeface="+mn-lt"/>
              </a:rPr>
            </a:br>
            <a:r>
              <a:rPr lang="en-US" sz="2400" b="0" i="1" dirty="0">
                <a:effectLst>
                  <a:outerShdw blurRad="38100" dist="38100" dir="2700000" algn="tl">
                    <a:srgbClr val="000000">
                      <a:alpha val="43137"/>
                    </a:srgbClr>
                  </a:outerShdw>
                </a:effectLst>
                <a:latin typeface="+mn-lt"/>
                <a:cs typeface="Arial" panose="020B0604020202020204" pitchFamily="34" charset="0"/>
              </a:rPr>
              <a:t> </a:t>
            </a:r>
            <a:br>
              <a:rPr lang="en-US" sz="2400" b="0" dirty="0">
                <a:effectLst/>
                <a:latin typeface="+mn-lt"/>
              </a:rPr>
            </a:br>
            <a:r>
              <a:rPr lang="en-US" sz="2400" b="0" dirty="0">
                <a:effectLst/>
                <a:latin typeface="+mn-lt"/>
              </a:rPr>
              <a:t> </a:t>
            </a:r>
            <a:br>
              <a:rPr lang="en-US" dirty="0">
                <a:effectLst/>
              </a:rPr>
            </a:br>
            <a:br>
              <a:rPr lang="en-US" dirty="0">
                <a:effectLst/>
              </a:rPr>
            </a:br>
            <a:endParaRPr lang="en-US" altLang="en-US" sz="2000" i="1" dirty="0">
              <a:solidFill>
                <a:srgbClr val="FF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381000" y="319216"/>
            <a:ext cx="7848600" cy="1295400"/>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400" b="0" i="1" dirty="0"/>
              <a:t>(in unison)</a:t>
            </a:r>
            <a:br>
              <a:rPr lang="en-US" altLang="en-US" sz="3600" b="0" i="1" dirty="0"/>
            </a:br>
            <a:r>
              <a:rPr lang="en-US" altLang="en-US" sz="3600" b="0" i="1" dirty="0"/>
              <a:t>	</a:t>
            </a:r>
            <a:r>
              <a:rPr lang="en-US" sz="28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of night and day, there is no shadow that can conceal our sins from you and no secret that you will not bring to light.  O God, forgive us of our sinful and selfish thoughts that we may have, renew us in love, and teach us to live in ways that would bring honor and glory to your name; through Jesus Christ our Lord, Amen.</a:t>
            </a:r>
            <a:br>
              <a:rPr lang="en-US" sz="2800" i="1" dirty="0">
                <a:solidFill>
                  <a:srgbClr val="4AE8E8"/>
                </a:solidFill>
                <a:effectLst>
                  <a:outerShdw blurRad="38100" dist="38100" dir="2700000" algn="tl">
                    <a:srgbClr val="000000">
                      <a:alpha val="43137"/>
                    </a:srgbClr>
                  </a:outerShdw>
                </a:effectLst>
              </a:rPr>
            </a:br>
            <a:br>
              <a:rPr lang="en-US" sz="2800" i="1" dirty="0">
                <a:solidFill>
                  <a:srgbClr val="00FFFF"/>
                </a:solidFill>
                <a:effectLst>
                  <a:outerShdw blurRad="38100" dist="38100" dir="2700000" algn="tl">
                    <a:srgbClr val="000000">
                      <a:alpha val="43137"/>
                    </a:srgbClr>
                  </a:outerShdw>
                </a:effectLst>
                <a:latin typeface="+mn-lt"/>
              </a:rPr>
            </a:br>
            <a:br>
              <a:rPr lang="en-US" sz="2800" dirty="0">
                <a:solidFill>
                  <a:srgbClr val="00FFFF"/>
                </a:solidFill>
                <a:effectLst>
                  <a:outerShdw blurRad="38100" dist="38100" dir="2700000" algn="tl">
                    <a:srgbClr val="000000">
                      <a:alpha val="43137"/>
                    </a:srgbClr>
                  </a:outerShdw>
                </a:effectLst>
                <a:latin typeface="+mn-lt"/>
              </a:rPr>
            </a:br>
            <a:endParaRPr lang="en-US" altLang="en-US" sz="2800" i="1" dirty="0">
              <a:solidFill>
                <a:srgbClr val="00FFFF"/>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2084379626"/>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457200" y="308919"/>
            <a:ext cx="8153400" cy="1295400"/>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Declaration of Forgiveness</a:t>
            </a:r>
            <a:br>
              <a:rPr lang="en-US" altLang="en-US" sz="3600" b="0" i="1" dirty="0"/>
            </a:b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is gracious unto those who call upon his name.  Christ has reached out to us through his work on the cross.  He continues to bear witness among us through his forgiveness and reconciliation.  In Christ, we have been saved and given a chance in life. </a:t>
            </a:r>
            <a:b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Thanks be to God, Amen. </a:t>
            </a:r>
            <a:br>
              <a:rPr lang="en-US" sz="2000" dirty="0">
                <a:solidFill>
                  <a:srgbClr val="FFFF00"/>
                </a:solidFill>
                <a:effectLst/>
              </a:rPr>
            </a:br>
            <a:br>
              <a:rPr lang="en-US" sz="2600" dirty="0">
                <a:solidFill>
                  <a:srgbClr val="FFFF00"/>
                </a:solidFill>
                <a:effectLst/>
                <a:latin typeface="+mn-lt"/>
              </a:rPr>
            </a:br>
            <a:endParaRPr lang="en-US" altLang="en-US" sz="2600" b="0" i="1"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2798302501"/>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15200"/>
          </a:xfrm>
          <a:prstGeom prst="rect">
            <a:avLst/>
          </a:prstGeom>
        </p:spPr>
      </p:pic>
      <p:sp>
        <p:nvSpPr>
          <p:cNvPr id="755714" name="Rectangle 2"/>
          <p:cNvSpPr>
            <a:spLocks noGrp="1" noChangeArrowheads="1"/>
          </p:cNvSpPr>
          <p:nvPr>
            <p:ph type="ctrTitle"/>
          </p:nvPr>
        </p:nvSpPr>
        <p:spPr>
          <a:xfrm>
            <a:off x="800100" y="609600"/>
            <a:ext cx="7543800" cy="1431925"/>
          </a:xfrm>
        </p:spPr>
        <p:txBody>
          <a:bodyPr/>
          <a:lstStyle/>
          <a:p>
            <a:pPr algn="ctr"/>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114300" y="1736973"/>
            <a:ext cx="8915400" cy="3231654"/>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Glory be to the Father </a:t>
            </a:r>
          </a:p>
          <a:p>
            <a:pPr algn="ctr"/>
            <a:r>
              <a:rPr lang="en-US" sz="3600" b="1" i="1" dirty="0">
                <a:solidFill>
                  <a:srgbClr val="FFFF00"/>
                </a:solidFill>
                <a:effectLst>
                  <a:outerShdw blurRad="38100" dist="38100" dir="2700000" algn="tl">
                    <a:srgbClr val="000000">
                      <a:alpha val="43137"/>
                    </a:srgbClr>
                  </a:outerShdw>
                </a:effectLst>
              </a:rPr>
              <a:t>and to the Son and to the Holy Ghost;</a:t>
            </a:r>
          </a:p>
          <a:p>
            <a:pPr algn="ctr"/>
            <a:r>
              <a:rPr lang="en-US" sz="3600" b="1" i="1" dirty="0">
                <a:solidFill>
                  <a:srgbClr val="FFFF00"/>
                </a:solidFill>
                <a:effectLst>
                  <a:outerShdw blurRad="38100" dist="38100" dir="2700000" algn="tl">
                    <a:srgbClr val="000000">
                      <a:alpha val="43137"/>
                    </a:srgbClr>
                  </a:outerShdw>
                </a:effectLst>
              </a:rPr>
              <a:t>As it was in the beginning, </a:t>
            </a:r>
          </a:p>
          <a:p>
            <a:pPr algn="ctr"/>
            <a:r>
              <a:rPr lang="en-US" sz="3600" b="1" i="1" dirty="0">
                <a:solidFill>
                  <a:srgbClr val="FFFF00"/>
                </a:solidFill>
                <a:effectLst>
                  <a:outerShdw blurRad="38100" dist="38100" dir="2700000" algn="tl">
                    <a:srgbClr val="000000">
                      <a:alpha val="43137"/>
                    </a:srgbClr>
                  </a:outerShdw>
                </a:effectLst>
              </a:rPr>
              <a:t>is now, and ever shall be, </a:t>
            </a:r>
          </a:p>
          <a:p>
            <a:pPr algn="ctr"/>
            <a:r>
              <a:rPr lang="en-US" sz="3600" b="1" i="1" dirty="0">
                <a:solidFill>
                  <a:srgbClr val="FFFF00"/>
                </a:solidFill>
                <a:effectLst>
                  <a:outerShdw blurRad="38100" dist="38100" dir="2700000" algn="tl">
                    <a:srgbClr val="000000">
                      <a:alpha val="43137"/>
                    </a:srgbClr>
                  </a:outerShdw>
                </a:effectLst>
              </a:rPr>
              <a:t>world without end. Amen, Amen. </a:t>
            </a:r>
          </a:p>
          <a:p>
            <a:r>
              <a:rPr lang="en-US" sz="2400" b="1" i="1" dirty="0">
                <a:solidFill>
                  <a:srgbClr val="FF0000"/>
                </a:solidFill>
                <a:effectLst>
                  <a:outerShdw blurRad="38100" dist="38100" dir="2700000" algn="tl">
                    <a:srgbClr val="000000">
                      <a:alpha val="43137"/>
                    </a:srgbClr>
                  </a:outerShdw>
                </a:effectLst>
              </a:rPr>
              <a:t>	</a:t>
            </a:r>
          </a:p>
        </p:txBody>
      </p:sp>
    </p:spTree>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35460</TotalTime>
  <Words>454</Words>
  <Application>Microsoft Office PowerPoint</Application>
  <PresentationFormat>On-screen Show (4:3)</PresentationFormat>
  <Paragraphs>110</Paragraphs>
  <Slides>31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Black</vt:lpstr>
      <vt:lpstr>Calibri</vt:lpstr>
      <vt:lpstr>Helvetica</vt:lpstr>
      <vt:lpstr>Times New Roman</vt:lpstr>
      <vt:lpstr>Wingdings</vt:lpstr>
      <vt:lpstr>Glass Layers</vt:lpstr>
      <vt:lpstr>Homecrest Presbyterian Church Worship of the Lord’s Day 1st Sunday in Advent November 27th, 2016   </vt:lpstr>
      <vt:lpstr>Gathering Around the WORD Lighting of the 1st Advent Candle / Call to Worship</vt:lpstr>
      <vt:lpstr>Gathering Hymn # 652 “A Grateful Heart” (Psalm 111)</vt:lpstr>
      <vt:lpstr>Gathering Hymn # 652 “A Grateful Heart” (Psalm 111)</vt:lpstr>
      <vt:lpstr>Gathering Hymn # 652 “A Grateful Heart” (Psalm 111)</vt:lpstr>
      <vt:lpstr>Gathering Around the WORD Call to Confession  The season of Advent is about anticipation of what is to come.  We’ve been reminded to take a closer examination upon our lives, as we seek God through repentance and plead for God’s forgiveness and grace.  In humility and faith, let us confess our sins before God and our neighbors.        </vt:lpstr>
      <vt:lpstr>Gathering Around the WORD Prayer of Confession (in unison)  God of night and day, there is no shadow that can conceal our sins from you and no secret that you will not bring to light.  O God, forgive us of our sinful and selfish thoughts that we may have, renew us in love, and teach us to live in ways that would bring honor and glory to your name; through Jesus Christ our Lord, Amen.   </vt:lpstr>
      <vt:lpstr>Gathering Around the WORD Declaration of Forgiveness The Lord is gracious unto those who call upon his name.  Christ has reached out to us through his work on the cross.  He continues to bear witness among us through his forgiveness and reconciliation.  In Christ, we have been saved and given a chance in life.  Thanks be to God, Amen.   </vt:lpstr>
      <vt:lpstr>Gathering Around the WORD Gloria Patri</vt:lpstr>
      <vt:lpstr>Gathering Around the WORD Passing of the Peace of Christ</vt:lpstr>
      <vt:lpstr>Proclaiming the WORD Message to the Youth/ Prayer of Illumination</vt:lpstr>
      <vt:lpstr>Proclaiming the WORD Scripture Reading (Matthew 24:36-44)</vt:lpstr>
      <vt:lpstr>Proclaiming the WORD Scripture Reading (Matthew 24:36-44)</vt:lpstr>
      <vt:lpstr>PowerPoint Presentation</vt:lpstr>
      <vt:lpstr>Responding Hymn # 663 “Awake, My Soul, and with the Sun”</vt:lpstr>
      <vt:lpstr>Responding Hymn # 663 “Awake, My Soul, and with the Sun”</vt:lpstr>
      <vt:lpstr>Responding Hymn # 663 “Awake, My Soul, and with the Sun”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Hymn # 104 “O Lord, How Shall I Meet You”</vt:lpstr>
      <vt:lpstr>Sending Hymn # 104 “O Lord, How Shall I Meet You”</vt:lpstr>
      <vt:lpstr>Sending Hymn # 104 “O Lord, How Shall I Meet You”</vt:lpstr>
      <vt:lpstr>Bearing and Following  the WORD into the World The Charge and Benediction </vt:lpstr>
      <vt:lpstr>Bearing and Following  the WORD into the World Benediction Response </vt:lpstr>
      <vt:lpstr>Homecrest Presbyterian Church Worship of the Lord’s Day 1st Sunday in Advent November 27th, 2016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1042</cp:revision>
  <cp:lastPrinted>2016-01-30T20:52:10Z</cp:lastPrinted>
  <dcterms:created xsi:type="dcterms:W3CDTF">1601-01-01T00:00:00Z</dcterms:created>
  <dcterms:modified xsi:type="dcterms:W3CDTF">2016-11-22T20:44:18Z</dcterms:modified>
</cp:coreProperties>
</file>