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56"/>
  </p:notesMasterIdLst>
  <p:handoutMasterIdLst>
    <p:handoutMasterId r:id="rId57"/>
  </p:handoutMasterIdLst>
  <p:sldIdLst>
    <p:sldId id="1316" r:id="rId2"/>
    <p:sldId id="293" r:id="rId3"/>
    <p:sldId id="265" r:id="rId4"/>
    <p:sldId id="1556" r:id="rId5"/>
    <p:sldId id="1559" r:id="rId6"/>
    <p:sldId id="1558" r:id="rId7"/>
    <p:sldId id="1557" r:id="rId8"/>
    <p:sldId id="805" r:id="rId9"/>
    <p:sldId id="1039" r:id="rId10"/>
    <p:sldId id="1441" r:id="rId11"/>
    <p:sldId id="696" r:id="rId12"/>
    <p:sldId id="806" r:id="rId13"/>
    <p:sldId id="1593" r:id="rId14"/>
    <p:sldId id="273" r:id="rId15"/>
    <p:sldId id="1560" r:id="rId16"/>
    <p:sldId id="1479" r:id="rId17"/>
    <p:sldId id="1563" r:id="rId18"/>
    <p:sldId id="1538" r:id="rId19"/>
    <p:sldId id="1562" r:id="rId20"/>
    <p:sldId id="1561" r:id="rId21"/>
    <p:sldId id="1408" r:id="rId22"/>
    <p:sldId id="1591" r:id="rId23"/>
    <p:sldId id="1592" r:id="rId24"/>
    <p:sldId id="905" r:id="rId25"/>
    <p:sldId id="1564" r:id="rId26"/>
    <p:sldId id="1566" r:id="rId27"/>
    <p:sldId id="1565" r:id="rId28"/>
    <p:sldId id="1567" r:id="rId29"/>
    <p:sldId id="1519" r:id="rId30"/>
    <p:sldId id="1530" r:id="rId31"/>
    <p:sldId id="1548" r:id="rId32"/>
    <p:sldId id="975" r:id="rId33"/>
    <p:sldId id="818" r:id="rId34"/>
    <p:sldId id="819" r:id="rId35"/>
    <p:sldId id="1568" r:id="rId36"/>
    <p:sldId id="1581" r:id="rId37"/>
    <p:sldId id="1583" r:id="rId38"/>
    <p:sldId id="1582" r:id="rId39"/>
    <p:sldId id="1571" r:id="rId40"/>
    <p:sldId id="1572" r:id="rId41"/>
    <p:sldId id="1573" r:id="rId42"/>
    <p:sldId id="1574" r:id="rId43"/>
    <p:sldId id="1584" r:id="rId44"/>
    <p:sldId id="1575" r:id="rId45"/>
    <p:sldId id="1578" r:id="rId46"/>
    <p:sldId id="1579" r:id="rId47"/>
    <p:sldId id="1585" r:id="rId48"/>
    <p:sldId id="1586" r:id="rId49"/>
    <p:sldId id="1553" r:id="rId50"/>
    <p:sldId id="1587" r:id="rId51"/>
    <p:sldId id="1588" r:id="rId52"/>
    <p:sldId id="284" r:id="rId53"/>
    <p:sldId id="1554" r:id="rId54"/>
    <p:sldId id="1589" r:id="rId55"/>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00"/>
    <a:srgbClr val="00FFFF"/>
    <a:srgbClr val="0664BA"/>
    <a:srgbClr val="FF3300"/>
    <a:srgbClr val="FF0000"/>
    <a:srgbClr val="4AE8E8"/>
    <a:srgbClr val="FF0066"/>
    <a:srgbClr val="CC0099"/>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9002" autoAdjust="0"/>
  </p:normalViewPr>
  <p:slideViewPr>
    <p:cSldViewPr>
      <p:cViewPr varScale="1">
        <p:scale>
          <a:sx n="78" d="100"/>
          <a:sy n="78" d="100"/>
        </p:scale>
        <p:origin x="1182" y="7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18612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54</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77144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NUL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914400" y="1676400"/>
            <a:ext cx="7315200" cy="762000"/>
          </a:xfrm>
          <a:noFill/>
        </p:spPr>
        <p:txBody>
          <a:bodyPr/>
          <a:lstStyle/>
          <a:p>
            <a:r>
              <a:rPr lang="en-US" altLang="en-US" sz="3600" i="1" u="sng" dirty="0" err="1">
                <a:solidFill>
                  <a:srgbClr val="FF3300"/>
                </a:solidFill>
                <a:latin typeface="+mn-lt"/>
              </a:rPr>
              <a:t>Homecrest</a:t>
            </a:r>
            <a:r>
              <a:rPr lang="en-US" altLang="en-US" sz="3600" i="1" u="sng" dirty="0">
                <a:solidFill>
                  <a:srgbClr val="FF3300"/>
                </a:solidFill>
                <a:latin typeface="+mn-lt"/>
              </a:rPr>
              <a:t> Presbyterian Church</a:t>
            </a:r>
            <a:br>
              <a:rPr lang="en-US" altLang="en-US" sz="3600" i="1" dirty="0">
                <a:solidFill>
                  <a:schemeClr val="tx1"/>
                </a:solidFill>
                <a:latin typeface="Arial" charset="0"/>
              </a:rPr>
            </a:br>
            <a:r>
              <a:rPr lang="en-US" altLang="en-US" sz="3200" i="1" dirty="0">
                <a:solidFill>
                  <a:srgbClr val="FFFF00"/>
                </a:solidFill>
                <a:latin typeface="Arial" charset="0"/>
              </a:rPr>
              <a:t>Worship of the Lord’s Day</a:t>
            </a:r>
            <a:br>
              <a:rPr lang="en-US" altLang="en-US" sz="3200" i="1" dirty="0">
                <a:solidFill>
                  <a:srgbClr val="FFFF00"/>
                </a:solidFill>
                <a:latin typeface="Arial" charset="0"/>
              </a:rPr>
            </a:br>
            <a:r>
              <a:rPr lang="en-US" altLang="en-US" sz="3200" i="1" dirty="0">
                <a:latin typeface="Arial" charset="0"/>
              </a:rPr>
              <a:t>November 6th, 2016 </a:t>
            </a:r>
            <a:br>
              <a:rPr lang="en-US" altLang="en-US" sz="3200" i="1" dirty="0">
                <a:latin typeface="Arial" charset="0"/>
              </a:rPr>
            </a:br>
            <a:br>
              <a:rPr lang="en-US" altLang="en-US" sz="3200" i="1" dirty="0">
                <a:latin typeface="Arial" charset="0"/>
              </a:rPr>
            </a:br>
            <a:endParaRPr lang="en-US" altLang="en-US" sz="3200" i="1" dirty="0">
              <a:solidFill>
                <a:srgbClr val="FF0000"/>
              </a:solidFill>
              <a:latin typeface="Arial"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4568174"/>
            <a:ext cx="2285576" cy="2289826"/>
          </a:xfrm>
          <a:prstGeom prst="rect">
            <a:avLst/>
          </a:prstGeom>
        </p:spPr>
      </p:pic>
    </p:spTree>
    <p:extLst>
      <p:ext uri="{BB962C8B-B14F-4D97-AF65-F5344CB8AC3E}">
        <p14:creationId xmlns:p14="http://schemas.microsoft.com/office/powerpoint/2010/main" val="1347514418"/>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419100" y="308919"/>
            <a:ext cx="8496300" cy="1295400"/>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Declaration of Forgiveness</a:t>
            </a:r>
            <a:br>
              <a:rPr lang="en-US" altLang="en-US" sz="3600" b="0" i="1" dirty="0"/>
            </a:br>
            <a:r>
              <a:rPr lang="en-US" altLang="en-US" sz="2400" b="0" i="1" dirty="0"/>
              <a:t>(Psalm 145:19, 21)</a:t>
            </a:r>
            <a:br>
              <a:rPr lang="en-US" dirty="0">
                <a:effectLst/>
              </a:rPr>
            </a:b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hears the cry of the beloved and saves them.  Rest assured that in Jesus Christ, we are forgiven because God delights in our sincere prayers and confessions.  </a:t>
            </a:r>
            <a:r>
              <a:rPr lang="en-US" sz="2400" i="1"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Praise the Lord, and bless God’s holy name forever. Amen.</a:t>
            </a:r>
            <a:endParaRPr lang="en-US" altLang="en-US" sz="2400" b="0" i="1"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Tree>
    <p:extLst>
      <p:ext uri="{BB962C8B-B14F-4D97-AF65-F5344CB8AC3E}">
        <p14:creationId xmlns:p14="http://schemas.microsoft.com/office/powerpoint/2010/main" val="2798302501"/>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55714" name="Rectangle 2"/>
          <p:cNvSpPr>
            <a:spLocks noGrp="1" noChangeArrowheads="1"/>
          </p:cNvSpPr>
          <p:nvPr>
            <p:ph type="ctrTitle"/>
          </p:nvPr>
        </p:nvSpPr>
        <p:spPr>
          <a:xfrm>
            <a:off x="609600" y="669775"/>
            <a:ext cx="75438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114300" y="1736973"/>
            <a:ext cx="8915400" cy="3231654"/>
          </a:xfrm>
          <a:prstGeom prst="rect">
            <a:avLst/>
          </a:prstGeom>
        </p:spPr>
        <p:txBody>
          <a:bodyPr wrap="square">
            <a:spAutoFit/>
          </a:bodyPr>
          <a:lstStyle/>
          <a:p>
            <a:pPr algn="ctr"/>
            <a:r>
              <a:rPr lang="en-US" sz="3600" b="1" i="1" dirty="0">
                <a:solidFill>
                  <a:srgbClr val="FFFF00"/>
                </a:solidFill>
                <a:effectLst>
                  <a:outerShdw blurRad="38100" dist="38100" dir="2700000" algn="tl">
                    <a:srgbClr val="000000">
                      <a:alpha val="43137"/>
                    </a:srgbClr>
                  </a:outerShdw>
                </a:effectLst>
              </a:rPr>
              <a:t>Glory be to the Father </a:t>
            </a:r>
          </a:p>
          <a:p>
            <a:pPr algn="ctr"/>
            <a:r>
              <a:rPr lang="en-US" sz="3600" b="1" i="1" dirty="0">
                <a:solidFill>
                  <a:srgbClr val="FFFF00"/>
                </a:solidFill>
                <a:effectLst>
                  <a:outerShdw blurRad="38100" dist="38100" dir="2700000" algn="tl">
                    <a:srgbClr val="000000">
                      <a:alpha val="43137"/>
                    </a:srgbClr>
                  </a:outerShdw>
                </a:effectLst>
              </a:rPr>
              <a:t>and to the Son and to the Holy Ghost;</a:t>
            </a:r>
          </a:p>
          <a:p>
            <a:pPr algn="ctr"/>
            <a:r>
              <a:rPr lang="en-US" sz="3600" b="1" i="1" dirty="0">
                <a:solidFill>
                  <a:srgbClr val="FFFF00"/>
                </a:solidFill>
                <a:effectLst>
                  <a:outerShdw blurRad="38100" dist="38100" dir="2700000" algn="tl">
                    <a:srgbClr val="000000">
                      <a:alpha val="43137"/>
                    </a:srgbClr>
                  </a:outerShdw>
                </a:effectLst>
              </a:rPr>
              <a:t>As it was in the beginning, </a:t>
            </a:r>
          </a:p>
          <a:p>
            <a:pPr algn="ctr"/>
            <a:r>
              <a:rPr lang="en-US" sz="3600" b="1" i="1" dirty="0">
                <a:solidFill>
                  <a:srgbClr val="FFFF00"/>
                </a:solidFill>
                <a:effectLst>
                  <a:outerShdw blurRad="38100" dist="38100" dir="2700000" algn="tl">
                    <a:srgbClr val="000000">
                      <a:alpha val="43137"/>
                    </a:srgbClr>
                  </a:outerShdw>
                </a:effectLst>
              </a:rPr>
              <a:t>is now, and ever shall be, </a:t>
            </a:r>
          </a:p>
          <a:p>
            <a:pPr algn="ctr"/>
            <a:r>
              <a:rPr lang="en-US" sz="3600" b="1" i="1" dirty="0">
                <a:solidFill>
                  <a:srgbClr val="FFFF00"/>
                </a:solidFill>
                <a:effectLst>
                  <a:outerShdw blurRad="38100" dist="38100" dir="2700000" algn="tl">
                    <a:srgbClr val="000000">
                      <a:alpha val="43137"/>
                    </a:srgbClr>
                  </a:outerShdw>
                </a:effectLst>
              </a:rPr>
              <a:t>world without end. Amen, Amen. </a:t>
            </a:r>
          </a:p>
          <a:p>
            <a:r>
              <a:rPr lang="en-US" sz="2400" b="1" i="1" dirty="0">
                <a:solidFill>
                  <a:srgbClr val="FF0000"/>
                </a:solidFill>
                <a:effectLst>
                  <a:outerShdw blurRad="38100" dist="38100" dir="2700000" algn="tl">
                    <a:srgbClr val="000000">
                      <a:alpha val="43137"/>
                    </a:srgbClr>
                  </a:outerShdw>
                </a:effectLst>
              </a:rPr>
              <a:t>	</a:t>
            </a:r>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664BA"/>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0"/>
            <a:ext cx="10143968" cy="7315200"/>
          </a:xfrm>
          <a:prstGeom prst="rect">
            <a:avLst/>
          </a:prstGeom>
        </p:spPr>
      </p:pic>
      <p:sp>
        <p:nvSpPr>
          <p:cNvPr id="755714" name="Rectangle 2"/>
          <p:cNvSpPr>
            <a:spLocks noGrp="1" noChangeArrowheads="1"/>
          </p:cNvSpPr>
          <p:nvPr>
            <p:ph type="ctrTitle"/>
          </p:nvPr>
        </p:nvSpPr>
        <p:spPr>
          <a:xfrm>
            <a:off x="762000" y="2408238"/>
            <a:ext cx="7772400" cy="1066800"/>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Passing of the Peace of Christ</a:t>
            </a:r>
            <a:endParaRPr lang="en-US" altLang="en-US" sz="2000" b="0" i="1" dirty="0">
              <a:latin typeface="+mn-lt"/>
            </a:endParaRPr>
          </a:p>
        </p:txBody>
      </p:sp>
      <p:sp>
        <p:nvSpPr>
          <p:cNvPr id="75571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6" name="Rectangle 2"/>
          <p:cNvSpPr txBox="1">
            <a:spLocks noChangeArrowheads="1"/>
          </p:cNvSpPr>
          <p:nvPr/>
        </p:nvSpPr>
        <p:spPr bwMode="auto">
          <a:xfrm>
            <a:off x="733168" y="3467100"/>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sz="2000" i="1" kern="0" dirty="0">
                <a:solidFill>
                  <a:srgbClr val="FF0000"/>
                </a:solidFill>
                <a:effectLst>
                  <a:outerShdw blurRad="38100" dist="38100" dir="2700000" algn="tl">
                    <a:srgbClr val="000000">
                      <a:alpha val="43137"/>
                    </a:srgbClr>
                  </a:outerShdw>
                </a:effectLst>
                <a:latin typeface="+mn-lt"/>
              </a:rPr>
              <a:t>Jesus said, “Peace I leave with you; my peace I give to you. I do not give to you as the world gives. Do not let your hearts be troubled, and do not let them be afraid.”  (John 14:27)</a:t>
            </a:r>
            <a:endParaRPr lang="en-US" altLang="en-US" sz="2000" b="0" i="1" kern="0" dirty="0">
              <a:solidFill>
                <a:srgbClr val="FF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810786390"/>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685800" y="1142099"/>
            <a:ext cx="6934200" cy="1431925"/>
          </a:xfrm>
        </p:spPr>
        <p:txBody>
          <a:bodyPr/>
          <a:lstStyle/>
          <a:p>
            <a:r>
              <a:rPr lang="en-US" altLang="en-US" sz="3600" b="0" i="1" u="sng" dirty="0">
                <a:solidFill>
                  <a:srgbClr val="FF00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b="0" i="1" dirty="0">
                <a:solidFill>
                  <a:srgbClr val="4AE8E8"/>
                </a:solidFill>
              </a:rPr>
              <a:t>Message to the Youth/</a:t>
            </a:r>
            <a:br>
              <a:rPr lang="en-US" altLang="en-US" sz="3200" b="0" i="1" dirty="0">
                <a:solidFill>
                  <a:srgbClr val="4AE8E8"/>
                </a:solidFill>
              </a:rPr>
            </a:br>
            <a:r>
              <a:rPr lang="en-US" altLang="en-US" sz="3200" b="0" i="1" dirty="0">
                <a:solidFill>
                  <a:srgbClr val="4AE8E8"/>
                </a:solidFill>
              </a:rPr>
              <a:t>Prayer of Illumination</a:t>
            </a:r>
          </a:p>
        </p:txBody>
      </p:sp>
      <p:sp>
        <p:nvSpPr>
          <p:cNvPr id="2867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extLst>
      <p:ext uri="{BB962C8B-B14F-4D97-AF65-F5344CB8AC3E}">
        <p14:creationId xmlns:p14="http://schemas.microsoft.com/office/powerpoint/2010/main" val="3225348352"/>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54" y="-65068"/>
            <a:ext cx="6859718" cy="3858592"/>
          </a:xfrm>
          <a:prstGeom prst="rect">
            <a:avLst/>
          </a:prstGeom>
        </p:spPr>
      </p:pic>
      <p:sp>
        <p:nvSpPr>
          <p:cNvPr id="2867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533" y="3581400"/>
            <a:ext cx="5935133" cy="333851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8018" y="3687462"/>
            <a:ext cx="5957789" cy="333851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2933" y="-65068"/>
            <a:ext cx="5858933" cy="329565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9881" y="2956225"/>
            <a:ext cx="4193059" cy="2358596"/>
          </a:xfrm>
          <a:prstGeom prst="rect">
            <a:avLst/>
          </a:prstGeom>
        </p:spPr>
      </p:pic>
    </p:spTree>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685800" y="304800"/>
            <a:ext cx="8001000" cy="9144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effectLst>
                  <a:outerShdw blurRad="38100" dist="38100" dir="2700000" algn="tl">
                    <a:srgbClr val="000000">
                      <a:alpha val="43137"/>
                    </a:srgbClr>
                  </a:outerShdw>
                </a:effectLst>
              </a:rPr>
              <a:t>Scripture Reading</a:t>
            </a:r>
            <a:r>
              <a:rPr lang="en-US" altLang="en-US" sz="2000" i="1" dirty="0">
                <a:solidFill>
                  <a:srgbClr val="003300"/>
                </a:solidFill>
                <a:effectLst>
                  <a:outerShdw blurRad="38100" dist="38100" dir="2700000" algn="tl">
                    <a:srgbClr val="000000">
                      <a:alpha val="43137"/>
                    </a:srgbClr>
                  </a:outerShdw>
                </a:effectLst>
              </a:rPr>
              <a:t> </a:t>
            </a:r>
            <a:r>
              <a:rPr lang="en-US" altLang="en-US" sz="2000" i="1" dirty="0">
                <a:solidFill>
                  <a:srgbClr val="FFFF00"/>
                </a:solidFill>
                <a:effectLst>
                  <a:outerShdw blurRad="38100" dist="38100" dir="2700000" algn="tl">
                    <a:srgbClr val="000000">
                      <a:alpha val="43137"/>
                    </a:srgbClr>
                  </a:outerShdw>
                </a:effectLst>
              </a:rPr>
              <a:t>(To Be Read Responsively)</a:t>
            </a:r>
            <a:br>
              <a:rPr lang="en-US" altLang="en-US" sz="2000" i="1" dirty="0">
                <a:solidFill>
                  <a:srgbClr val="FFFF00"/>
                </a:solidFill>
                <a:effectLst>
                  <a:outerShdw blurRad="38100" dist="38100" dir="2700000" algn="tl">
                    <a:srgbClr val="000000">
                      <a:alpha val="43137"/>
                    </a:srgbClr>
                  </a:outerShdw>
                </a:effectLst>
              </a:rPr>
            </a:br>
            <a:r>
              <a:rPr lang="en-US" altLang="en-US" sz="2000" b="0" i="1" dirty="0">
                <a:solidFill>
                  <a:srgbClr val="00FFFF"/>
                </a:solidFill>
                <a:effectLst>
                  <a:outerShdw blurRad="38100" dist="38100" dir="2700000" algn="tl">
                    <a:srgbClr val="000000">
                      <a:alpha val="43137"/>
                    </a:srgbClr>
                  </a:outerShdw>
                </a:effectLst>
              </a:rPr>
              <a:t>(Psalm 145:1-5, 17-21)</a:t>
            </a: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337751" y="1739711"/>
            <a:ext cx="8839200" cy="5262979"/>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1</a:t>
            </a:r>
            <a:r>
              <a:rPr lang="en-US" sz="2800" b="1" i="1" dirty="0">
                <a:effectLst>
                  <a:outerShdw blurRad="38100" dist="38100" dir="2700000" algn="tl">
                    <a:srgbClr val="000000">
                      <a:alpha val="43137"/>
                    </a:srgbClr>
                  </a:outerShdw>
                </a:effectLst>
              </a:rPr>
              <a:t>I will extol you, my God and King,</a:t>
            </a:r>
          </a:p>
          <a:p>
            <a:r>
              <a:rPr lang="en-US" sz="2800" b="1" i="1" dirty="0">
                <a:effectLst>
                  <a:outerShdw blurRad="38100" dist="38100" dir="2700000" algn="tl">
                    <a:srgbClr val="000000">
                      <a:alpha val="43137"/>
                    </a:srgbClr>
                  </a:outerShdw>
                </a:effectLst>
              </a:rPr>
              <a:t>and bless your name forever and ever.</a:t>
            </a:r>
          </a:p>
          <a:p>
            <a:r>
              <a:rPr lang="en-US" sz="2800" b="1" i="1" baseline="30000" dirty="0">
                <a:solidFill>
                  <a:srgbClr val="FFFF00"/>
                </a:solidFill>
                <a:effectLst>
                  <a:outerShdw blurRad="38100" dist="38100" dir="2700000" algn="tl">
                    <a:srgbClr val="000000">
                      <a:alpha val="43137"/>
                    </a:srgbClr>
                  </a:outerShdw>
                </a:effectLst>
              </a:rPr>
              <a:t>	2</a:t>
            </a:r>
            <a:r>
              <a:rPr lang="en-US" sz="2800" b="1" i="1" dirty="0">
                <a:solidFill>
                  <a:srgbClr val="FFFF00"/>
                </a:solidFill>
                <a:effectLst>
                  <a:outerShdw blurRad="38100" dist="38100" dir="2700000" algn="tl">
                    <a:srgbClr val="000000">
                      <a:alpha val="43137"/>
                    </a:srgbClr>
                  </a:outerShdw>
                </a:effectLst>
              </a:rPr>
              <a:t>Every day I will bless you,</a:t>
            </a:r>
          </a:p>
          <a:p>
            <a:r>
              <a:rPr lang="en-US" sz="2800" b="1" i="1" dirty="0">
                <a:solidFill>
                  <a:srgbClr val="FFFF00"/>
                </a:solidFill>
                <a:effectLst>
                  <a:outerShdw blurRad="38100" dist="38100" dir="2700000" algn="tl">
                    <a:srgbClr val="000000">
                      <a:alpha val="43137"/>
                    </a:srgbClr>
                  </a:outerShdw>
                </a:effectLst>
              </a:rPr>
              <a:t>	and praise your name forever and ever.</a:t>
            </a:r>
          </a:p>
          <a:p>
            <a:r>
              <a:rPr lang="en-US" sz="2800" b="1" i="1" baseline="30000" dirty="0">
                <a:effectLst>
                  <a:outerShdw blurRad="38100" dist="38100" dir="2700000" algn="tl">
                    <a:srgbClr val="000000">
                      <a:alpha val="43137"/>
                    </a:srgbClr>
                  </a:outerShdw>
                </a:effectLst>
              </a:rPr>
              <a:t>3</a:t>
            </a:r>
            <a:r>
              <a:rPr lang="en-US" sz="2800" b="1" i="1" dirty="0">
                <a:effectLst>
                  <a:outerShdw blurRad="38100" dist="38100" dir="2700000" algn="tl">
                    <a:srgbClr val="000000">
                      <a:alpha val="43137"/>
                    </a:srgbClr>
                  </a:outerShdw>
                </a:effectLst>
              </a:rPr>
              <a:t>Great is the Lord, and greatly to be praised;</a:t>
            </a:r>
          </a:p>
          <a:p>
            <a:r>
              <a:rPr lang="en-US" sz="2800" b="1" i="1" dirty="0">
                <a:effectLst>
                  <a:outerShdw blurRad="38100" dist="38100" dir="2700000" algn="tl">
                    <a:srgbClr val="000000">
                      <a:alpha val="43137"/>
                    </a:srgbClr>
                  </a:outerShdw>
                </a:effectLst>
              </a:rPr>
              <a:t>his greatness is unsearchable.</a:t>
            </a:r>
          </a:p>
          <a:p>
            <a:r>
              <a:rPr lang="en-US" sz="2800" b="1" i="1" baseline="30000" dirty="0">
                <a:solidFill>
                  <a:srgbClr val="FFFF00"/>
                </a:solidFill>
                <a:effectLst>
                  <a:outerShdw blurRad="38100" dist="38100" dir="2700000" algn="tl">
                    <a:srgbClr val="000000">
                      <a:alpha val="43137"/>
                    </a:srgbClr>
                  </a:outerShdw>
                </a:effectLst>
              </a:rPr>
              <a:t>	4</a:t>
            </a:r>
            <a:r>
              <a:rPr lang="en-US" sz="2800" b="1" i="1" dirty="0">
                <a:solidFill>
                  <a:srgbClr val="FFFF00"/>
                </a:solidFill>
                <a:effectLst>
                  <a:outerShdw blurRad="38100" dist="38100" dir="2700000" algn="tl">
                    <a:srgbClr val="000000">
                      <a:alpha val="43137"/>
                    </a:srgbClr>
                  </a:outerShdw>
                </a:effectLst>
              </a:rPr>
              <a:t>One generation shall laud your works to 	another, and shall declare your mighty acts.</a:t>
            </a:r>
          </a:p>
          <a:p>
            <a:r>
              <a:rPr lang="en-US" sz="2800" b="1" i="1" baseline="30000" dirty="0">
                <a:effectLst>
                  <a:outerShdw blurRad="38100" dist="38100" dir="2700000" algn="tl">
                    <a:srgbClr val="000000">
                      <a:alpha val="43137"/>
                    </a:srgbClr>
                  </a:outerShdw>
                </a:effectLst>
              </a:rPr>
              <a:t>5</a:t>
            </a:r>
            <a:r>
              <a:rPr lang="en-US" sz="2800" b="1" i="1" dirty="0">
                <a:effectLst>
                  <a:outerShdw blurRad="38100" dist="38100" dir="2700000" algn="tl">
                    <a:srgbClr val="000000">
                      <a:alpha val="43137"/>
                    </a:srgbClr>
                  </a:outerShdw>
                </a:effectLst>
              </a:rPr>
              <a:t>On the glorious splendor of your majesty,</a:t>
            </a:r>
          </a:p>
          <a:p>
            <a:r>
              <a:rPr lang="en-US" sz="2800" b="1" i="1" dirty="0">
                <a:effectLst>
                  <a:outerShdw blurRad="38100" dist="38100" dir="2700000" algn="tl">
                    <a:srgbClr val="000000">
                      <a:alpha val="43137"/>
                    </a:srgbClr>
                  </a:outerShdw>
                </a:effectLst>
              </a:rPr>
              <a:t>and on your wondrous works, I will meditate.</a:t>
            </a:r>
          </a:p>
          <a:p>
            <a:r>
              <a:rPr lang="en-US" sz="2800" b="1" i="1" baseline="30000" dirty="0">
                <a:solidFill>
                  <a:srgbClr val="FFFF00"/>
                </a:solidFill>
                <a:effectLst>
                  <a:outerShdw blurRad="38100" dist="38100" dir="2700000" algn="tl">
                    <a:srgbClr val="000000">
                      <a:alpha val="43137"/>
                    </a:srgbClr>
                  </a:outerShdw>
                </a:effectLst>
              </a:rPr>
              <a:t>	17</a:t>
            </a:r>
            <a:r>
              <a:rPr lang="en-US" sz="2800" b="1" i="1" dirty="0">
                <a:solidFill>
                  <a:srgbClr val="FFFF00"/>
                </a:solidFill>
                <a:effectLst>
                  <a:outerShdw blurRad="38100" dist="38100" dir="2700000" algn="tl">
                    <a:srgbClr val="000000">
                      <a:alpha val="43137"/>
                    </a:srgbClr>
                  </a:outerShdw>
                </a:effectLst>
              </a:rPr>
              <a:t>The Lord is just in all his ways, and kind in 	all his doings.</a:t>
            </a:r>
            <a:endParaRPr lang="en-US" sz="3000" b="1" i="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316152"/>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0">
              <a:schemeClr val="accent6">
                <a:lumMod val="95000"/>
                <a:lumOff val="5000"/>
              </a:schemeClr>
            </a:gs>
            <a:gs pos="22000">
              <a:schemeClr val="accent6">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685800" y="304800"/>
            <a:ext cx="8001000" cy="9144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effectLst>
                  <a:outerShdw blurRad="38100" dist="38100" dir="2700000" algn="tl">
                    <a:srgbClr val="000000">
                      <a:alpha val="43137"/>
                    </a:srgbClr>
                  </a:outerShdw>
                </a:effectLst>
              </a:rPr>
              <a:t>Scripture Reading</a:t>
            </a:r>
            <a:r>
              <a:rPr lang="en-US" altLang="en-US" sz="2000" i="1" dirty="0">
                <a:solidFill>
                  <a:srgbClr val="003300"/>
                </a:solidFill>
                <a:effectLst>
                  <a:outerShdw blurRad="38100" dist="38100" dir="2700000" algn="tl">
                    <a:srgbClr val="000000">
                      <a:alpha val="43137"/>
                    </a:srgbClr>
                  </a:outerShdw>
                </a:effectLst>
              </a:rPr>
              <a:t> </a:t>
            </a:r>
            <a:r>
              <a:rPr lang="en-US" altLang="en-US" sz="2000" i="1" dirty="0">
                <a:solidFill>
                  <a:srgbClr val="FFFF00"/>
                </a:solidFill>
                <a:effectLst>
                  <a:outerShdw blurRad="38100" dist="38100" dir="2700000" algn="tl">
                    <a:srgbClr val="000000">
                      <a:alpha val="43137"/>
                    </a:srgbClr>
                  </a:outerShdw>
                </a:effectLst>
              </a:rPr>
              <a:t>(To Be Read Responsively)</a:t>
            </a:r>
            <a:br>
              <a:rPr lang="en-US" altLang="en-US" sz="2000" i="1" dirty="0">
                <a:solidFill>
                  <a:srgbClr val="FFFF00"/>
                </a:solidFill>
                <a:effectLst>
                  <a:outerShdw blurRad="38100" dist="38100" dir="2700000" algn="tl">
                    <a:srgbClr val="000000">
                      <a:alpha val="43137"/>
                    </a:srgbClr>
                  </a:outerShdw>
                </a:effectLst>
              </a:rPr>
            </a:br>
            <a:r>
              <a:rPr lang="en-US" altLang="en-US" sz="2000" b="0" i="1" dirty="0">
                <a:solidFill>
                  <a:srgbClr val="00FFFF"/>
                </a:solidFill>
                <a:effectLst>
                  <a:outerShdw blurRad="38100" dist="38100" dir="2700000" algn="tl">
                    <a:srgbClr val="000000">
                      <a:alpha val="43137"/>
                    </a:srgbClr>
                  </a:outerShdw>
                </a:effectLst>
              </a:rPr>
              <a:t>(Psalm 145:1-5, 17-21)</a:t>
            </a: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337751" y="1739711"/>
            <a:ext cx="8839200" cy="4431983"/>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18</a:t>
            </a:r>
            <a:r>
              <a:rPr lang="en-US" sz="2800" b="1" i="1" dirty="0">
                <a:effectLst>
                  <a:outerShdw blurRad="38100" dist="38100" dir="2700000" algn="tl">
                    <a:srgbClr val="000000">
                      <a:alpha val="43137"/>
                    </a:srgbClr>
                  </a:outerShdw>
                </a:effectLst>
              </a:rPr>
              <a:t>The Lord is near to all who call on him,</a:t>
            </a:r>
          </a:p>
          <a:p>
            <a:r>
              <a:rPr lang="en-US" sz="2800" b="1" i="1" dirty="0">
                <a:effectLst>
                  <a:outerShdw blurRad="38100" dist="38100" dir="2700000" algn="tl">
                    <a:srgbClr val="000000">
                      <a:alpha val="43137"/>
                    </a:srgbClr>
                  </a:outerShdw>
                </a:effectLst>
              </a:rPr>
              <a:t>to all who call on him in truth.</a:t>
            </a:r>
          </a:p>
          <a:p>
            <a:r>
              <a:rPr lang="en-US" sz="2800" b="1" i="1" baseline="30000" dirty="0">
                <a:solidFill>
                  <a:srgbClr val="FFFF00"/>
                </a:solidFill>
                <a:effectLst>
                  <a:outerShdw blurRad="38100" dist="38100" dir="2700000" algn="tl">
                    <a:srgbClr val="000000">
                      <a:alpha val="43137"/>
                    </a:srgbClr>
                  </a:outerShdw>
                </a:effectLst>
              </a:rPr>
              <a:t>	19</a:t>
            </a:r>
            <a:r>
              <a:rPr lang="en-US" sz="2800" b="1" i="1" dirty="0">
                <a:solidFill>
                  <a:srgbClr val="FFFF00"/>
                </a:solidFill>
                <a:effectLst>
                  <a:outerShdw blurRad="38100" dist="38100" dir="2700000" algn="tl">
                    <a:srgbClr val="000000">
                      <a:alpha val="43137"/>
                    </a:srgbClr>
                  </a:outerShdw>
                </a:effectLst>
              </a:rPr>
              <a:t>He fulfills the desire of all who fear him;</a:t>
            </a:r>
          </a:p>
          <a:p>
            <a:r>
              <a:rPr lang="en-US" sz="2800" b="1" i="1" dirty="0">
                <a:solidFill>
                  <a:srgbClr val="FFFF00"/>
                </a:solidFill>
                <a:effectLst>
                  <a:outerShdw blurRad="38100" dist="38100" dir="2700000" algn="tl">
                    <a:srgbClr val="000000">
                      <a:alpha val="43137"/>
                    </a:srgbClr>
                  </a:outerShdw>
                </a:effectLst>
              </a:rPr>
              <a:t>	he also hears their cry, and saves them.</a:t>
            </a:r>
          </a:p>
          <a:p>
            <a:r>
              <a:rPr lang="en-US" sz="2800" b="1" i="1" baseline="30000" dirty="0">
                <a:effectLst>
                  <a:outerShdw blurRad="38100" dist="38100" dir="2700000" algn="tl">
                    <a:srgbClr val="000000">
                      <a:alpha val="43137"/>
                    </a:srgbClr>
                  </a:outerShdw>
                </a:effectLst>
              </a:rPr>
              <a:t>20</a:t>
            </a:r>
            <a:r>
              <a:rPr lang="en-US" sz="2800" b="1" i="1" dirty="0">
                <a:effectLst>
                  <a:outerShdw blurRad="38100" dist="38100" dir="2700000" algn="tl">
                    <a:srgbClr val="000000">
                      <a:alpha val="43137"/>
                    </a:srgbClr>
                  </a:outerShdw>
                </a:effectLst>
              </a:rPr>
              <a:t>The Lord watches over all who love him,</a:t>
            </a:r>
          </a:p>
          <a:p>
            <a:r>
              <a:rPr lang="en-US" sz="2800" b="1" i="1" dirty="0">
                <a:effectLst>
                  <a:outerShdw blurRad="38100" dist="38100" dir="2700000" algn="tl">
                    <a:srgbClr val="000000">
                      <a:alpha val="43137"/>
                    </a:srgbClr>
                  </a:outerShdw>
                </a:effectLst>
              </a:rPr>
              <a:t>but all the wicked he will destroy.</a:t>
            </a:r>
          </a:p>
          <a:p>
            <a:r>
              <a:rPr lang="en-US" sz="2800" b="1" i="1" baseline="30000" dirty="0">
                <a:solidFill>
                  <a:srgbClr val="FFFF00"/>
                </a:solidFill>
                <a:effectLst>
                  <a:outerShdw blurRad="38100" dist="38100" dir="2700000" algn="tl">
                    <a:srgbClr val="000000">
                      <a:alpha val="43137"/>
                    </a:srgbClr>
                  </a:outerShdw>
                </a:effectLst>
              </a:rPr>
              <a:t>	21</a:t>
            </a:r>
            <a:r>
              <a:rPr lang="en-US" sz="2800" b="1" i="1" dirty="0">
                <a:solidFill>
                  <a:srgbClr val="FFFF00"/>
                </a:solidFill>
                <a:effectLst>
                  <a:outerShdw blurRad="38100" dist="38100" dir="2700000" algn="tl">
                    <a:srgbClr val="000000">
                      <a:alpha val="43137"/>
                    </a:srgbClr>
                  </a:outerShdw>
                </a:effectLst>
              </a:rPr>
              <a:t>My mouth will speak the praise of the Lord,</a:t>
            </a:r>
          </a:p>
          <a:p>
            <a:r>
              <a:rPr lang="en-US" sz="2800" b="1" i="1" dirty="0">
                <a:solidFill>
                  <a:srgbClr val="FFFF00"/>
                </a:solidFill>
                <a:effectLst>
                  <a:outerShdw blurRad="38100" dist="38100" dir="2700000" algn="tl">
                    <a:srgbClr val="000000">
                      <a:alpha val="43137"/>
                    </a:srgbClr>
                  </a:outerShdw>
                </a:effectLst>
              </a:rPr>
              <a:t>	and all flesh will bless his holy name forever 	and ever.</a:t>
            </a:r>
          </a:p>
          <a:p>
            <a:endParaRPr lang="en-US" sz="3000" b="1" i="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4826894"/>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685800" y="304800"/>
            <a:ext cx="80010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effectLst>
                  <a:outerShdw blurRad="38100" dist="38100" dir="2700000" algn="tl">
                    <a:srgbClr val="000000">
                      <a:alpha val="43137"/>
                    </a:srgbClr>
                  </a:outerShdw>
                </a:effectLst>
              </a:rPr>
              <a:t>Scripture Reading</a:t>
            </a:r>
            <a:r>
              <a:rPr lang="en-US" altLang="en-US" sz="2000" i="1" dirty="0">
                <a:solidFill>
                  <a:srgbClr val="003300"/>
                </a:solidFill>
                <a:effectLst>
                  <a:outerShdw blurRad="38100" dist="38100" dir="2700000" algn="tl">
                    <a:srgbClr val="000000">
                      <a:alpha val="43137"/>
                    </a:srgbClr>
                  </a:outerShdw>
                </a:effectLst>
              </a:rPr>
              <a:t> </a:t>
            </a:r>
            <a:br>
              <a:rPr lang="en-US" altLang="en-US" sz="2000" i="1" dirty="0">
                <a:solidFill>
                  <a:srgbClr val="003300"/>
                </a:solidFill>
                <a:effectLst>
                  <a:outerShdw blurRad="38100" dist="38100" dir="2700000" algn="tl">
                    <a:srgbClr val="000000">
                      <a:alpha val="43137"/>
                    </a:srgbClr>
                  </a:outerShdw>
                </a:effectLst>
              </a:rPr>
            </a:br>
            <a:r>
              <a:rPr lang="en-US" altLang="en-US" sz="2400" b="0" i="1" dirty="0">
                <a:solidFill>
                  <a:srgbClr val="00FFFF"/>
                </a:solidFill>
                <a:effectLst>
                  <a:outerShdw blurRad="38100" dist="38100" dir="2700000" algn="tl">
                    <a:srgbClr val="000000">
                      <a:alpha val="43137"/>
                    </a:srgbClr>
                  </a:outerShdw>
                </a:effectLst>
              </a:rPr>
              <a:t>(2 Thessalonians 2:1-5, 13-17)</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82146" y="1814844"/>
            <a:ext cx="8382000" cy="4401205"/>
          </a:xfrm>
          <a:prstGeom prst="rect">
            <a:avLst/>
          </a:prstGeom>
        </p:spPr>
        <p:txBody>
          <a:bodyPr wrap="square">
            <a:spAutoFit/>
          </a:bodyPr>
          <a:lstStyle/>
          <a:p>
            <a:r>
              <a:rPr lang="en-US" baseline="30000" dirty="0"/>
              <a:t>	</a:t>
            </a:r>
            <a:r>
              <a:rPr lang="en-US" sz="2800" b="1" i="1" baseline="30000" dirty="0">
                <a:effectLst>
                  <a:outerShdw blurRad="38100" dist="38100" dir="2700000" algn="tl">
                    <a:srgbClr val="000000">
                      <a:alpha val="43137"/>
                    </a:srgbClr>
                  </a:outerShdw>
                </a:effectLst>
              </a:rPr>
              <a:t>1</a:t>
            </a:r>
            <a:r>
              <a:rPr lang="en-US" sz="2800" b="1" i="1" dirty="0">
                <a:effectLst>
                  <a:outerShdw blurRad="38100" dist="38100" dir="2700000" algn="tl">
                    <a:srgbClr val="000000">
                      <a:alpha val="43137"/>
                    </a:srgbClr>
                  </a:outerShdw>
                </a:effectLst>
              </a:rPr>
              <a:t>As to the coming of our Lord Jesus Christ and our being gathered together to him, we beg you, brothers and sisters, </a:t>
            </a:r>
            <a:r>
              <a:rPr lang="en-US" sz="2800" b="1" i="1" baseline="30000" dirty="0">
                <a:effectLst>
                  <a:outerShdw blurRad="38100" dist="38100" dir="2700000" algn="tl">
                    <a:srgbClr val="000000">
                      <a:alpha val="43137"/>
                    </a:srgbClr>
                  </a:outerShdw>
                </a:effectLst>
              </a:rPr>
              <a:t>2</a:t>
            </a:r>
            <a:r>
              <a:rPr lang="en-US" sz="2800" b="1" i="1" dirty="0">
                <a:effectLst>
                  <a:outerShdw blurRad="38100" dist="38100" dir="2700000" algn="tl">
                    <a:srgbClr val="000000">
                      <a:alpha val="43137"/>
                    </a:srgbClr>
                  </a:outerShdw>
                </a:effectLst>
              </a:rPr>
              <a:t>not to be quickly shaken in mind or alarmed, either by spirit or by word or by letter, as though from us, to the effect that the day of the Lord is already here. </a:t>
            </a:r>
            <a:r>
              <a:rPr lang="en-US" sz="2800" b="1" i="1" baseline="30000" dirty="0">
                <a:effectLst>
                  <a:outerShdw blurRad="38100" dist="38100" dir="2700000" algn="tl">
                    <a:srgbClr val="000000">
                      <a:alpha val="43137"/>
                    </a:srgbClr>
                  </a:outerShdw>
                </a:effectLst>
              </a:rPr>
              <a:t>3</a:t>
            </a:r>
            <a:r>
              <a:rPr lang="en-US" sz="2800" b="1" i="1" dirty="0">
                <a:effectLst>
                  <a:outerShdw blurRad="38100" dist="38100" dir="2700000" algn="tl">
                    <a:srgbClr val="000000">
                      <a:alpha val="43137"/>
                    </a:srgbClr>
                  </a:outerShdw>
                </a:effectLst>
              </a:rPr>
              <a:t>Let no one deceive you in any way; for that day will not come unless the rebellion comes first and the lawless one is revealed, the one destined for destruction</a:t>
            </a:r>
            <a:endParaRPr lang="en-US" sz="3000" b="1" i="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194308"/>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685800" y="304800"/>
            <a:ext cx="80010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effectLst>
                  <a:outerShdw blurRad="38100" dist="38100" dir="2700000" algn="tl">
                    <a:srgbClr val="000000">
                      <a:alpha val="43137"/>
                    </a:srgbClr>
                  </a:outerShdw>
                </a:effectLst>
              </a:rPr>
              <a:t>Scripture Reading</a:t>
            </a:r>
            <a:r>
              <a:rPr lang="en-US" altLang="en-US" sz="2000" i="1" dirty="0">
                <a:solidFill>
                  <a:srgbClr val="003300"/>
                </a:solidFill>
                <a:effectLst>
                  <a:outerShdw blurRad="38100" dist="38100" dir="2700000" algn="tl">
                    <a:srgbClr val="000000">
                      <a:alpha val="43137"/>
                    </a:srgbClr>
                  </a:outerShdw>
                </a:effectLst>
              </a:rPr>
              <a:t> </a:t>
            </a:r>
            <a:br>
              <a:rPr lang="en-US" altLang="en-US" sz="2000" i="1" dirty="0">
                <a:solidFill>
                  <a:srgbClr val="003300"/>
                </a:solidFill>
                <a:effectLst>
                  <a:outerShdw blurRad="38100" dist="38100" dir="2700000" algn="tl">
                    <a:srgbClr val="000000">
                      <a:alpha val="43137"/>
                    </a:srgbClr>
                  </a:outerShdw>
                </a:effectLst>
              </a:rPr>
            </a:br>
            <a:r>
              <a:rPr lang="en-US" altLang="en-US" sz="2400" b="0" i="1" dirty="0">
                <a:solidFill>
                  <a:srgbClr val="00FFFF"/>
                </a:solidFill>
                <a:effectLst>
                  <a:outerShdw blurRad="38100" dist="38100" dir="2700000" algn="tl">
                    <a:srgbClr val="000000">
                      <a:alpha val="43137"/>
                    </a:srgbClr>
                  </a:outerShdw>
                </a:effectLst>
              </a:rPr>
              <a:t>(2 Thessalonians 2:1-5, 13-17)</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381000" y="2015966"/>
            <a:ext cx="8305800" cy="2708434"/>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4</a:t>
            </a:r>
            <a:r>
              <a:rPr lang="en-US" sz="2800" b="1" i="1" dirty="0">
                <a:effectLst>
                  <a:outerShdw blurRad="38100" dist="38100" dir="2700000" algn="tl">
                    <a:srgbClr val="000000">
                      <a:alpha val="43137"/>
                    </a:srgbClr>
                  </a:outerShdw>
                </a:effectLst>
              </a:rPr>
              <a:t>He opposes and exalts himself above every so-called god or object of worship, so that he takes his seat in the temple of God, declaring himself to be God. </a:t>
            </a:r>
            <a:r>
              <a:rPr lang="en-US" sz="2800" b="1" i="1" baseline="30000" dirty="0">
                <a:effectLst>
                  <a:outerShdw blurRad="38100" dist="38100" dir="2700000" algn="tl">
                    <a:srgbClr val="000000">
                      <a:alpha val="43137"/>
                    </a:srgbClr>
                  </a:outerShdw>
                </a:effectLst>
              </a:rPr>
              <a:t>5</a:t>
            </a:r>
            <a:r>
              <a:rPr lang="en-US" sz="2800" b="1" i="1" dirty="0">
                <a:effectLst>
                  <a:outerShdw blurRad="38100" dist="38100" dir="2700000" algn="tl">
                    <a:srgbClr val="000000">
                      <a:alpha val="43137"/>
                    </a:srgbClr>
                  </a:outerShdw>
                </a:effectLst>
              </a:rPr>
              <a:t>Do you not remember that I told you these things when I was still with you?</a:t>
            </a:r>
          </a:p>
          <a:p>
            <a:endParaRPr lang="en-US" sz="3000" b="1" i="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722430"/>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685800" y="304800"/>
            <a:ext cx="80010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effectLst>
                  <a:outerShdw blurRad="38100" dist="38100" dir="2700000" algn="tl">
                    <a:srgbClr val="000000">
                      <a:alpha val="43137"/>
                    </a:srgbClr>
                  </a:outerShdw>
                </a:effectLst>
              </a:rPr>
              <a:t>Scripture Reading</a:t>
            </a:r>
            <a:r>
              <a:rPr lang="en-US" altLang="en-US" sz="2000" i="1" dirty="0">
                <a:solidFill>
                  <a:srgbClr val="003300"/>
                </a:solidFill>
                <a:effectLst>
                  <a:outerShdw blurRad="38100" dist="38100" dir="2700000" algn="tl">
                    <a:srgbClr val="000000">
                      <a:alpha val="43137"/>
                    </a:srgbClr>
                  </a:outerShdw>
                </a:effectLst>
              </a:rPr>
              <a:t> </a:t>
            </a:r>
            <a:br>
              <a:rPr lang="en-US" altLang="en-US" sz="2000" i="1" dirty="0">
                <a:solidFill>
                  <a:srgbClr val="003300"/>
                </a:solidFill>
                <a:effectLst>
                  <a:outerShdw blurRad="38100" dist="38100" dir="2700000" algn="tl">
                    <a:srgbClr val="000000">
                      <a:alpha val="43137"/>
                    </a:srgbClr>
                  </a:outerShdw>
                </a:effectLst>
              </a:rPr>
            </a:br>
            <a:r>
              <a:rPr lang="en-US" altLang="en-US" sz="2400" b="0" i="1" dirty="0">
                <a:solidFill>
                  <a:srgbClr val="00FFFF"/>
                </a:solidFill>
                <a:effectLst>
                  <a:outerShdw blurRad="38100" dist="38100" dir="2700000" algn="tl">
                    <a:srgbClr val="000000">
                      <a:alpha val="43137"/>
                    </a:srgbClr>
                  </a:outerShdw>
                </a:effectLst>
              </a:rPr>
              <a:t>(2 Thessalonians 2:1-5, 13-17)</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304800" y="1676400"/>
            <a:ext cx="8610600" cy="5293757"/>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	13</a:t>
            </a:r>
            <a:r>
              <a:rPr lang="en-US" sz="2800" b="1" i="1" dirty="0">
                <a:effectLst>
                  <a:outerShdw blurRad="38100" dist="38100" dir="2700000" algn="tl">
                    <a:srgbClr val="000000">
                      <a:alpha val="43137"/>
                    </a:srgbClr>
                  </a:outerShdw>
                </a:effectLst>
              </a:rPr>
              <a:t>But we must always give thanks to God for you, brothers and sisters beloved by the Lord, because God chose you as the first fruits for salvation through sanctification by the Spirit and through belief in the truth. </a:t>
            </a:r>
            <a:r>
              <a:rPr lang="en-US" sz="2800" b="1" i="1" baseline="30000" dirty="0">
                <a:effectLst>
                  <a:outerShdw blurRad="38100" dist="38100" dir="2700000" algn="tl">
                    <a:srgbClr val="000000">
                      <a:alpha val="43137"/>
                    </a:srgbClr>
                  </a:outerShdw>
                </a:effectLst>
              </a:rPr>
              <a:t>14</a:t>
            </a:r>
            <a:r>
              <a:rPr lang="en-US" sz="2800" b="1" i="1" dirty="0">
                <a:effectLst>
                  <a:outerShdw blurRad="38100" dist="38100" dir="2700000" algn="tl">
                    <a:srgbClr val="000000">
                      <a:alpha val="43137"/>
                    </a:srgbClr>
                  </a:outerShdw>
                </a:effectLst>
              </a:rPr>
              <a:t>For this purpose he called you through our proclamation of the good news, so that you may obtain the glory of our Lord Jesus Christ. </a:t>
            </a:r>
            <a:r>
              <a:rPr lang="en-US" sz="2800" b="1" i="1" baseline="30000" dirty="0">
                <a:effectLst>
                  <a:outerShdw blurRad="38100" dist="38100" dir="2700000" algn="tl">
                    <a:srgbClr val="000000">
                      <a:alpha val="43137"/>
                    </a:srgbClr>
                  </a:outerShdw>
                </a:effectLst>
              </a:rPr>
              <a:t>15</a:t>
            </a:r>
            <a:r>
              <a:rPr lang="en-US" sz="2800" b="1" i="1" dirty="0">
                <a:effectLst>
                  <a:outerShdw blurRad="38100" dist="38100" dir="2700000" algn="tl">
                    <a:srgbClr val="000000">
                      <a:alpha val="43137"/>
                    </a:srgbClr>
                  </a:outerShdw>
                </a:effectLst>
              </a:rPr>
              <a:t>So then, brothers and sisters, stand firm and hold fast to the traditions that you were taught by us, either by word of mouth or by our letter.</a:t>
            </a:r>
          </a:p>
          <a:p>
            <a:endParaRPr lang="en-US" sz="3000" b="1" i="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4083783"/>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6934200"/>
          </a:xfrm>
          <a:prstGeom prst="rect">
            <a:avLst/>
          </a:prstGeom>
        </p:spPr>
      </p:pic>
      <p:sp>
        <p:nvSpPr>
          <p:cNvPr id="111618" name="Rectangle 2"/>
          <p:cNvSpPr>
            <a:spLocks noGrp="1" noChangeArrowheads="1"/>
          </p:cNvSpPr>
          <p:nvPr>
            <p:ph type="ctrTitle"/>
          </p:nvPr>
        </p:nvSpPr>
        <p:spPr>
          <a:xfrm>
            <a:off x="504309" y="168275"/>
            <a:ext cx="83820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t>Call To Worship </a:t>
            </a:r>
            <a:r>
              <a:rPr lang="en-US" altLang="en-US" sz="2000" b="0" i="1" dirty="0"/>
              <a:t>(Psalm 98:4-6)  </a:t>
            </a:r>
            <a:r>
              <a:rPr lang="en-US" altLang="en-US" sz="2000" b="0" i="1" dirty="0">
                <a:solidFill>
                  <a:srgbClr val="FFFF00"/>
                </a:solidFill>
              </a:rPr>
              <a:t>  </a:t>
            </a:r>
            <a:endParaRPr lang="en-US" altLang="en-US" sz="2000" b="0" i="1" dirty="0">
              <a:solidFill>
                <a:srgbClr val="FFFF00"/>
              </a:solidFill>
              <a:latin typeface="+mn-lt"/>
            </a:endParaRP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3" name="Rectangle 2"/>
          <p:cNvSpPr/>
          <p:nvPr/>
        </p:nvSpPr>
        <p:spPr>
          <a:xfrm>
            <a:off x="448059" y="1447800"/>
            <a:ext cx="8494499" cy="5232202"/>
          </a:xfrm>
          <a:prstGeom prst="rect">
            <a:avLst/>
          </a:prstGeom>
          <a:noFill/>
        </p:spPr>
        <p:txBody>
          <a:bodyPr wrap="square">
            <a:spAutoFit/>
          </a:bodyPr>
          <a:lstStyle/>
          <a:p>
            <a:r>
              <a:rPr lang="en-US" sz="3000" b="1" i="1" dirty="0">
                <a:effectLst>
                  <a:outerShdw blurRad="38100" dist="38100" dir="2700000" algn="tl">
                    <a:srgbClr val="000000">
                      <a:alpha val="43137"/>
                    </a:srgbClr>
                  </a:outerShdw>
                </a:effectLst>
              </a:rPr>
              <a:t>Make a joyful noise to the Lord, all the earth; break forth into joyous song and sing praises.</a:t>
            </a:r>
            <a:endParaRPr lang="en-US" sz="3000" b="1" dirty="0">
              <a:effectLst>
                <a:outerShdw blurRad="38100" dist="38100" dir="2700000" algn="tl">
                  <a:srgbClr val="000000">
                    <a:alpha val="43137"/>
                  </a:srgbClr>
                </a:outerShdw>
              </a:effectLst>
            </a:endParaRPr>
          </a:p>
          <a:p>
            <a:r>
              <a:rPr lang="en-US" sz="3000" b="1" i="1" dirty="0">
                <a:solidFill>
                  <a:srgbClr val="FFFF00"/>
                </a:solidFill>
                <a:effectLst>
                  <a:outerShdw blurRad="38100" dist="38100" dir="2700000" algn="tl">
                    <a:srgbClr val="000000">
                      <a:alpha val="43137"/>
                    </a:srgbClr>
                  </a:outerShdw>
                </a:effectLst>
              </a:rPr>
              <a:t>	Sing praises to the Lord with the lyre, 	with the lyre and the sound of melody.</a:t>
            </a:r>
            <a:endParaRPr lang="en-US" sz="3000" b="1" dirty="0">
              <a:solidFill>
                <a:srgbClr val="FFFF00"/>
              </a:solidFill>
              <a:effectLst>
                <a:outerShdw blurRad="38100" dist="38100" dir="2700000" algn="tl">
                  <a:srgbClr val="000000">
                    <a:alpha val="43137"/>
                  </a:srgbClr>
                </a:outerShdw>
              </a:effectLst>
            </a:endParaRPr>
          </a:p>
          <a:p>
            <a:r>
              <a:rPr lang="en-US" sz="3000" b="1" i="1" dirty="0">
                <a:effectLst>
                  <a:outerShdw blurRad="38100" dist="38100" dir="2700000" algn="tl">
                    <a:srgbClr val="000000">
                      <a:alpha val="43137"/>
                    </a:srgbClr>
                  </a:outerShdw>
                </a:effectLst>
              </a:rPr>
              <a:t>With trumpets and the sound of the horn, make a joyful noise before the King, the Lord.</a:t>
            </a:r>
            <a:endParaRPr lang="en-US" sz="3000" b="1" dirty="0">
              <a:effectLst>
                <a:outerShdw blurRad="38100" dist="38100" dir="2700000" algn="tl">
                  <a:srgbClr val="000000">
                    <a:alpha val="43137"/>
                  </a:srgbClr>
                </a:outerShdw>
              </a:effectLst>
            </a:endParaRPr>
          </a:p>
          <a:p>
            <a:r>
              <a:rPr lang="en-US" sz="3000" b="1" i="1" dirty="0">
                <a:solidFill>
                  <a:srgbClr val="FFFF00"/>
                </a:solidFill>
                <a:effectLst>
                  <a:outerShdw blurRad="38100" dist="38100" dir="2700000" algn="tl">
                    <a:srgbClr val="000000">
                      <a:alpha val="43137"/>
                    </a:srgbClr>
                  </a:outerShdw>
                </a:effectLst>
              </a:rPr>
              <a:t>	Come, make a joyful noise, sing 	praises!  	Let us worship the Lord!</a:t>
            </a:r>
            <a:endParaRPr lang="en-US" sz="3000" b="1" dirty="0">
              <a:solidFill>
                <a:srgbClr val="FFFF00"/>
              </a:solidFill>
              <a:effectLst>
                <a:outerShdw blurRad="38100" dist="38100" dir="2700000" algn="tl">
                  <a:srgbClr val="000000">
                    <a:alpha val="43137"/>
                  </a:srgbClr>
                </a:outerShdw>
              </a:effectLst>
            </a:endParaRPr>
          </a:p>
          <a:p>
            <a:r>
              <a:rPr lang="en-US" sz="3200" b="1" i="1" dirty="0">
                <a:solidFill>
                  <a:srgbClr val="FFFF00"/>
                </a:solidFill>
              </a:rPr>
              <a:t> </a:t>
            </a:r>
            <a:endParaRPr lang="en-US" sz="3200" dirty="0">
              <a:solidFill>
                <a:srgbClr val="FFFF00"/>
              </a:solidFill>
            </a:endParaRPr>
          </a:p>
          <a:p>
            <a:endParaRPr lang="en-US" sz="3200" i="1" dirty="0">
              <a:solidFill>
                <a:srgbClr val="FF0000"/>
              </a:solidFill>
              <a:effectLst>
                <a:outerShdw blurRad="38100" dist="38100" dir="2700000" algn="tl">
                  <a:srgbClr val="000000">
                    <a:alpha val="43137"/>
                  </a:srgbClr>
                </a:outerShdw>
              </a:effectLst>
            </a:endParaRPr>
          </a:p>
        </p:txBody>
      </p:sp>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685800" y="304800"/>
            <a:ext cx="80010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effectLst>
                  <a:outerShdw blurRad="38100" dist="38100" dir="2700000" algn="tl">
                    <a:srgbClr val="000000">
                      <a:alpha val="43137"/>
                    </a:srgbClr>
                  </a:outerShdw>
                </a:effectLst>
              </a:rPr>
              <a:t>Scripture Reading</a:t>
            </a:r>
            <a:r>
              <a:rPr lang="en-US" altLang="en-US" sz="2000" i="1" dirty="0">
                <a:solidFill>
                  <a:srgbClr val="003300"/>
                </a:solidFill>
                <a:effectLst>
                  <a:outerShdw blurRad="38100" dist="38100" dir="2700000" algn="tl">
                    <a:srgbClr val="000000">
                      <a:alpha val="43137"/>
                    </a:srgbClr>
                  </a:outerShdw>
                </a:effectLst>
              </a:rPr>
              <a:t> </a:t>
            </a:r>
            <a:br>
              <a:rPr lang="en-US" altLang="en-US" sz="2000" i="1" dirty="0">
                <a:solidFill>
                  <a:srgbClr val="003300"/>
                </a:solidFill>
                <a:effectLst>
                  <a:outerShdw blurRad="38100" dist="38100" dir="2700000" algn="tl">
                    <a:srgbClr val="000000">
                      <a:alpha val="43137"/>
                    </a:srgbClr>
                  </a:outerShdw>
                </a:effectLst>
              </a:rPr>
            </a:br>
            <a:r>
              <a:rPr lang="en-US" altLang="en-US" sz="2400" b="0" i="1" dirty="0">
                <a:solidFill>
                  <a:srgbClr val="00FFFF"/>
                </a:solidFill>
                <a:effectLst>
                  <a:outerShdw blurRad="38100" dist="38100" dir="2700000" algn="tl">
                    <a:srgbClr val="000000">
                      <a:alpha val="43137"/>
                    </a:srgbClr>
                  </a:outerShdw>
                </a:effectLst>
              </a:rPr>
              <a:t>(2 Thessalonians 2:1-5, 13-17)</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381000" y="1718020"/>
            <a:ext cx="8039100" cy="3570208"/>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	16</a:t>
            </a:r>
            <a:r>
              <a:rPr lang="en-US" sz="2800" b="1" i="1" dirty="0">
                <a:effectLst>
                  <a:outerShdw blurRad="38100" dist="38100" dir="2700000" algn="tl">
                    <a:srgbClr val="000000">
                      <a:alpha val="43137"/>
                    </a:srgbClr>
                  </a:outerShdw>
                </a:effectLst>
              </a:rPr>
              <a:t>Now may our Lord Jesus Christ himself and God our Father, who loved us and through grace gave us eternal comfort and good hope, </a:t>
            </a:r>
            <a:r>
              <a:rPr lang="en-US" sz="2800" b="1" i="1" baseline="30000" dirty="0">
                <a:effectLst>
                  <a:outerShdw blurRad="38100" dist="38100" dir="2700000" algn="tl">
                    <a:srgbClr val="000000">
                      <a:alpha val="43137"/>
                    </a:srgbClr>
                  </a:outerShdw>
                </a:effectLst>
              </a:rPr>
              <a:t>17</a:t>
            </a:r>
            <a:r>
              <a:rPr lang="en-US" sz="2800" b="1" i="1" dirty="0">
                <a:effectLst>
                  <a:outerShdw blurRad="38100" dist="38100" dir="2700000" algn="tl">
                    <a:srgbClr val="000000">
                      <a:alpha val="43137"/>
                    </a:srgbClr>
                  </a:outerShdw>
                </a:effectLst>
              </a:rPr>
              <a:t>comfort your hearts and strengthen them in every good work and word.</a:t>
            </a:r>
          </a:p>
          <a:p>
            <a:endParaRPr lang="en-US" sz="2800" b="1" i="1" dirty="0">
              <a:effectLst>
                <a:outerShdw blurRad="38100" dist="38100" dir="2700000" algn="tl">
                  <a:srgbClr val="000000">
                    <a:alpha val="43137"/>
                  </a:srgbClr>
                </a:outerShdw>
              </a:effectLst>
            </a:endParaRPr>
          </a:p>
          <a:p>
            <a:endParaRPr lang="en-US" sz="3000" b="1" i="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6560878"/>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762000" y="1219200"/>
            <a:ext cx="8001000" cy="1508125"/>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altLang="en-US" sz="3200" i="1" dirty="0">
                <a:solidFill>
                  <a:srgbClr val="FFFF00"/>
                </a:solidFill>
                <a:effectLst>
                  <a:outerShdw blurRad="38100" dist="38100" dir="2700000" algn="tl">
                    <a:srgbClr val="000000">
                      <a:alpha val="43137"/>
                    </a:srgbClr>
                  </a:outerShdw>
                </a:effectLst>
              </a:rPr>
              <a:t>Chosen First Fruits</a:t>
            </a:r>
          </a:p>
          <a:p>
            <a:r>
              <a:rPr lang="en-US" altLang="en-US" sz="2400" i="1" dirty="0">
                <a:solidFill>
                  <a:schemeClr val="tx1"/>
                </a:solidFill>
                <a:effectLst>
                  <a:outerShdw blurRad="38100" dist="38100" dir="2700000" algn="tl">
                    <a:srgbClr val="000000">
                      <a:alpha val="43137"/>
                    </a:srgbClr>
                  </a:outerShdw>
                </a:effectLst>
                <a:latin typeface="+mn-lt"/>
              </a:rPr>
              <a:t>(Psalm 145:1-5, 17-21, 2 Thessalonians 2:1-5, 13-17)</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352800"/>
            <a:ext cx="6019800" cy="3276600"/>
          </a:xfrm>
          <a:prstGeom prst="rect">
            <a:avLst/>
          </a:prstGeom>
        </p:spPr>
      </p:pic>
    </p:spTree>
    <p:extLst>
      <p:ext uri="{BB962C8B-B14F-4D97-AF65-F5344CB8AC3E}">
        <p14:creationId xmlns:p14="http://schemas.microsoft.com/office/powerpoint/2010/main" val="97300847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876300" y="381000"/>
            <a:ext cx="8001000" cy="1508125"/>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altLang="en-US" sz="3200" i="1" dirty="0">
                <a:solidFill>
                  <a:srgbClr val="FFFF00"/>
                </a:solidFill>
                <a:effectLst>
                  <a:outerShdw blurRad="38100" dist="38100" dir="2700000" algn="tl">
                    <a:srgbClr val="000000">
                      <a:alpha val="43137"/>
                    </a:srgbClr>
                  </a:outerShdw>
                </a:effectLst>
              </a:rPr>
              <a:t>Chosen First Fruits</a:t>
            </a:r>
          </a:p>
          <a:p>
            <a:r>
              <a:rPr lang="en-US" altLang="en-US" sz="2400" i="1" dirty="0">
                <a:solidFill>
                  <a:schemeClr val="tx1"/>
                </a:solidFill>
                <a:effectLst>
                  <a:outerShdw blurRad="38100" dist="38100" dir="2700000" algn="tl">
                    <a:srgbClr val="000000">
                      <a:alpha val="43137"/>
                    </a:srgbClr>
                  </a:outerShdw>
                </a:effectLst>
                <a:latin typeface="+mn-lt"/>
              </a:rPr>
              <a:t>(Psalm 145:1-5, 17-21, 2 Thessalonians 2:1-5, 13-17)</a:t>
            </a:r>
          </a:p>
        </p:txBody>
      </p:sp>
      <p:sp>
        <p:nvSpPr>
          <p:cNvPr id="2" name="AutoShape 2" descr="Displaying 20161030_162650.jpg"/>
          <p:cNvSpPr>
            <a:spLocks noChangeAspect="1" noChangeArrowheads="1"/>
          </p:cNvSpPr>
          <p:nvPr/>
        </p:nvSpPr>
        <p:spPr bwMode="auto">
          <a:xfrm>
            <a:off x="2514600" y="3276600"/>
            <a:ext cx="4724400" cy="2819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622" y="2286001"/>
            <a:ext cx="7586134" cy="4267200"/>
          </a:xfrm>
          <a:prstGeom prst="rect">
            <a:avLst/>
          </a:prstGeom>
        </p:spPr>
      </p:pic>
    </p:spTree>
    <p:extLst>
      <p:ext uri="{BB962C8B-B14F-4D97-AF65-F5344CB8AC3E}">
        <p14:creationId xmlns:p14="http://schemas.microsoft.com/office/powerpoint/2010/main" val="129722883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762000" y="1219200"/>
            <a:ext cx="8001000" cy="1508125"/>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altLang="en-US" sz="3200" i="1" dirty="0">
                <a:solidFill>
                  <a:srgbClr val="FFFF00"/>
                </a:solidFill>
                <a:effectLst>
                  <a:outerShdw blurRad="38100" dist="38100" dir="2700000" algn="tl">
                    <a:srgbClr val="000000">
                      <a:alpha val="43137"/>
                    </a:srgbClr>
                  </a:outerShdw>
                </a:effectLst>
              </a:rPr>
              <a:t>Chosen First Fruits</a:t>
            </a:r>
          </a:p>
          <a:p>
            <a:r>
              <a:rPr lang="en-US" altLang="en-US" sz="2400" i="1" dirty="0">
                <a:solidFill>
                  <a:schemeClr val="tx1"/>
                </a:solidFill>
                <a:effectLst>
                  <a:outerShdw blurRad="38100" dist="38100" dir="2700000" algn="tl">
                    <a:srgbClr val="000000">
                      <a:alpha val="43137"/>
                    </a:srgbClr>
                  </a:outerShdw>
                </a:effectLst>
                <a:latin typeface="+mn-lt"/>
              </a:rPr>
              <a:t>(Psalm 145:1-5, 17-21, 2 Thessalonians 2:1-5, 13-17)</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352800"/>
            <a:ext cx="6019800" cy="3276600"/>
          </a:xfrm>
          <a:prstGeom prst="rect">
            <a:avLst/>
          </a:prstGeom>
        </p:spPr>
      </p:pic>
    </p:spTree>
    <p:extLst>
      <p:ext uri="{BB962C8B-B14F-4D97-AF65-F5344CB8AC3E}">
        <p14:creationId xmlns:p14="http://schemas.microsoft.com/office/powerpoint/2010/main" val="167460027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7010400"/>
          </a:xfrm>
          <a:prstGeom prst="rect">
            <a:avLst/>
          </a:prstGeom>
        </p:spPr>
      </p:pic>
      <p:sp>
        <p:nvSpPr>
          <p:cNvPr id="32770" name="Rectangle 2"/>
          <p:cNvSpPr>
            <a:spLocks noGrp="1" noChangeArrowheads="1"/>
          </p:cNvSpPr>
          <p:nvPr>
            <p:ph type="ctrTitle"/>
          </p:nvPr>
        </p:nvSpPr>
        <p:spPr>
          <a:xfrm>
            <a:off x="914400" y="528140"/>
            <a:ext cx="9419286"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400" b="0" i="1" dirty="0">
                <a:solidFill>
                  <a:srgbClr val="FFFF00"/>
                </a:solidFill>
              </a:rPr>
              <a:t># 644 “Give Thanks, O Christian People”</a:t>
            </a: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248041" y="1790318"/>
            <a:ext cx="9640082"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Give thanks, O Christian people,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for workers of our day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who heed the call to service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make it their life's way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go to feed the hungry,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tend to those in need,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work for equal justice,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till all God's folk are freed.</a:t>
            </a:r>
          </a:p>
        </p:txBody>
      </p:sp>
    </p:spTree>
    <p:extLst>
      <p:ext uri="{BB962C8B-B14F-4D97-AF65-F5344CB8AC3E}">
        <p14:creationId xmlns:p14="http://schemas.microsoft.com/office/powerpoint/2010/main" val="2249516238"/>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7010400"/>
          </a:xfrm>
          <a:prstGeom prst="rect">
            <a:avLst/>
          </a:prstGeom>
        </p:spPr>
      </p:pic>
      <p:sp>
        <p:nvSpPr>
          <p:cNvPr id="32770" name="Rectangle 2"/>
          <p:cNvSpPr>
            <a:spLocks noGrp="1" noChangeArrowheads="1"/>
          </p:cNvSpPr>
          <p:nvPr>
            <p:ph type="ctrTitle"/>
          </p:nvPr>
        </p:nvSpPr>
        <p:spPr>
          <a:xfrm>
            <a:off x="914400" y="528140"/>
            <a:ext cx="9419286"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400" b="0" i="1" dirty="0">
                <a:solidFill>
                  <a:srgbClr val="FFFF00"/>
                </a:solidFill>
              </a:rPr>
              <a:t># 644 “Give Thanks, O Christian People”</a:t>
            </a: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248041" y="1790318"/>
            <a:ext cx="9640082" cy="5078313"/>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Give thanks, O Christian people,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for leaders of our years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who live to share with others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our joy when Christ appears,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teach the ones who seek light,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guide the faltering feet,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lead the followers forward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our living Lord to meet.</a:t>
            </a:r>
            <a:br>
              <a:rPr lang="en-US" sz="3600" b="1" i="1" dirty="0">
                <a:effectLst>
                  <a:outerShdw blurRad="38100" dist="38100" dir="2700000" algn="tl">
                    <a:srgbClr val="000000">
                      <a:alpha val="43137"/>
                    </a:srgbClr>
                  </a:outerShdw>
                </a:effectLst>
              </a:rPr>
            </a:br>
            <a:endParaRPr lang="en-US" sz="36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89040413"/>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7010400"/>
          </a:xfrm>
          <a:prstGeom prst="rect">
            <a:avLst/>
          </a:prstGeom>
        </p:spPr>
      </p:pic>
      <p:sp>
        <p:nvSpPr>
          <p:cNvPr id="32770" name="Rectangle 2"/>
          <p:cNvSpPr>
            <a:spLocks noGrp="1" noChangeArrowheads="1"/>
          </p:cNvSpPr>
          <p:nvPr>
            <p:ph type="ctrTitle"/>
          </p:nvPr>
        </p:nvSpPr>
        <p:spPr>
          <a:xfrm>
            <a:off x="914400" y="528140"/>
            <a:ext cx="9419286"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400" b="0" i="1" dirty="0">
                <a:solidFill>
                  <a:srgbClr val="FFFF00"/>
                </a:solidFill>
              </a:rPr>
              <a:t># 644 “Give Thanks, O Christian People”</a:t>
            </a: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248041" y="1790318"/>
            <a:ext cx="9640082" cy="5078313"/>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Give thanks, O Christian people,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for all who love the Lord,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who live each day believing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in God's eternal Word: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share Christ's love in living,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witness with each deed,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use the talents given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plant the gospel seed.</a:t>
            </a:r>
            <a:br>
              <a:rPr lang="en-US" sz="3600" b="1" i="1" dirty="0">
                <a:effectLst>
                  <a:outerShdw blurRad="38100" dist="38100" dir="2700000" algn="tl">
                    <a:srgbClr val="000000">
                      <a:alpha val="43137"/>
                    </a:srgbClr>
                  </a:outerShdw>
                </a:effectLst>
              </a:rPr>
            </a:br>
            <a:endParaRPr lang="en-US" sz="36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57718015"/>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7010400"/>
          </a:xfrm>
          <a:prstGeom prst="rect">
            <a:avLst/>
          </a:prstGeom>
        </p:spPr>
      </p:pic>
      <p:sp>
        <p:nvSpPr>
          <p:cNvPr id="32770" name="Rectangle 2"/>
          <p:cNvSpPr>
            <a:spLocks noGrp="1" noChangeArrowheads="1"/>
          </p:cNvSpPr>
          <p:nvPr>
            <p:ph type="ctrTitle"/>
          </p:nvPr>
        </p:nvSpPr>
        <p:spPr>
          <a:xfrm>
            <a:off x="914400" y="528140"/>
            <a:ext cx="9419286"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400" b="0" i="1" dirty="0">
                <a:solidFill>
                  <a:srgbClr val="FFFF00"/>
                </a:solidFill>
              </a:rPr>
              <a:t># 644 “Give Thanks, O Christian People”</a:t>
            </a: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248041" y="1790318"/>
            <a:ext cx="9640082" cy="5078313"/>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Give thanks, O Christian people,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for life in fellowship</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with all who trust our Savior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their serving to equip:</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ease another's burdens,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cope in joy and stress,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magnify God's message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Christ's great love confess.</a:t>
            </a:r>
            <a:br>
              <a:rPr lang="en-US" sz="3600" b="1" i="1" dirty="0">
                <a:effectLst>
                  <a:outerShdw blurRad="38100" dist="38100" dir="2700000" algn="tl">
                    <a:srgbClr val="000000">
                      <a:alpha val="43137"/>
                    </a:srgbClr>
                  </a:outerShdw>
                </a:effectLst>
              </a:rPr>
            </a:br>
            <a:endParaRPr lang="en-US" sz="36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83125060"/>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1" y="-381000"/>
            <a:ext cx="7086600" cy="8892331"/>
          </a:xfrm>
          <a:prstGeom prst="rect">
            <a:avLst/>
          </a:prstGeom>
        </p:spPr>
      </p:pic>
      <p:sp>
        <p:nvSpPr>
          <p:cNvPr id="801794" name="Rectangle 2"/>
          <p:cNvSpPr>
            <a:spLocks noChangeArrowheads="1"/>
          </p:cNvSpPr>
          <p:nvPr/>
        </p:nvSpPr>
        <p:spPr bwMode="auto">
          <a:xfrm>
            <a:off x="2362200" y="381000"/>
            <a:ext cx="6629400" cy="914400"/>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200" b="0" i="1" u="sng" dirty="0">
                <a:solidFill>
                  <a:srgbClr val="00FFFF"/>
                </a:solidFill>
                <a:effectLst>
                  <a:outerShdw blurRad="38100" dist="38100" dir="2700000" algn="tl">
                    <a:srgbClr val="000000">
                      <a:alpha val="43137"/>
                    </a:srgbClr>
                  </a:outerShdw>
                </a:effectLst>
                <a:cs typeface="Times New Roman" pitchFamily="18" charset="0"/>
              </a:rPr>
              <a:t>Responding to the WORD</a:t>
            </a:r>
          </a:p>
          <a:p>
            <a:r>
              <a:rPr lang="en-US" altLang="en-US" sz="3200" i="1" dirty="0">
                <a:solidFill>
                  <a:srgbClr val="FFFF00"/>
                </a:solidFill>
                <a:effectLst>
                  <a:outerShdw blurRad="38100" dist="38100" dir="2700000" algn="tl">
                    <a:srgbClr val="000000">
                      <a:alpha val="43137"/>
                    </a:srgbClr>
                  </a:outerShdw>
                </a:effectLst>
                <a:latin typeface="+mn-lt"/>
                <a:cs typeface="Times New Roman" pitchFamily="18" charset="0"/>
              </a:rPr>
              <a:t>Affirmation of Faith</a:t>
            </a:r>
            <a:br>
              <a:rPr lang="en-US" altLang="en-US" sz="3600" b="0" i="1" u="sng" dirty="0">
                <a:solidFill>
                  <a:schemeClr val="tx1"/>
                </a:solidFill>
                <a:effectLst>
                  <a:outerShdw blurRad="38100" dist="38100" dir="2700000" algn="tl">
                    <a:srgbClr val="000000">
                      <a:alpha val="43137"/>
                    </a:srgbClr>
                  </a:outerShdw>
                </a:effectLst>
                <a:cs typeface="Times New Roman" pitchFamily="18" charset="0"/>
              </a:rPr>
            </a:br>
            <a:endParaRPr lang="en-US" altLang="en-US" sz="2800"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978243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111976"/>
            <a:ext cx="9512241" cy="9969976"/>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4572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18535" y="2209800"/>
            <a:ext cx="9026611" cy="3323987"/>
          </a:xfrm>
          <a:prstGeom prst="rect">
            <a:avLst/>
          </a:prstGeom>
        </p:spPr>
        <p:txBody>
          <a:bodyPr wrap="square">
            <a:spAutoFit/>
          </a:bodyPr>
          <a:lstStyle/>
          <a:p>
            <a:pPr marL="342900" lvl="0" indent="-342900">
              <a:buFont typeface="Arial" panose="020B0604020202020204" pitchFamily="34" charset="0"/>
              <a:buChar char="•"/>
            </a:pPr>
            <a:r>
              <a:rPr lang="en-US" sz="2400" b="1" i="1" dirty="0">
                <a:solidFill>
                  <a:srgbClr val="00FFFF"/>
                </a:solidFill>
                <a:effectLst>
                  <a:outerShdw blurRad="38100" dist="38100" dir="2700000" algn="tl">
                    <a:srgbClr val="000000">
                      <a:alpha val="43137"/>
                    </a:srgbClr>
                  </a:outerShdw>
                </a:effectLst>
              </a:rPr>
              <a:t>The Sunday afternoon Bible Study</a:t>
            </a:r>
            <a:r>
              <a:rPr lang="en-US" sz="2400" i="1" dirty="0">
                <a:solidFill>
                  <a:srgbClr val="00FFFF"/>
                </a:solidFill>
                <a:effectLst>
                  <a:outerShdw blurRad="38100" dist="38100" dir="2700000" algn="tl">
                    <a:srgbClr val="000000">
                      <a:alpha val="43137"/>
                    </a:srgbClr>
                  </a:outerShdw>
                </a:effectLst>
              </a:rPr>
              <a:t> </a:t>
            </a:r>
            <a:r>
              <a:rPr lang="en-US" sz="2400" i="1" dirty="0">
                <a:effectLst>
                  <a:outerShdw blurRad="38100" dist="38100" dir="2700000" algn="tl">
                    <a:srgbClr val="000000">
                      <a:alpha val="43137"/>
                    </a:srgbClr>
                  </a:outerShdw>
                </a:effectLst>
              </a:rPr>
              <a:t>groups will NOT be meeting today.  We will resume next Sunday.</a:t>
            </a:r>
          </a:p>
          <a:p>
            <a:pPr marL="342900" lvl="0" indent="-342900">
              <a:buFont typeface="Arial" panose="020B0604020202020204" pitchFamily="34" charset="0"/>
              <a:buChar char="•"/>
            </a:pPr>
            <a:endParaRPr lang="en-US" sz="2400" i="1" dirty="0">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400" i="1" dirty="0">
                <a:effectLst>
                  <a:outerShdw blurRad="38100" dist="38100" dir="2700000" algn="tl">
                    <a:srgbClr val="000000">
                      <a:alpha val="43137"/>
                    </a:srgbClr>
                  </a:outerShdw>
                </a:effectLst>
              </a:rPr>
              <a:t>The </a:t>
            </a:r>
            <a:r>
              <a:rPr lang="en-US" sz="2400" b="1" i="1" dirty="0">
                <a:solidFill>
                  <a:srgbClr val="00FFFF"/>
                </a:solidFill>
                <a:effectLst>
                  <a:outerShdw blurRad="38100" dist="38100" dir="2700000" algn="tl">
                    <a:srgbClr val="000000">
                      <a:alpha val="43137"/>
                    </a:srgbClr>
                  </a:outerShdw>
                </a:effectLst>
              </a:rPr>
              <a:t>Women's Group</a:t>
            </a:r>
            <a:r>
              <a:rPr lang="en-US" sz="2400" i="1" dirty="0">
                <a:solidFill>
                  <a:srgbClr val="00FFFF"/>
                </a:solidFill>
                <a:effectLst>
                  <a:outerShdw blurRad="38100" dist="38100" dir="2700000" algn="tl">
                    <a:srgbClr val="000000">
                      <a:alpha val="43137"/>
                    </a:srgbClr>
                  </a:outerShdw>
                </a:effectLst>
              </a:rPr>
              <a:t> </a:t>
            </a:r>
            <a:r>
              <a:rPr lang="en-US" sz="2400" i="1" dirty="0">
                <a:effectLst>
                  <a:outerShdw blurRad="38100" dist="38100" dir="2700000" algn="tl">
                    <a:srgbClr val="000000">
                      <a:alpha val="43137"/>
                    </a:srgbClr>
                  </a:outerShdw>
                </a:effectLst>
              </a:rPr>
              <a:t>will be meeting on every </a:t>
            </a:r>
            <a:r>
              <a:rPr lang="en-US" sz="2400" b="1" i="1" dirty="0">
                <a:solidFill>
                  <a:srgbClr val="00FFFF"/>
                </a:solidFill>
                <a:effectLst>
                  <a:outerShdw blurRad="38100" dist="38100" dir="2700000" algn="tl">
                    <a:srgbClr val="000000">
                      <a:alpha val="43137"/>
                    </a:srgbClr>
                  </a:outerShdw>
                </a:effectLst>
              </a:rPr>
              <a:t>Wednesday, @ 7:30pm </a:t>
            </a:r>
            <a:r>
              <a:rPr lang="en-US" sz="2400" i="1" dirty="0">
                <a:effectLst>
                  <a:outerShdw blurRad="38100" dist="38100" dir="2700000" algn="tl">
                    <a:srgbClr val="000000">
                      <a:alpha val="43137"/>
                    </a:srgbClr>
                  </a:outerShdw>
                </a:effectLst>
              </a:rPr>
              <a:t>over at the Manse (2048 E 14</a:t>
            </a:r>
            <a:r>
              <a:rPr lang="en-US" sz="2400" i="1" baseline="30000" dirty="0">
                <a:effectLst>
                  <a:outerShdw blurRad="38100" dist="38100" dir="2700000" algn="tl">
                    <a:srgbClr val="000000">
                      <a:alpha val="43137"/>
                    </a:srgbClr>
                  </a:outerShdw>
                </a:effectLst>
              </a:rPr>
              <a:t>th</a:t>
            </a:r>
            <a:r>
              <a:rPr lang="en-US" sz="2400" i="1" dirty="0">
                <a:effectLst>
                  <a:outerShdw blurRad="38100" dist="38100" dir="2700000" algn="tl">
                    <a:srgbClr val="000000">
                      <a:alpha val="43137"/>
                    </a:srgbClr>
                  </a:outerShdw>
                </a:effectLst>
              </a:rPr>
              <a:t> Street).  For more information, please see Margaret or Cara.</a:t>
            </a:r>
            <a:r>
              <a:rPr lang="en-US" i="1" dirty="0"/>
              <a:t> </a:t>
            </a:r>
          </a:p>
          <a:p>
            <a:pPr marL="342900" indent="-342900">
              <a:buFont typeface="Arial" panose="020B0604020202020204" pitchFamily="34" charset="0"/>
              <a:buChar char="•"/>
            </a:pPr>
            <a:endParaRPr lang="en-US" i="1" dirty="0"/>
          </a:p>
          <a:p>
            <a:pPr marL="342900" indent="-342900">
              <a:buFont typeface="Arial" panose="020B0604020202020204" pitchFamily="34" charset="0"/>
              <a:buChar char="•"/>
            </a:pPr>
            <a:r>
              <a:rPr lang="en-US" sz="2400" i="1" dirty="0"/>
              <a:t>The next </a:t>
            </a:r>
            <a:r>
              <a:rPr lang="en-US" sz="2400" b="1" i="1" dirty="0">
                <a:solidFill>
                  <a:srgbClr val="00FFFF"/>
                </a:solidFill>
              </a:rPr>
              <a:t>Session Meeting</a:t>
            </a:r>
            <a:r>
              <a:rPr lang="en-US" sz="2400" i="1" dirty="0">
                <a:solidFill>
                  <a:srgbClr val="00FFFF"/>
                </a:solidFill>
              </a:rPr>
              <a:t> </a:t>
            </a:r>
            <a:r>
              <a:rPr lang="en-US" sz="2400" i="1" dirty="0"/>
              <a:t>will be </a:t>
            </a:r>
            <a:r>
              <a:rPr lang="en-US" sz="2400" b="1" i="1" dirty="0" err="1">
                <a:solidFill>
                  <a:srgbClr val="00FFFF"/>
                </a:solidFill>
              </a:rPr>
              <a:t>tommorow</a:t>
            </a:r>
            <a:r>
              <a:rPr lang="en-US" sz="2400" i="1" dirty="0">
                <a:solidFill>
                  <a:srgbClr val="00FFFF"/>
                </a:solidFill>
              </a:rPr>
              <a:t> </a:t>
            </a:r>
            <a:r>
              <a:rPr lang="en-US" sz="2400" i="1" dirty="0"/>
              <a:t>at </a:t>
            </a:r>
            <a:r>
              <a:rPr lang="en-US" sz="2400" b="1" i="1" dirty="0">
                <a:solidFill>
                  <a:srgbClr val="00FFFF"/>
                </a:solidFill>
              </a:rPr>
              <a:t>7pm</a:t>
            </a:r>
            <a:r>
              <a:rPr lang="en-US" sz="2400" i="1" dirty="0"/>
              <a:t>.  All active elders please attend.  </a:t>
            </a:r>
            <a:endParaRPr lang="en-US" sz="2400" b="1" i="1"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63849803"/>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0"/>
            <a:ext cx="13792200" cy="6858000"/>
          </a:xfrm>
          <a:prstGeom prst="rect">
            <a:avLst/>
          </a:prstGeom>
        </p:spPr>
      </p:pic>
      <p:sp>
        <p:nvSpPr>
          <p:cNvPr id="20482" name="Rectangle 2"/>
          <p:cNvSpPr>
            <a:spLocks noGrp="1" noChangeArrowheads="1"/>
          </p:cNvSpPr>
          <p:nvPr>
            <p:ph type="ctrTitle"/>
          </p:nvPr>
        </p:nvSpPr>
        <p:spPr>
          <a:xfrm>
            <a:off x="304800" y="381000"/>
            <a:ext cx="8699157" cy="1431925"/>
          </a:xfrm>
        </p:spPr>
        <p:txBody>
          <a:bodyPr/>
          <a:lstStyle/>
          <a:p>
            <a:r>
              <a:rPr lang="en-US" altLang="en-US" sz="3600" b="0" i="1" u="sng" dirty="0">
                <a:solidFill>
                  <a:srgbClr val="FFFF00"/>
                </a:solidFill>
                <a:cs typeface="Times New Roman" pitchFamily="18" charset="0"/>
              </a:rPr>
              <a:t>Gathering Hymn</a:t>
            </a:r>
            <a:br>
              <a:rPr lang="en-US" altLang="en-US" sz="3600" b="0" i="1" dirty="0">
                <a:solidFill>
                  <a:srgbClr val="FFFF00"/>
                </a:solidFill>
                <a:cs typeface="Times New Roman" pitchFamily="18" charset="0"/>
              </a:rPr>
            </a:br>
            <a:r>
              <a:rPr lang="en-US" altLang="en-US" sz="2600" b="0" i="1" dirty="0">
                <a:solidFill>
                  <a:srgbClr val="00FFFF"/>
                </a:solidFill>
                <a:effectLst>
                  <a:outerShdw blurRad="38100" dist="38100" dir="2700000" algn="tl">
                    <a:srgbClr val="000000">
                      <a:alpha val="43137"/>
                    </a:srgbClr>
                  </a:outerShdw>
                </a:effectLst>
              </a:rPr>
              <a:t># 41 “O Worship the King, All Glorious Above”</a:t>
            </a:r>
          </a:p>
        </p:txBody>
      </p:sp>
      <p:sp>
        <p:nvSpPr>
          <p:cNvPr id="3" name="Subtitle 2"/>
          <p:cNvSpPr>
            <a:spLocks noGrp="1"/>
          </p:cNvSpPr>
          <p:nvPr>
            <p:ph type="subTitle" sz="quarter" idx="1"/>
          </p:nvPr>
        </p:nvSpPr>
        <p:spPr>
          <a:xfrm>
            <a:off x="-304800" y="1447800"/>
            <a:ext cx="8923638" cy="1752600"/>
          </a:xfrm>
        </p:spPr>
        <p:txBody>
          <a:bodyPr/>
          <a:lstStyle/>
          <a:p>
            <a:pPr algn="ctr"/>
            <a:r>
              <a:rPr lang="en-US" sz="3600" b="1" i="1" dirty="0">
                <a:solidFill>
                  <a:srgbClr val="FFFF00"/>
                </a:solidFill>
              </a:rPr>
              <a:t>O worship the King, </a:t>
            </a:r>
            <a:br>
              <a:rPr lang="en-US" sz="3600" b="1" i="1" dirty="0">
                <a:solidFill>
                  <a:srgbClr val="FFFF00"/>
                </a:solidFill>
              </a:rPr>
            </a:br>
            <a:r>
              <a:rPr lang="en-US" sz="3600" b="1" i="1" dirty="0">
                <a:solidFill>
                  <a:srgbClr val="FFFF00"/>
                </a:solidFill>
              </a:rPr>
              <a:t>all glorious above!</a:t>
            </a:r>
            <a:br>
              <a:rPr lang="en-US" sz="3600" b="1" i="1" dirty="0">
                <a:solidFill>
                  <a:srgbClr val="FFFF00"/>
                </a:solidFill>
              </a:rPr>
            </a:br>
            <a:r>
              <a:rPr lang="en-US" sz="3600" b="1" i="1" dirty="0">
                <a:solidFill>
                  <a:srgbClr val="FFFF00"/>
                </a:solidFill>
              </a:rPr>
              <a:t>O gratefully sing </a:t>
            </a:r>
            <a:br>
              <a:rPr lang="en-US" sz="3600" b="1" i="1" dirty="0">
                <a:solidFill>
                  <a:srgbClr val="FFFF00"/>
                </a:solidFill>
              </a:rPr>
            </a:br>
            <a:r>
              <a:rPr lang="en-US" sz="3600" b="1" i="1" dirty="0">
                <a:solidFill>
                  <a:srgbClr val="FFFF00"/>
                </a:solidFill>
              </a:rPr>
              <a:t>God's power and God’s love:</a:t>
            </a:r>
            <a:br>
              <a:rPr lang="en-US" sz="3600" b="1" i="1" dirty="0">
                <a:solidFill>
                  <a:srgbClr val="FFFF00"/>
                </a:solidFill>
              </a:rPr>
            </a:br>
            <a:r>
              <a:rPr lang="en-US" sz="3600" b="1" i="1" dirty="0">
                <a:solidFill>
                  <a:srgbClr val="FFFF00"/>
                </a:solidFill>
              </a:rPr>
              <a:t>our shield and defender, </a:t>
            </a:r>
            <a:br>
              <a:rPr lang="en-US" sz="3600" b="1" i="1" dirty="0">
                <a:solidFill>
                  <a:srgbClr val="FFFF00"/>
                </a:solidFill>
              </a:rPr>
            </a:br>
            <a:r>
              <a:rPr lang="en-US" sz="3600" b="1" i="1" dirty="0">
                <a:solidFill>
                  <a:srgbClr val="FFFF00"/>
                </a:solidFill>
              </a:rPr>
              <a:t>the Ancient of Days,</a:t>
            </a:r>
            <a:br>
              <a:rPr lang="en-US" sz="3600" b="1" i="1" dirty="0">
                <a:solidFill>
                  <a:srgbClr val="FFFF00"/>
                </a:solidFill>
              </a:rPr>
            </a:br>
            <a:r>
              <a:rPr lang="en-US" sz="3600" b="1" i="1" dirty="0">
                <a:solidFill>
                  <a:srgbClr val="FFFF00"/>
                </a:solidFill>
              </a:rPr>
              <a:t>pavilioned in splendor </a:t>
            </a:r>
            <a:br>
              <a:rPr lang="en-US" sz="3600" b="1" i="1" dirty="0">
                <a:solidFill>
                  <a:srgbClr val="FFFF00"/>
                </a:solidFill>
              </a:rPr>
            </a:br>
            <a:r>
              <a:rPr lang="en-US" sz="3600" b="1" i="1" dirty="0">
                <a:solidFill>
                  <a:srgbClr val="FFFF00"/>
                </a:solidFill>
              </a:rPr>
              <a:t>and girded with praise.</a:t>
            </a:r>
            <a:endParaRPr lang="en-US" sz="3600" b="1" i="1" dirty="0">
              <a:solidFill>
                <a:srgbClr val="FFFF00"/>
              </a:solidFill>
              <a:effectLst>
                <a:outerShdw blurRad="38100" dist="38100" dir="2700000" algn="tl">
                  <a:srgbClr val="000000">
                    <a:alpha val="43137"/>
                  </a:srgbClr>
                </a:outerShdw>
              </a:effectLst>
            </a:endParaRPr>
          </a:p>
        </p:txBody>
      </p:sp>
    </p:spTree>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3581400"/>
            <a:ext cx="5334000" cy="3953435"/>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4572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228600" y="1968843"/>
            <a:ext cx="8736878" cy="2893100"/>
          </a:xfrm>
          <a:prstGeom prst="rect">
            <a:avLst/>
          </a:prstGeom>
        </p:spPr>
        <p:txBody>
          <a:bodyPr wrap="square">
            <a:spAutoFit/>
          </a:bodyPr>
          <a:lstStyle/>
          <a:p>
            <a:pPr lvl="0"/>
            <a:endParaRPr lang="en-US" dirty="0">
              <a:solidFill>
                <a:srgbClr val="00FFFF"/>
              </a:solidFill>
            </a:endParaRPr>
          </a:p>
          <a:p>
            <a:pPr marL="342900" indent="-342900">
              <a:buFont typeface="Arial" panose="020B0604020202020204" pitchFamily="34" charset="0"/>
              <a:buChar char="•"/>
            </a:pPr>
            <a:r>
              <a:rPr lang="en-US" sz="2800" b="1" i="1" dirty="0">
                <a:solidFill>
                  <a:srgbClr val="00FFFF"/>
                </a:solidFill>
                <a:effectLst>
                  <a:outerShdw blurRad="38100" dist="38100" dir="2700000" algn="tl">
                    <a:srgbClr val="000000">
                      <a:alpha val="43137"/>
                    </a:srgbClr>
                  </a:outerShdw>
                </a:effectLst>
              </a:rPr>
              <a:t>Operation Christmas Child </a:t>
            </a:r>
            <a:r>
              <a:rPr lang="en-US" sz="2800" b="1" dirty="0">
                <a:effectLst>
                  <a:outerShdw blurRad="38100" dist="38100" dir="2700000" algn="tl">
                    <a:srgbClr val="000000">
                      <a:alpha val="43137"/>
                    </a:srgbClr>
                  </a:outerShdw>
                </a:effectLst>
              </a:rPr>
              <a:t>Shoeboxes will be collected </a:t>
            </a:r>
            <a:r>
              <a:rPr lang="en-US" sz="2800" b="1" dirty="0">
                <a:solidFill>
                  <a:srgbClr val="00FFFF"/>
                </a:solidFill>
                <a:effectLst>
                  <a:outerShdw blurRad="38100" dist="38100" dir="2700000" algn="tl">
                    <a:srgbClr val="000000">
                      <a:alpha val="43137"/>
                    </a:srgbClr>
                  </a:outerShdw>
                </a:effectLst>
              </a:rPr>
              <a:t>Next Sunday, 11/13</a:t>
            </a:r>
            <a:r>
              <a:rPr lang="en-US" sz="2800" b="1" dirty="0">
                <a:effectLst>
                  <a:outerShdw blurRad="38100" dist="38100" dir="2700000" algn="tl">
                    <a:srgbClr val="000000">
                      <a:alpha val="43137"/>
                    </a:srgbClr>
                  </a:outerShdw>
                </a:effectLst>
              </a:rPr>
              <a:t>.  If you are interested in participating again this year, please pick up one of the flyers.</a:t>
            </a:r>
          </a:p>
          <a:p>
            <a:pPr marL="342900" lvl="0" indent="-342900">
              <a:buFont typeface="Arial" panose="020B0604020202020204" pitchFamily="34" charset="0"/>
              <a:buChar char="•"/>
            </a:pPr>
            <a:endParaRPr lang="en-US" sz="2400" dirty="0">
              <a:solidFill>
                <a:srgbClr val="00FFFF"/>
              </a:solidFill>
            </a:endParaRPr>
          </a:p>
          <a:p>
            <a:pPr marL="342900" lvl="0" indent="-342900">
              <a:buFont typeface="Arial" panose="020B0604020202020204" pitchFamily="34" charset="0"/>
              <a:buChar char="•"/>
            </a:pPr>
            <a:endParaRPr lang="en-US" sz="2800" b="1" i="1" dirty="0">
              <a:solidFill>
                <a:srgbClr val="00FFFF"/>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0326" y="4062125"/>
            <a:ext cx="3176713" cy="2673472"/>
          </a:xfrm>
          <a:prstGeom prst="rect">
            <a:avLst/>
          </a:prstGeom>
        </p:spPr>
      </p:pic>
    </p:spTree>
    <p:extLst>
      <p:ext uri="{BB962C8B-B14F-4D97-AF65-F5344CB8AC3E}">
        <p14:creationId xmlns:p14="http://schemas.microsoft.com/office/powerpoint/2010/main" val="3800409053"/>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4038600"/>
            <a:ext cx="6019800" cy="32766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4572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152400" y="1794347"/>
            <a:ext cx="8763000" cy="2369880"/>
          </a:xfrm>
          <a:prstGeom prst="rect">
            <a:avLst/>
          </a:prstGeom>
        </p:spPr>
        <p:txBody>
          <a:bodyPr wrap="square">
            <a:spAutoFit/>
          </a:bodyPr>
          <a:lstStyle/>
          <a:p>
            <a:pPr lvl="0"/>
            <a:endParaRPr lang="en-US" dirty="0">
              <a:solidFill>
                <a:srgbClr val="00FFFF"/>
              </a:solidFill>
            </a:endParaRPr>
          </a:p>
          <a:p>
            <a:pPr marL="285750" lvl="0" indent="-285750">
              <a:buFont typeface="Arial" panose="020B0604020202020204" pitchFamily="34" charset="0"/>
              <a:buChar char="•"/>
            </a:pPr>
            <a:r>
              <a:rPr lang="en-US" sz="2600" i="1" dirty="0">
                <a:effectLst>
                  <a:outerShdw blurRad="38100" dist="38100" dir="2700000" algn="tl">
                    <a:srgbClr val="000000">
                      <a:alpha val="43137"/>
                    </a:srgbClr>
                  </a:outerShdw>
                </a:effectLst>
              </a:rPr>
              <a:t>Our annual</a:t>
            </a:r>
            <a:r>
              <a:rPr lang="en-US" sz="2600" b="1" i="1" dirty="0">
                <a:effectLst>
                  <a:outerShdw blurRad="38100" dist="38100" dir="2700000" algn="tl">
                    <a:srgbClr val="000000">
                      <a:alpha val="43137"/>
                    </a:srgbClr>
                  </a:outerShdw>
                </a:effectLst>
              </a:rPr>
              <a:t> </a:t>
            </a:r>
            <a:r>
              <a:rPr lang="en-US" sz="2600" b="1" i="1" dirty="0">
                <a:solidFill>
                  <a:srgbClr val="00FFFF"/>
                </a:solidFill>
                <a:effectLst>
                  <a:outerShdw blurRad="38100" dist="38100" dir="2700000" algn="tl">
                    <a:srgbClr val="000000">
                      <a:alpha val="43137"/>
                    </a:srgbClr>
                  </a:outerShdw>
                </a:effectLst>
              </a:rPr>
              <a:t>Thanksgiving Dinner </a:t>
            </a:r>
            <a:r>
              <a:rPr lang="en-US" sz="2600" i="1" dirty="0">
                <a:solidFill>
                  <a:srgbClr val="00FFFF"/>
                </a:solidFill>
                <a:effectLst>
                  <a:outerShdw blurRad="38100" dist="38100" dir="2700000" algn="tl">
                    <a:srgbClr val="000000">
                      <a:alpha val="43137"/>
                    </a:srgbClr>
                  </a:outerShdw>
                </a:effectLst>
              </a:rPr>
              <a:t>will be on </a:t>
            </a:r>
            <a:r>
              <a:rPr lang="en-US" sz="2600" b="1" i="1" dirty="0">
                <a:solidFill>
                  <a:srgbClr val="00FFFF"/>
                </a:solidFill>
                <a:effectLst>
                  <a:outerShdw blurRad="38100" dist="38100" dir="2700000" algn="tl">
                    <a:srgbClr val="000000">
                      <a:alpha val="43137"/>
                    </a:srgbClr>
                  </a:outerShdw>
                </a:effectLst>
              </a:rPr>
              <a:t>Saturday, 11/19 at 6pm</a:t>
            </a:r>
            <a:r>
              <a:rPr lang="en-US" sz="2600" b="1" i="1" dirty="0">
                <a:effectLst>
                  <a:outerShdw blurRad="38100" dist="38100" dir="2700000" algn="tl">
                    <a:srgbClr val="000000">
                      <a:alpha val="43137"/>
                    </a:srgbClr>
                  </a:outerShdw>
                </a:effectLst>
              </a:rPr>
              <a:t>.  </a:t>
            </a:r>
            <a:r>
              <a:rPr lang="en-US" sz="2600" i="1" dirty="0">
                <a:effectLst>
                  <a:outerShdw blurRad="38100" dist="38100" dir="2700000" algn="tl">
                    <a:srgbClr val="000000">
                      <a:alpha val="43137"/>
                    </a:srgbClr>
                  </a:outerShdw>
                </a:effectLst>
              </a:rPr>
              <a:t>For tickets, please see Paul.  $10 for adult and $5 for children.  We will also be receiving canned and non-perishable food for donation during the Thanksgiving Dinner.</a:t>
            </a:r>
            <a:endParaRPr lang="en-US" sz="2600" b="1" i="1"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5726806"/>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800" b="0" i="1" dirty="0"/>
              <a:t>Prayer of the People &amp; The Lord’s Prayer</a:t>
            </a:r>
          </a:p>
        </p:txBody>
      </p:sp>
      <p:sp>
        <p:nvSpPr>
          <p:cNvPr id="2" name="Rectangle 1"/>
          <p:cNvSpPr/>
          <p:nvPr/>
        </p:nvSpPr>
        <p:spPr>
          <a:xfrm>
            <a:off x="-152400" y="1524000"/>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8800"/>
            <a:ext cx="9144000" cy="54864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94270" y="195649"/>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p:txBody>
      </p:sp>
      <p:sp>
        <p:nvSpPr>
          <p:cNvPr id="5" name="Rectangle 3"/>
          <p:cNvSpPr txBox="1">
            <a:spLocks noChangeArrowheads="1"/>
          </p:cNvSpPr>
          <p:nvPr/>
        </p:nvSpPr>
        <p:spPr bwMode="auto">
          <a:xfrm>
            <a:off x="381000" y="1681120"/>
            <a:ext cx="936955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nSpc>
                <a:spcPct val="80000"/>
              </a:lnSpc>
            </a:pPr>
            <a:endParaRPr lang="en-US" altLang="en-US" sz="2800" b="1" i="1" kern="0" dirty="0">
              <a:solidFill>
                <a:srgbClr val="00FFFF"/>
              </a:solidFill>
            </a:endParaRPr>
          </a:p>
        </p:txBody>
      </p:sp>
    </p:spTree>
    <p:extLst>
      <p:ext uri="{BB962C8B-B14F-4D97-AF65-F5344CB8AC3E}">
        <p14:creationId xmlns:p14="http://schemas.microsoft.com/office/powerpoint/2010/main" val="4269254007"/>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85" y="1354137"/>
            <a:ext cx="9297209" cy="7305674"/>
          </a:xfrm>
          <a:prstGeom prst="rect">
            <a:avLst/>
          </a:prstGeom>
        </p:spPr>
      </p:pic>
      <p:pic>
        <p:nvPicPr>
          <p:cNvPr id="1026" name="Picture 2" descr="http://www.popularhymns.com/images/doxology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334498" cy="79248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770" name="Rectangle 2"/>
          <p:cNvSpPr>
            <a:spLocks noGrp="1" noChangeArrowheads="1"/>
          </p:cNvSpPr>
          <p:nvPr>
            <p:ph type="ctrTitle"/>
          </p:nvPr>
        </p:nvSpPr>
        <p:spPr>
          <a:xfrm>
            <a:off x="228600" y="611567"/>
            <a:ext cx="8534400" cy="1431925"/>
          </a:xfrm>
        </p:spPr>
        <p:txBody>
          <a:bodyPr/>
          <a:lstStyle/>
          <a:p>
            <a:r>
              <a:rPr lang="en-US" altLang="en-US" sz="3600" b="0" i="1" u="sng" dirty="0">
                <a:solidFill>
                  <a:srgbClr val="00FFFF"/>
                </a:solidFill>
                <a:cs typeface="Times New Roman" pitchFamily="18" charset="0"/>
              </a:rPr>
              <a:t>Communion Hymn</a:t>
            </a:r>
            <a:br>
              <a:rPr lang="en-US" altLang="en-US" sz="3600" b="0" i="1" u="sng" dirty="0">
                <a:solidFill>
                  <a:srgbClr val="FFFF00"/>
                </a:solidFill>
                <a:cs typeface="Times New Roman" pitchFamily="18" charset="0"/>
              </a:rPr>
            </a:br>
            <a:r>
              <a:rPr lang="en-US" altLang="en-US" sz="2600" b="0" i="1" dirty="0"/>
              <a:t># 42 “Your Faithfulness, O Lord Is Sure” (Psalm 145)</a:t>
            </a:r>
          </a:p>
        </p:txBody>
      </p:sp>
      <p:sp>
        <p:nvSpPr>
          <p:cNvPr id="5" name="Rectangle 4"/>
          <p:cNvSpPr/>
          <p:nvPr/>
        </p:nvSpPr>
        <p:spPr>
          <a:xfrm>
            <a:off x="190500" y="2043492"/>
            <a:ext cx="8763000" cy="2308324"/>
          </a:xfrm>
          <a:prstGeom prst="rect">
            <a:avLst/>
          </a:prstGeom>
        </p:spPr>
        <p:txBody>
          <a:bodyPr wrap="square">
            <a:spAutoFit/>
          </a:bodyPr>
          <a:lstStyle/>
          <a:p>
            <a:pPr algn="ctr"/>
            <a:r>
              <a:rPr lang="en-US" sz="3600" b="1" i="1" dirty="0">
                <a:solidFill>
                  <a:srgbClr val="000000"/>
                </a:solidFill>
              </a:rPr>
              <a:t>Your faithfulness, O Lord, is sure</a:t>
            </a:r>
            <a:br>
              <a:rPr lang="en-US" sz="3600" b="1" i="1" dirty="0">
                <a:solidFill>
                  <a:srgbClr val="000000"/>
                </a:solidFill>
              </a:rPr>
            </a:br>
            <a:r>
              <a:rPr lang="en-US" sz="3600" b="1" i="1" dirty="0">
                <a:solidFill>
                  <a:srgbClr val="000000"/>
                </a:solidFill>
              </a:rPr>
              <a:t>in all your words, your gracious deeds;</a:t>
            </a:r>
            <a:br>
              <a:rPr lang="en-US" sz="3600" b="1" i="1" dirty="0">
                <a:solidFill>
                  <a:srgbClr val="000000"/>
                </a:solidFill>
              </a:rPr>
            </a:br>
            <a:r>
              <a:rPr lang="en-US" sz="3600" b="1" i="1" dirty="0">
                <a:solidFill>
                  <a:srgbClr val="000000"/>
                </a:solidFill>
              </a:rPr>
              <a:t>you gently lift all burdened souls</a:t>
            </a:r>
            <a:br>
              <a:rPr lang="en-US" sz="3600" b="1" i="1" dirty="0">
                <a:solidFill>
                  <a:srgbClr val="000000"/>
                </a:solidFill>
              </a:rPr>
            </a:br>
            <a:r>
              <a:rPr lang="en-US" sz="3600" b="1" i="1" dirty="0">
                <a:solidFill>
                  <a:srgbClr val="000000"/>
                </a:solidFill>
              </a:rPr>
              <a:t>and well provide for all our needs.</a:t>
            </a:r>
          </a:p>
        </p:txBody>
      </p:sp>
    </p:spTree>
    <p:extLst>
      <p:ext uri="{BB962C8B-B14F-4D97-AF65-F5344CB8AC3E}">
        <p14:creationId xmlns:p14="http://schemas.microsoft.com/office/powerpoint/2010/main" val="314324822"/>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770" name="Rectangle 2"/>
          <p:cNvSpPr>
            <a:spLocks noGrp="1" noChangeArrowheads="1"/>
          </p:cNvSpPr>
          <p:nvPr>
            <p:ph type="ctrTitle"/>
          </p:nvPr>
        </p:nvSpPr>
        <p:spPr>
          <a:xfrm>
            <a:off x="228600" y="611567"/>
            <a:ext cx="8534400" cy="1431925"/>
          </a:xfrm>
        </p:spPr>
        <p:txBody>
          <a:bodyPr/>
          <a:lstStyle/>
          <a:p>
            <a:r>
              <a:rPr lang="en-US" altLang="en-US" sz="3600" b="0" i="1" u="sng" dirty="0">
                <a:solidFill>
                  <a:srgbClr val="00FFFF"/>
                </a:solidFill>
                <a:cs typeface="Times New Roman" pitchFamily="18" charset="0"/>
              </a:rPr>
              <a:t>Communion Hymn</a:t>
            </a:r>
            <a:br>
              <a:rPr lang="en-US" altLang="en-US" sz="3600" b="0" i="1" u="sng" dirty="0">
                <a:solidFill>
                  <a:srgbClr val="FFFF00"/>
                </a:solidFill>
                <a:cs typeface="Times New Roman" pitchFamily="18" charset="0"/>
              </a:rPr>
            </a:br>
            <a:r>
              <a:rPr lang="en-US" altLang="en-US" sz="2600" b="0" i="1" dirty="0"/>
              <a:t># 42 “Your Faithfulness, O Lord Is Sure” (Psalm 145)</a:t>
            </a:r>
          </a:p>
        </p:txBody>
      </p:sp>
      <p:sp>
        <p:nvSpPr>
          <p:cNvPr id="5" name="Rectangle 4"/>
          <p:cNvSpPr/>
          <p:nvPr/>
        </p:nvSpPr>
        <p:spPr>
          <a:xfrm>
            <a:off x="190500" y="2043492"/>
            <a:ext cx="8763000" cy="2862322"/>
          </a:xfrm>
          <a:prstGeom prst="rect">
            <a:avLst/>
          </a:prstGeom>
        </p:spPr>
        <p:txBody>
          <a:bodyPr wrap="square">
            <a:spAutoFit/>
          </a:bodyPr>
          <a:lstStyle/>
          <a:p>
            <a:pPr algn="ctr"/>
            <a:r>
              <a:rPr lang="en-US" sz="3600" b="1" i="1" dirty="0">
                <a:solidFill>
                  <a:srgbClr val="000000"/>
                </a:solidFill>
              </a:rPr>
              <a:t>The eyes of all are fixed on you;</a:t>
            </a:r>
            <a:br>
              <a:rPr lang="en-US" sz="3600" b="1" i="1" dirty="0">
                <a:solidFill>
                  <a:srgbClr val="000000"/>
                </a:solidFill>
              </a:rPr>
            </a:br>
            <a:r>
              <a:rPr lang="en-US" sz="3600" b="1" i="1" dirty="0">
                <a:solidFill>
                  <a:srgbClr val="000000"/>
                </a:solidFill>
              </a:rPr>
              <a:t>by you their wants are all supplied;</a:t>
            </a:r>
            <a:br>
              <a:rPr lang="en-US" sz="3600" b="1" i="1" dirty="0">
                <a:solidFill>
                  <a:srgbClr val="000000"/>
                </a:solidFill>
              </a:rPr>
            </a:br>
            <a:r>
              <a:rPr lang="en-US" sz="3600" b="1" i="1" dirty="0">
                <a:solidFill>
                  <a:srgbClr val="000000"/>
                </a:solidFill>
              </a:rPr>
              <a:t>your open hand is bountiful</a:t>
            </a:r>
            <a:br>
              <a:rPr lang="en-US" sz="3600" b="1" i="1" dirty="0">
                <a:solidFill>
                  <a:srgbClr val="000000"/>
                </a:solidFill>
              </a:rPr>
            </a:br>
            <a:r>
              <a:rPr lang="en-US" sz="3600" b="1" i="1" dirty="0">
                <a:solidFill>
                  <a:srgbClr val="000000"/>
                </a:solidFill>
              </a:rPr>
              <a:t>and every soul is satisfied.</a:t>
            </a:r>
            <a:br>
              <a:rPr lang="en-US" sz="3600" b="1" i="1" dirty="0">
                <a:solidFill>
                  <a:srgbClr val="000000"/>
                </a:solidFill>
              </a:rPr>
            </a:br>
            <a:endParaRPr lang="en-US" sz="3600" b="1" i="1" dirty="0">
              <a:solidFill>
                <a:srgbClr val="000000"/>
              </a:solidFill>
            </a:endParaRPr>
          </a:p>
        </p:txBody>
      </p:sp>
    </p:spTree>
    <p:extLst>
      <p:ext uri="{BB962C8B-B14F-4D97-AF65-F5344CB8AC3E}">
        <p14:creationId xmlns:p14="http://schemas.microsoft.com/office/powerpoint/2010/main" val="2624315718"/>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770" name="Rectangle 2"/>
          <p:cNvSpPr>
            <a:spLocks noGrp="1" noChangeArrowheads="1"/>
          </p:cNvSpPr>
          <p:nvPr>
            <p:ph type="ctrTitle"/>
          </p:nvPr>
        </p:nvSpPr>
        <p:spPr>
          <a:xfrm>
            <a:off x="228600" y="611567"/>
            <a:ext cx="8534400" cy="1431925"/>
          </a:xfrm>
        </p:spPr>
        <p:txBody>
          <a:bodyPr/>
          <a:lstStyle/>
          <a:p>
            <a:r>
              <a:rPr lang="en-US" altLang="en-US" sz="3600" b="0" i="1" u="sng" dirty="0">
                <a:solidFill>
                  <a:srgbClr val="00FFFF"/>
                </a:solidFill>
                <a:cs typeface="Times New Roman" pitchFamily="18" charset="0"/>
              </a:rPr>
              <a:t>Communion Hymn</a:t>
            </a:r>
            <a:br>
              <a:rPr lang="en-US" altLang="en-US" sz="3600" b="0" i="1" u="sng" dirty="0">
                <a:solidFill>
                  <a:srgbClr val="FFFF00"/>
                </a:solidFill>
                <a:cs typeface="Times New Roman" pitchFamily="18" charset="0"/>
              </a:rPr>
            </a:br>
            <a:r>
              <a:rPr lang="en-US" altLang="en-US" sz="2600" b="0" i="1" dirty="0"/>
              <a:t># 42 “Your Faithfulness, O Lord Is Sure” (Psalm 145)</a:t>
            </a:r>
          </a:p>
        </p:txBody>
      </p:sp>
      <p:sp>
        <p:nvSpPr>
          <p:cNvPr id="5" name="Rectangle 4"/>
          <p:cNvSpPr/>
          <p:nvPr/>
        </p:nvSpPr>
        <p:spPr>
          <a:xfrm>
            <a:off x="190500" y="2043492"/>
            <a:ext cx="8763000" cy="2862322"/>
          </a:xfrm>
          <a:prstGeom prst="rect">
            <a:avLst/>
          </a:prstGeom>
        </p:spPr>
        <p:txBody>
          <a:bodyPr wrap="square">
            <a:spAutoFit/>
          </a:bodyPr>
          <a:lstStyle/>
          <a:p>
            <a:pPr algn="ctr"/>
            <a:r>
              <a:rPr lang="en-US" sz="3600" b="1" i="1" dirty="0">
                <a:solidFill>
                  <a:srgbClr val="000000"/>
                </a:solidFill>
              </a:rPr>
              <a:t>Lord, you are just in all your ways,</a:t>
            </a:r>
            <a:br>
              <a:rPr lang="en-US" sz="3600" b="1" i="1" dirty="0">
                <a:solidFill>
                  <a:srgbClr val="000000"/>
                </a:solidFill>
              </a:rPr>
            </a:br>
            <a:r>
              <a:rPr lang="en-US" sz="3600" b="1" i="1" dirty="0">
                <a:solidFill>
                  <a:srgbClr val="000000"/>
                </a:solidFill>
              </a:rPr>
              <a:t>and kind in everything you do;</a:t>
            </a:r>
            <a:br>
              <a:rPr lang="en-US" sz="3600" b="1" i="1" dirty="0">
                <a:solidFill>
                  <a:srgbClr val="000000"/>
                </a:solidFill>
              </a:rPr>
            </a:br>
            <a:r>
              <a:rPr lang="en-US" sz="3600" b="1" i="1" dirty="0">
                <a:solidFill>
                  <a:srgbClr val="000000"/>
                </a:solidFill>
              </a:rPr>
              <a:t>forever near you stand to hear</a:t>
            </a:r>
            <a:br>
              <a:rPr lang="en-US" sz="3600" b="1" i="1" dirty="0">
                <a:solidFill>
                  <a:srgbClr val="000000"/>
                </a:solidFill>
              </a:rPr>
            </a:br>
            <a:r>
              <a:rPr lang="en-US" sz="3600" b="1" i="1" dirty="0">
                <a:solidFill>
                  <a:srgbClr val="000000"/>
                </a:solidFill>
              </a:rPr>
              <a:t>and help all those who call on you.</a:t>
            </a:r>
            <a:br>
              <a:rPr lang="en-US" sz="3600" b="1" i="1" dirty="0">
                <a:solidFill>
                  <a:srgbClr val="000000"/>
                </a:solidFill>
              </a:rPr>
            </a:br>
            <a:endParaRPr lang="en-US" sz="3600" b="1" i="1" dirty="0">
              <a:solidFill>
                <a:srgbClr val="000000"/>
              </a:solidFill>
            </a:endParaRPr>
          </a:p>
        </p:txBody>
      </p:sp>
    </p:spTree>
    <p:extLst>
      <p:ext uri="{BB962C8B-B14F-4D97-AF65-F5344CB8AC3E}">
        <p14:creationId xmlns:p14="http://schemas.microsoft.com/office/powerpoint/2010/main" val="380968074"/>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770" name="Rectangle 2"/>
          <p:cNvSpPr>
            <a:spLocks noGrp="1" noChangeArrowheads="1"/>
          </p:cNvSpPr>
          <p:nvPr>
            <p:ph type="ctrTitle"/>
          </p:nvPr>
        </p:nvSpPr>
        <p:spPr>
          <a:xfrm>
            <a:off x="228600" y="611567"/>
            <a:ext cx="8534400" cy="1431925"/>
          </a:xfrm>
        </p:spPr>
        <p:txBody>
          <a:bodyPr/>
          <a:lstStyle/>
          <a:p>
            <a:r>
              <a:rPr lang="en-US" altLang="en-US" sz="3600" b="0" i="1" u="sng" dirty="0">
                <a:solidFill>
                  <a:srgbClr val="00FFFF"/>
                </a:solidFill>
                <a:cs typeface="Times New Roman" pitchFamily="18" charset="0"/>
              </a:rPr>
              <a:t>Communion Hymn</a:t>
            </a:r>
            <a:br>
              <a:rPr lang="en-US" altLang="en-US" sz="3600" b="0" i="1" u="sng" dirty="0">
                <a:solidFill>
                  <a:srgbClr val="FFFF00"/>
                </a:solidFill>
                <a:cs typeface="Times New Roman" pitchFamily="18" charset="0"/>
              </a:rPr>
            </a:br>
            <a:r>
              <a:rPr lang="en-US" altLang="en-US" sz="2600" b="0" i="1" dirty="0"/>
              <a:t># 42 “Your Faithfulness, O Lord Is Sure” (Psalm 145)</a:t>
            </a:r>
          </a:p>
        </p:txBody>
      </p:sp>
      <p:sp>
        <p:nvSpPr>
          <p:cNvPr id="5" name="Rectangle 4"/>
          <p:cNvSpPr/>
          <p:nvPr/>
        </p:nvSpPr>
        <p:spPr>
          <a:xfrm>
            <a:off x="-76200" y="2048119"/>
            <a:ext cx="9563100" cy="2185214"/>
          </a:xfrm>
          <a:prstGeom prst="rect">
            <a:avLst/>
          </a:prstGeom>
        </p:spPr>
        <p:txBody>
          <a:bodyPr wrap="square">
            <a:spAutoFit/>
          </a:bodyPr>
          <a:lstStyle/>
          <a:p>
            <a:pPr algn="ctr"/>
            <a:r>
              <a:rPr lang="en-US" sz="3400" b="1" i="1" dirty="0">
                <a:solidFill>
                  <a:srgbClr val="000000"/>
                </a:solidFill>
              </a:rPr>
              <a:t>My mouth shall speak your praise, O Lord;</a:t>
            </a:r>
            <a:br>
              <a:rPr lang="en-US" sz="3400" b="1" i="1" dirty="0">
                <a:solidFill>
                  <a:srgbClr val="000000"/>
                </a:solidFill>
              </a:rPr>
            </a:br>
            <a:r>
              <a:rPr lang="en-US" sz="3400" b="1" i="1" dirty="0">
                <a:solidFill>
                  <a:srgbClr val="000000"/>
                </a:solidFill>
              </a:rPr>
              <a:t>my soul shall bless your holy name;</a:t>
            </a:r>
            <a:br>
              <a:rPr lang="en-US" sz="3400" b="1" i="1" dirty="0">
                <a:solidFill>
                  <a:srgbClr val="000000"/>
                </a:solidFill>
              </a:rPr>
            </a:br>
            <a:r>
              <a:rPr lang="en-US" sz="3400" b="1" i="1" dirty="0">
                <a:solidFill>
                  <a:srgbClr val="000000"/>
                </a:solidFill>
              </a:rPr>
              <a:t>let all things living join the song</a:t>
            </a:r>
            <a:br>
              <a:rPr lang="en-US" sz="3400" b="1" i="1" dirty="0">
                <a:solidFill>
                  <a:srgbClr val="000000"/>
                </a:solidFill>
              </a:rPr>
            </a:br>
            <a:r>
              <a:rPr lang="en-US" sz="3400" b="1" i="1" dirty="0">
                <a:solidFill>
                  <a:srgbClr val="000000"/>
                </a:solidFill>
              </a:rPr>
              <a:t>of praise, from age to age the same.</a:t>
            </a:r>
          </a:p>
        </p:txBody>
      </p:sp>
    </p:spTree>
    <p:extLst>
      <p:ext uri="{BB962C8B-B14F-4D97-AF65-F5344CB8AC3E}">
        <p14:creationId xmlns:p14="http://schemas.microsoft.com/office/powerpoint/2010/main" val="3167667107"/>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65554" y="1538296"/>
            <a:ext cx="8412892"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i="1" dirty="0">
                <a:effectLst>
                  <a:outerShdw blurRad="38100" dist="38100" dir="2700000" algn="tl">
                    <a:srgbClr val="000000">
                      <a:alpha val="43137"/>
                    </a:srgbClr>
                  </a:outerShdw>
                </a:effectLst>
              </a:rPr>
              <a:t>Friends, we have gathered around this table of grace, as God’s people and saints of this world, where there are no strangers.  Christ is the host at this Heavenly Feast and we are all invited for as long as we profess our faith and trust in Him.  We celebrate God's presence among us, united in Christ's spirit, broken and whole all at once.  </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52829636"/>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0"/>
            <a:ext cx="13792200" cy="6858000"/>
          </a:xfrm>
          <a:prstGeom prst="rect">
            <a:avLst/>
          </a:prstGeom>
        </p:spPr>
      </p:pic>
      <p:sp>
        <p:nvSpPr>
          <p:cNvPr id="20482" name="Rectangle 2"/>
          <p:cNvSpPr>
            <a:spLocks noGrp="1" noChangeArrowheads="1"/>
          </p:cNvSpPr>
          <p:nvPr>
            <p:ph type="ctrTitle"/>
          </p:nvPr>
        </p:nvSpPr>
        <p:spPr>
          <a:xfrm>
            <a:off x="304800" y="381000"/>
            <a:ext cx="8699157" cy="1431925"/>
          </a:xfrm>
        </p:spPr>
        <p:txBody>
          <a:bodyPr/>
          <a:lstStyle/>
          <a:p>
            <a:r>
              <a:rPr lang="en-US" altLang="en-US" sz="3600" b="0" i="1" u="sng" dirty="0">
                <a:solidFill>
                  <a:srgbClr val="FFFF00"/>
                </a:solidFill>
                <a:cs typeface="Times New Roman" pitchFamily="18" charset="0"/>
              </a:rPr>
              <a:t>Gathering Hymn</a:t>
            </a:r>
            <a:br>
              <a:rPr lang="en-US" altLang="en-US" sz="3600" b="0" i="1" dirty="0">
                <a:solidFill>
                  <a:srgbClr val="FFFF00"/>
                </a:solidFill>
                <a:cs typeface="Times New Roman" pitchFamily="18" charset="0"/>
              </a:rPr>
            </a:br>
            <a:r>
              <a:rPr lang="en-US" altLang="en-US" sz="2600" b="0" i="1" dirty="0">
                <a:solidFill>
                  <a:srgbClr val="00FFFF"/>
                </a:solidFill>
                <a:effectLst>
                  <a:outerShdw blurRad="38100" dist="38100" dir="2700000" algn="tl">
                    <a:srgbClr val="000000">
                      <a:alpha val="43137"/>
                    </a:srgbClr>
                  </a:outerShdw>
                </a:effectLst>
              </a:rPr>
              <a:t># 41 “O Worship the King, All Glorious Above”</a:t>
            </a:r>
          </a:p>
        </p:txBody>
      </p:sp>
      <p:sp>
        <p:nvSpPr>
          <p:cNvPr id="3" name="Subtitle 2"/>
          <p:cNvSpPr>
            <a:spLocks noGrp="1"/>
          </p:cNvSpPr>
          <p:nvPr>
            <p:ph type="subTitle" sz="quarter" idx="1"/>
          </p:nvPr>
        </p:nvSpPr>
        <p:spPr>
          <a:xfrm>
            <a:off x="-304800" y="1447800"/>
            <a:ext cx="8923638" cy="1752600"/>
          </a:xfrm>
        </p:spPr>
        <p:txBody>
          <a:bodyPr/>
          <a:lstStyle/>
          <a:p>
            <a:pPr algn="ctr"/>
            <a:r>
              <a:rPr lang="en-US" sz="3600" b="1" i="1" dirty="0">
                <a:solidFill>
                  <a:srgbClr val="FFFF00"/>
                </a:solidFill>
              </a:rPr>
              <a:t>O tell of God's might; </a:t>
            </a:r>
            <a:br>
              <a:rPr lang="en-US" sz="3600" b="1" i="1" dirty="0">
                <a:solidFill>
                  <a:srgbClr val="FFFF00"/>
                </a:solidFill>
              </a:rPr>
            </a:br>
            <a:r>
              <a:rPr lang="en-US" sz="3600" b="1" i="1" dirty="0">
                <a:solidFill>
                  <a:srgbClr val="FFFF00"/>
                </a:solidFill>
              </a:rPr>
              <a:t>O sing of God's grace,</a:t>
            </a:r>
            <a:br>
              <a:rPr lang="en-US" sz="3600" b="1" i="1" dirty="0">
                <a:solidFill>
                  <a:srgbClr val="FFFF00"/>
                </a:solidFill>
              </a:rPr>
            </a:br>
            <a:r>
              <a:rPr lang="en-US" sz="3600" b="1" i="1" dirty="0">
                <a:solidFill>
                  <a:srgbClr val="FFFF00"/>
                </a:solidFill>
              </a:rPr>
              <a:t>whose robe is the light, </a:t>
            </a:r>
            <a:br>
              <a:rPr lang="en-US" sz="3600" b="1" i="1" dirty="0">
                <a:solidFill>
                  <a:srgbClr val="FFFF00"/>
                </a:solidFill>
              </a:rPr>
            </a:br>
            <a:r>
              <a:rPr lang="en-US" sz="3600" b="1" i="1" dirty="0">
                <a:solidFill>
                  <a:srgbClr val="FFFF00"/>
                </a:solidFill>
              </a:rPr>
              <a:t>whose canopy space,</a:t>
            </a:r>
            <a:br>
              <a:rPr lang="en-US" sz="3600" b="1" i="1" dirty="0">
                <a:solidFill>
                  <a:srgbClr val="FFFF00"/>
                </a:solidFill>
              </a:rPr>
            </a:br>
            <a:r>
              <a:rPr lang="en-US" sz="3600" b="1" i="1" dirty="0">
                <a:solidFill>
                  <a:srgbClr val="FFFF00"/>
                </a:solidFill>
              </a:rPr>
              <a:t>whose chariots of wrath </a:t>
            </a:r>
            <a:br>
              <a:rPr lang="en-US" sz="3600" b="1" i="1" dirty="0">
                <a:solidFill>
                  <a:srgbClr val="FFFF00"/>
                </a:solidFill>
              </a:rPr>
            </a:br>
            <a:r>
              <a:rPr lang="en-US" sz="3600" b="1" i="1" dirty="0">
                <a:solidFill>
                  <a:srgbClr val="FFFF00"/>
                </a:solidFill>
              </a:rPr>
              <a:t>the deep thunderclouds form;</a:t>
            </a:r>
            <a:br>
              <a:rPr lang="en-US" sz="3600" b="1" i="1" dirty="0">
                <a:solidFill>
                  <a:srgbClr val="FFFF00"/>
                </a:solidFill>
              </a:rPr>
            </a:br>
            <a:r>
              <a:rPr lang="en-US" sz="3600" b="1" i="1" dirty="0">
                <a:solidFill>
                  <a:srgbClr val="FFFF00"/>
                </a:solidFill>
              </a:rPr>
              <a:t>and bright is God's path </a:t>
            </a:r>
            <a:br>
              <a:rPr lang="en-US" sz="3600" b="1" i="1" dirty="0">
                <a:solidFill>
                  <a:srgbClr val="FFFF00"/>
                </a:solidFill>
              </a:rPr>
            </a:br>
            <a:r>
              <a:rPr lang="en-US" sz="3600" b="1" i="1" dirty="0">
                <a:solidFill>
                  <a:srgbClr val="FFFF00"/>
                </a:solidFill>
              </a:rPr>
              <a:t>on the wings of the storm.</a:t>
            </a:r>
            <a:br>
              <a:rPr lang="en-US" sz="3600" b="1" i="1" dirty="0">
                <a:solidFill>
                  <a:srgbClr val="FFFF00"/>
                </a:solidFill>
              </a:rPr>
            </a:br>
            <a:endParaRPr lang="en-US" sz="36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2708289"/>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81000" y="1660525"/>
            <a:ext cx="84582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i="1" dirty="0">
                <a:effectLst>
                  <a:outerShdw blurRad="38100" dist="38100" dir="2700000" algn="tl">
                    <a:srgbClr val="000000">
                      <a:alpha val="43137"/>
                    </a:srgbClr>
                  </a:outerShdw>
                </a:effectLst>
              </a:rPr>
              <a:t>Through God’s reconciling love and unconditional grace, transformation takes place around this table, where strangers become friends, sinners redeemed, brokenness restored and wounded healed.</a:t>
            </a:r>
            <a:endParaRPr lang="en-US" sz="2800" dirty="0">
              <a:effectLst>
                <a:outerShdw blurRad="38100" dist="38100" dir="2700000" algn="tl">
                  <a:srgbClr val="000000">
                    <a:alpha val="43137"/>
                  </a:srgbClr>
                </a:outerShdw>
              </a:effectLst>
            </a:endParaRPr>
          </a:p>
          <a:p>
            <a:endParaRPr lang="en-US" sz="2800" b="1" i="1" dirty="0">
              <a:effectLst>
                <a:outerShdw blurRad="38100" dist="38100" dir="2700000" algn="tl">
                  <a:srgbClr val="000000">
                    <a:alpha val="43137"/>
                  </a:srgbClr>
                </a:outerShdw>
              </a:effectLst>
            </a:endParaRPr>
          </a:p>
          <a:p>
            <a:r>
              <a:rPr lang="en-US" sz="2600" b="1" i="1" dirty="0">
                <a:solidFill>
                  <a:srgbClr val="FFFF00"/>
                </a:solidFill>
                <a:effectLst>
                  <a:outerShdw blurRad="38100" dist="38100" dir="2700000" algn="tl">
                    <a:srgbClr val="000000">
                      <a:alpha val="43137"/>
                    </a:srgbClr>
                  </a:outerShdw>
                </a:effectLst>
              </a:rPr>
              <a:t> </a:t>
            </a:r>
          </a:p>
          <a:p>
            <a:endParaRPr lang="en-US" sz="2000" b="1" i="1" dirty="0">
              <a:solidFill>
                <a:srgbClr val="FFFF00"/>
              </a:solidFill>
              <a:effectLst>
                <a:outerShdw blurRad="38100" dist="38100" dir="2700000" algn="tl">
                  <a:srgbClr val="000000">
                    <a:alpha val="43137"/>
                  </a:srgbClr>
                </a:outerShdw>
              </a:effectLst>
            </a:endParaRPr>
          </a:p>
          <a:p>
            <a:endParaRPr 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66395352"/>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0427" y="54927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457200" y="2301875"/>
            <a:ext cx="88392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b="1" i="1" dirty="0">
                <a:effectLst>
                  <a:outerShdw blurRad="38100" dist="38100" dir="2700000" algn="tl">
                    <a:srgbClr val="000000">
                      <a:alpha val="43137"/>
                    </a:srgbClr>
                  </a:outerShdw>
                </a:effectLst>
              </a:rPr>
              <a:t>The Lord be with you. </a:t>
            </a:r>
            <a:r>
              <a:rPr lang="en-US" sz="2800" b="1" i="1" dirty="0">
                <a:solidFill>
                  <a:srgbClr val="FFFF00"/>
                </a:solidFill>
                <a:effectLst>
                  <a:outerShdw blurRad="38100" dist="38100" dir="2700000" algn="tl">
                    <a:srgbClr val="000000">
                      <a:alpha val="43137"/>
                    </a:srgbClr>
                  </a:outerShdw>
                </a:effectLst>
              </a:rPr>
              <a:t>And also with you.</a:t>
            </a:r>
          </a:p>
          <a:p>
            <a:r>
              <a:rPr lang="en-US" sz="2800" b="1" i="1" dirty="0">
                <a:effectLst>
                  <a:outerShdw blurRad="38100" dist="38100" dir="2700000" algn="tl">
                    <a:srgbClr val="000000">
                      <a:alpha val="43137"/>
                    </a:srgbClr>
                  </a:outerShdw>
                </a:effectLst>
              </a:rPr>
              <a:t>Lift up your hearts. </a:t>
            </a:r>
            <a:r>
              <a:rPr lang="en-US" sz="2800" b="1" i="1" dirty="0">
                <a:solidFill>
                  <a:srgbClr val="FFFF00"/>
                </a:solidFill>
                <a:effectLst>
                  <a:outerShdw blurRad="38100" dist="38100" dir="2700000" algn="tl">
                    <a:srgbClr val="000000">
                      <a:alpha val="43137"/>
                    </a:srgbClr>
                  </a:outerShdw>
                </a:effectLst>
              </a:rPr>
              <a:t>We lift them up to the Lord.</a:t>
            </a:r>
          </a:p>
          <a:p>
            <a:r>
              <a:rPr lang="en-US" sz="2800" b="1" i="1" dirty="0">
                <a:effectLst>
                  <a:outerShdw blurRad="38100" dist="38100" dir="2700000" algn="tl">
                    <a:srgbClr val="000000">
                      <a:alpha val="43137"/>
                    </a:srgbClr>
                  </a:outerShdw>
                </a:effectLst>
              </a:rPr>
              <a:t>Let us give thanks to the Lord our God.</a:t>
            </a:r>
          </a:p>
          <a:p>
            <a:r>
              <a:rPr lang="en-US" sz="2800" b="1" i="1" dirty="0">
                <a:solidFill>
                  <a:srgbClr val="FFFF00"/>
                </a:solidFill>
                <a:effectLst>
                  <a:outerShdw blurRad="38100" dist="38100" dir="2700000" algn="tl">
                    <a:srgbClr val="000000">
                      <a:alpha val="43137"/>
                    </a:srgbClr>
                  </a:outerShdw>
                </a:effectLst>
              </a:rPr>
              <a:t>It is right to give our thanks and praise.</a:t>
            </a:r>
          </a:p>
          <a:p>
            <a:endParaRPr lang="en-US" sz="2800" b="1" i="1"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2925312"/>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249195" y="1828800"/>
            <a:ext cx="88392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i="1" dirty="0">
                <a:effectLst>
                  <a:outerShdw blurRad="38100" dist="38100" dir="2700000" algn="tl">
                    <a:srgbClr val="000000">
                      <a:alpha val="43137"/>
                    </a:srgbClr>
                  </a:outerShdw>
                </a:effectLst>
              </a:rPr>
              <a:t>Blessed are you, O Christ, in the fullness of your sovereign glory, we proclaim the mystery of faith: </a:t>
            </a:r>
            <a:endParaRPr lang="en-US" dirty="0">
              <a:effectLst>
                <a:outerShdw blurRad="38100" dist="38100" dir="2700000" algn="tl">
                  <a:srgbClr val="000000">
                    <a:alpha val="43137"/>
                  </a:srgbClr>
                </a:outerShdw>
              </a:effectLst>
            </a:endParaRPr>
          </a:p>
          <a:p>
            <a:r>
              <a:rPr lang="en-US" b="1" i="1" dirty="0">
                <a:solidFill>
                  <a:srgbClr val="FFFF00"/>
                </a:solidFill>
                <a:effectLst>
                  <a:outerShdw blurRad="38100" dist="38100" dir="2700000" algn="tl">
                    <a:srgbClr val="000000">
                      <a:alpha val="43137"/>
                    </a:srgbClr>
                  </a:outerShdw>
                </a:effectLst>
              </a:rPr>
              <a:t>Christ has died, Christ is risen, Christ will come again. </a:t>
            </a:r>
            <a:endParaRPr lang="en-US" dirty="0">
              <a:solidFill>
                <a:srgbClr val="FFFF00"/>
              </a:solidFill>
              <a:effectLst>
                <a:outerShdw blurRad="38100" dist="38100" dir="2700000" algn="tl">
                  <a:srgbClr val="000000">
                    <a:alpha val="43137"/>
                  </a:srgbClr>
                </a:outerShdw>
              </a:effectLst>
            </a:endParaRPr>
          </a:p>
          <a:p>
            <a:r>
              <a:rPr lang="en-US" i="1" dirty="0">
                <a:effectLst/>
              </a:rPr>
              <a:t> </a:t>
            </a:r>
            <a:endParaRPr lang="en-US" dirty="0">
              <a:effectLst/>
            </a:endParaRPr>
          </a:p>
          <a:p>
            <a:endParaRPr lang="en-US" dirty="0">
              <a:solidFill>
                <a:srgbClr val="FFFF00"/>
              </a:solidFill>
              <a:effectLst>
                <a:outerShdw blurRad="38100" dist="38100" dir="2700000" algn="tl">
                  <a:srgbClr val="000000">
                    <a:alpha val="43137"/>
                  </a:srgbClr>
                </a:outerShdw>
              </a:effectLst>
            </a:endParaRPr>
          </a:p>
          <a:p>
            <a:r>
              <a:rPr lang="en-US" b="1" i="1" dirty="0">
                <a:solidFill>
                  <a:srgbClr val="FFFF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454966555"/>
      </p:ext>
    </p:extLst>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228600" y="1613535"/>
            <a:ext cx="83820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i="1" dirty="0">
                <a:effectLst/>
              </a:rPr>
              <a:t>With thanksgiving, we shall receive this bread which our Lord Jesus took, after He blessed it, broke it, and gave it to his disciples, saying, this is my body, given for you.</a:t>
            </a:r>
          </a:p>
          <a:p>
            <a:r>
              <a:rPr lang="en-US" sz="2800" i="1" dirty="0">
                <a:effectLst/>
              </a:rPr>
              <a:t>With confidence, we shall drink from this cup that Jesus blessed, saying, this is the new covenant sealed in my blood.  Do this in remembrance of me.</a:t>
            </a:r>
            <a:endParaRPr lang="en-US" sz="2800" dirty="0">
              <a:effectLst/>
            </a:endParaRPr>
          </a:p>
          <a:p>
            <a:endParaRPr lang="en-US" dirty="0">
              <a:effectLst/>
            </a:endParaRPr>
          </a:p>
          <a:p>
            <a:endParaRPr lang="en-US" b="1" dirty="0">
              <a:effectLst>
                <a:outerShdw blurRad="38100" dist="38100" dir="2700000" algn="tl">
                  <a:srgbClr val="000000">
                    <a:alpha val="43137"/>
                  </a:srgbClr>
                </a:outerShdw>
              </a:effectLst>
            </a:endParaRPr>
          </a:p>
          <a:p>
            <a:endParaRPr lang="en-US" dirty="0">
              <a:solidFill>
                <a:srgbClr val="FFFF00"/>
              </a:solidFill>
              <a:effectLst>
                <a:outerShdw blurRad="38100" dist="38100" dir="2700000" algn="tl">
                  <a:srgbClr val="000000">
                    <a:alpha val="43137"/>
                  </a:srgbClr>
                </a:outerShdw>
              </a:effectLst>
            </a:endParaRPr>
          </a:p>
          <a:p>
            <a:r>
              <a:rPr lang="en-US" b="1" i="1" dirty="0">
                <a:solidFill>
                  <a:srgbClr val="FFFF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686441062"/>
      </p:ext>
    </p:extLst>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282146" y="1600200"/>
            <a:ext cx="88392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b="1" i="1" dirty="0">
                <a:solidFill>
                  <a:srgbClr val="FFFF00"/>
                </a:solidFill>
                <a:effectLst/>
              </a:rPr>
              <a:t>With thanks and praise we offer ourselves to you, O God. Sharing this holy meal, remembering Christ’s dying and rising, and praying: Come Lord Jesus!</a:t>
            </a:r>
            <a:endParaRPr lang="en-US" sz="2800" dirty="0">
              <a:solidFill>
                <a:srgbClr val="FFFF00"/>
              </a:solidFill>
              <a:effectLst/>
            </a:endParaRPr>
          </a:p>
          <a:p>
            <a:r>
              <a:rPr lang="en-US" sz="2800" i="1" dirty="0">
                <a:effectLst/>
              </a:rPr>
              <a:t>Jesus said, "I am the bread of life. Those who come to me shall never hunger; those who believe in me shall never thirst." These are the gift of God for the people of God.</a:t>
            </a:r>
            <a:endParaRPr lang="en-US" sz="2800" dirty="0">
              <a:effectLst/>
            </a:endParaRPr>
          </a:p>
          <a:p>
            <a:r>
              <a:rPr lang="en-US" sz="2800" b="1" i="1" dirty="0">
                <a:solidFill>
                  <a:srgbClr val="00FFFF"/>
                </a:solidFill>
                <a:effectLst/>
              </a:rPr>
              <a:t> </a:t>
            </a:r>
            <a:endParaRPr lang="en-US" sz="2800" dirty="0">
              <a:solidFill>
                <a:srgbClr val="00FFFF"/>
              </a:solidFill>
              <a:effectLst/>
            </a:endParaRPr>
          </a:p>
          <a:p>
            <a:r>
              <a:rPr lang="en-US" b="1" i="1" dirty="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a:p>
            <a:endParaRPr lang="en-US" dirty="0">
              <a:solidFill>
                <a:srgbClr val="FFFF00"/>
              </a:solidFill>
              <a:effectLst>
                <a:outerShdw blurRad="38100" dist="38100" dir="2700000" algn="tl">
                  <a:srgbClr val="000000">
                    <a:alpha val="43137"/>
                  </a:srgbClr>
                </a:outerShdw>
              </a:effectLst>
            </a:endParaRPr>
          </a:p>
          <a:p>
            <a:r>
              <a:rPr lang="en-US" b="1" i="1" dirty="0">
                <a:solidFill>
                  <a:srgbClr val="FFFF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545836801"/>
      </p:ext>
    </p:extLst>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282146" y="1600200"/>
            <a:ext cx="8404654"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endParaRPr lang="en-US" sz="2800" b="1" i="1" dirty="0">
              <a:effectLst>
                <a:outerShdw blurRad="38100" dist="38100" dir="2700000" algn="tl">
                  <a:srgbClr val="000000">
                    <a:alpha val="43137"/>
                  </a:srgbClr>
                </a:outerShdw>
              </a:effectLst>
            </a:endParaRPr>
          </a:p>
          <a:p>
            <a:r>
              <a:rPr lang="en-US" sz="2800" b="1" i="1" dirty="0">
                <a:solidFill>
                  <a:srgbClr val="00FFFF"/>
                </a:solidFill>
                <a:effectLst/>
              </a:rPr>
              <a:t> </a:t>
            </a:r>
            <a:endParaRPr lang="en-US" sz="2800" dirty="0">
              <a:solidFill>
                <a:srgbClr val="00FFFF"/>
              </a:solidFill>
              <a:effectLst/>
            </a:endParaRPr>
          </a:p>
          <a:p>
            <a:r>
              <a:rPr lang="en-US" b="1" i="1" dirty="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a:p>
            <a:endParaRPr lang="en-US" dirty="0">
              <a:solidFill>
                <a:srgbClr val="FFFF00"/>
              </a:solidFill>
              <a:effectLst>
                <a:outerShdw blurRad="38100" dist="38100" dir="2700000" algn="tl">
                  <a:srgbClr val="000000">
                    <a:alpha val="43137"/>
                  </a:srgbClr>
                </a:outerShdw>
              </a:effectLst>
            </a:endParaRPr>
          </a:p>
          <a:p>
            <a:r>
              <a:rPr lang="en-US" b="1" i="1" dirty="0">
                <a:solidFill>
                  <a:srgbClr val="FFFF00"/>
                </a:solidFill>
                <a:effectLst>
                  <a:outerShdw blurRad="38100" dist="38100" dir="2700000" algn="tl">
                    <a:srgbClr val="000000">
                      <a:alpha val="43137"/>
                    </a:srgbClr>
                  </a:outerShdw>
                </a:effectLst>
              </a:rPr>
              <a:t> </a:t>
            </a:r>
          </a:p>
        </p:txBody>
      </p:sp>
      <p:pic>
        <p:nvPicPr>
          <p:cNvPr id="3074"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614" y="1828800"/>
            <a:ext cx="5786276" cy="28352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819400"/>
            <a:ext cx="4114800" cy="4114800"/>
          </a:xfrm>
          <a:prstGeom prst="rect">
            <a:avLst/>
          </a:prstGeom>
        </p:spPr>
      </p:pic>
    </p:spTree>
    <p:extLst>
      <p:ext uri="{BB962C8B-B14F-4D97-AF65-F5344CB8AC3E}">
        <p14:creationId xmlns:p14="http://schemas.microsoft.com/office/powerpoint/2010/main" val="685490037"/>
      </p:ext>
    </p:extLst>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7696200" cy="1752600"/>
          </a:xfrm>
        </p:spPr>
        <p:txBody>
          <a:bodyPr/>
          <a:lstStyle/>
          <a:p>
            <a:pPr>
              <a:lnSpc>
                <a:spcPct val="80000"/>
              </a:lnSpc>
            </a:pPr>
            <a:r>
              <a:rPr lang="en-US" altLang="en-US" sz="3600" b="1" i="1" dirty="0"/>
              <a:t>		 :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p>
          <a:p>
            <a:r>
              <a:rPr lang="en-US" altLang="en-US" sz="3200" b="0" i="1" dirty="0"/>
              <a:t>Prayer after the Communion: </a:t>
            </a:r>
            <a:r>
              <a:rPr lang="en-US" altLang="en-US" sz="2400" b="0" i="1" dirty="0"/>
              <a:t>(in unison)</a:t>
            </a:r>
          </a:p>
        </p:txBody>
      </p:sp>
      <p:sp>
        <p:nvSpPr>
          <p:cNvPr id="8" name="Rectangle 3"/>
          <p:cNvSpPr txBox="1">
            <a:spLocks noChangeArrowheads="1"/>
          </p:cNvSpPr>
          <p:nvPr/>
        </p:nvSpPr>
        <p:spPr bwMode="auto">
          <a:xfrm>
            <a:off x="381000" y="1828800"/>
            <a:ext cx="78486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b="1" i="1" dirty="0">
                <a:solidFill>
                  <a:srgbClr val="FFFF00"/>
                </a:solidFill>
                <a:effectLst>
                  <a:outerShdw blurRad="38100" dist="38100" dir="2700000" algn="tl">
                    <a:srgbClr val="000000">
                      <a:alpha val="43137"/>
                    </a:srgbClr>
                  </a:outerShdw>
                </a:effectLst>
              </a:rPr>
              <a:t>Lord Jesus Christ, in Spirit you have fed us with your body and quenched us with your blood.  We look forward to the day when you shall come again to fill our hearts with grace, peace and hope.</a:t>
            </a:r>
            <a:endParaRPr lang="en-US" sz="2800"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 </a:t>
            </a:r>
            <a:endParaRPr lang="en-US" sz="2800" b="1" i="1" dirty="0">
              <a:effectLst>
                <a:outerShdw blurRad="38100" dist="38100" dir="2700000" algn="tl">
                  <a:srgbClr val="000000">
                    <a:alpha val="43137"/>
                  </a:srgbClr>
                </a:outerShdw>
              </a:effectLst>
            </a:endParaRPr>
          </a:p>
          <a:p>
            <a:r>
              <a:rPr lang="en-US" sz="2800" b="1" i="1" dirty="0">
                <a:solidFill>
                  <a:srgbClr val="00FFFF"/>
                </a:solidFill>
                <a:effectLst>
                  <a:outerShdw blurRad="38100" dist="38100" dir="2700000" algn="tl">
                    <a:srgbClr val="000000">
                      <a:alpha val="43137"/>
                    </a:srgbClr>
                  </a:outerShdw>
                </a:effectLst>
              </a:rPr>
              <a:t> </a:t>
            </a:r>
            <a:endParaRPr lang="en-US" sz="2800" dirty="0">
              <a:solidFill>
                <a:srgbClr val="00FFFF"/>
              </a:solidFill>
              <a:effectLst>
                <a:outerShdw blurRad="38100" dist="38100" dir="2700000" algn="tl">
                  <a:srgbClr val="000000">
                    <a:alpha val="43137"/>
                  </a:srgbClr>
                </a:outerShdw>
              </a:effectLst>
            </a:endParaRPr>
          </a:p>
          <a:p>
            <a:r>
              <a:rPr lang="en-US" b="1" i="1" dirty="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a:p>
            <a:endParaRPr lang="en-US" dirty="0">
              <a:solidFill>
                <a:srgbClr val="FFFF00"/>
              </a:solidFill>
              <a:effectLst>
                <a:outerShdw blurRad="38100" dist="38100" dir="2700000" algn="tl">
                  <a:srgbClr val="000000">
                    <a:alpha val="43137"/>
                  </a:srgbClr>
                </a:outerShdw>
              </a:effectLst>
            </a:endParaRPr>
          </a:p>
          <a:p>
            <a:r>
              <a:rPr lang="en-US" b="1" i="1" dirty="0">
                <a:solidFill>
                  <a:srgbClr val="FFFF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344221303"/>
      </p:ext>
    </p:extLst>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7696200" cy="1752600"/>
          </a:xfrm>
        </p:spPr>
        <p:txBody>
          <a:bodyPr/>
          <a:lstStyle/>
          <a:p>
            <a:pPr>
              <a:lnSpc>
                <a:spcPct val="80000"/>
              </a:lnSpc>
            </a:pPr>
            <a:r>
              <a:rPr lang="en-US" altLang="en-US" sz="3600" b="1" i="1" dirty="0"/>
              <a:t>		 :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p>
          <a:p>
            <a:r>
              <a:rPr lang="en-US" altLang="en-US" sz="3200" b="0" i="1" dirty="0"/>
              <a:t>Prayer after the Communion: </a:t>
            </a:r>
            <a:r>
              <a:rPr lang="en-US" altLang="en-US" sz="2400" b="0" i="1" dirty="0"/>
              <a:t>(in unison)</a:t>
            </a:r>
          </a:p>
        </p:txBody>
      </p:sp>
      <p:sp>
        <p:nvSpPr>
          <p:cNvPr id="8" name="Rectangle 3"/>
          <p:cNvSpPr txBox="1">
            <a:spLocks noChangeArrowheads="1"/>
          </p:cNvSpPr>
          <p:nvPr/>
        </p:nvSpPr>
        <p:spPr bwMode="auto">
          <a:xfrm>
            <a:off x="381000" y="1828800"/>
            <a:ext cx="87630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b="1" i="1" dirty="0">
                <a:solidFill>
                  <a:srgbClr val="FFFF00"/>
                </a:solidFill>
                <a:effectLst>
                  <a:outerShdw blurRad="38100" dist="38100" dir="2700000" algn="tl">
                    <a:srgbClr val="000000">
                      <a:alpha val="43137"/>
                    </a:srgbClr>
                  </a:outerShdw>
                </a:effectLst>
              </a:rPr>
              <a:t>Enable us now to go out to share your love to others in this season of Thanksgiving.  Humble our hearts and pour out your Spirit upon us, as we have be nourished by the Bread of Life and quenched by the Cup of Salvation.  Thanks be to God, Amen.</a:t>
            </a:r>
            <a:endParaRPr lang="en-US" sz="2800"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rPr>
              <a:t> </a:t>
            </a:r>
            <a:endParaRPr lang="en-US" sz="2800" dirty="0">
              <a:solidFill>
                <a:srgbClr val="FFFF00"/>
              </a:solidFill>
              <a:effectLst/>
            </a:endParaRPr>
          </a:p>
          <a:p>
            <a:endParaRPr lang="en-US" sz="2800" b="1" i="1" dirty="0">
              <a:effectLst>
                <a:outerShdw blurRad="38100" dist="38100" dir="2700000" algn="tl">
                  <a:srgbClr val="000000">
                    <a:alpha val="43137"/>
                  </a:srgbClr>
                </a:outerShdw>
              </a:effectLst>
            </a:endParaRPr>
          </a:p>
          <a:p>
            <a:r>
              <a:rPr lang="en-US" sz="2800" b="1" i="1" dirty="0">
                <a:solidFill>
                  <a:srgbClr val="00FFFF"/>
                </a:solidFill>
                <a:effectLst/>
              </a:rPr>
              <a:t> </a:t>
            </a:r>
            <a:endParaRPr lang="en-US" sz="2800" dirty="0">
              <a:solidFill>
                <a:srgbClr val="00FFFF"/>
              </a:solidFill>
              <a:effectLst/>
            </a:endParaRPr>
          </a:p>
          <a:p>
            <a:r>
              <a:rPr lang="en-US" b="1" i="1" dirty="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a:p>
            <a:endParaRPr lang="en-US" dirty="0">
              <a:solidFill>
                <a:srgbClr val="FFFF00"/>
              </a:solidFill>
              <a:effectLst>
                <a:outerShdw blurRad="38100" dist="38100" dir="2700000" algn="tl">
                  <a:srgbClr val="000000">
                    <a:alpha val="43137"/>
                  </a:srgbClr>
                </a:outerShdw>
              </a:effectLst>
            </a:endParaRPr>
          </a:p>
          <a:p>
            <a:r>
              <a:rPr lang="en-US" b="1" i="1" dirty="0">
                <a:solidFill>
                  <a:srgbClr val="FFFF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449295762"/>
      </p:ext>
    </p:extLst>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solidFill>
                  <a:srgbClr val="FF0000"/>
                </a:solidFill>
              </a:rPr>
              <a:t>Deacons’ Benevolence Offering</a:t>
            </a:r>
          </a:p>
          <a:p>
            <a:endParaRPr lang="en-US" altLang="en-US" sz="3200" b="0" i="1" dirty="0"/>
          </a:p>
        </p:txBody>
      </p:sp>
      <p:sp>
        <p:nvSpPr>
          <p:cNvPr id="5" name="Rectangle 3"/>
          <p:cNvSpPr txBox="1">
            <a:spLocks noChangeArrowheads="1"/>
          </p:cNvSpPr>
          <p:nvPr/>
        </p:nvSpPr>
        <p:spPr bwMode="auto">
          <a:xfrm>
            <a:off x="381000" y="1681120"/>
            <a:ext cx="936955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nSpc>
                <a:spcPct val="80000"/>
              </a:lnSpc>
            </a:pPr>
            <a:endParaRPr lang="en-US" altLang="en-US" sz="2800" b="1" i="1" kern="0" dirty="0">
              <a:solidFill>
                <a:srgbClr val="00FFFF"/>
              </a:solidFill>
            </a:endParaRPr>
          </a:p>
        </p:txBody>
      </p:sp>
    </p:spTree>
    <p:extLst>
      <p:ext uri="{BB962C8B-B14F-4D97-AF65-F5344CB8AC3E}">
        <p14:creationId xmlns:p14="http://schemas.microsoft.com/office/powerpoint/2010/main" val="2363081561"/>
      </p:ext>
    </p:extLst>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2770" name="Rectangle 2"/>
          <p:cNvSpPr>
            <a:spLocks noGrp="1" noChangeArrowheads="1"/>
          </p:cNvSpPr>
          <p:nvPr>
            <p:ph type="ctrTitle"/>
          </p:nvPr>
        </p:nvSpPr>
        <p:spPr>
          <a:xfrm>
            <a:off x="609600" y="685800"/>
            <a:ext cx="9601200" cy="1431925"/>
          </a:xfrm>
        </p:spPr>
        <p:txBody>
          <a:bodyPr/>
          <a:lstStyle/>
          <a:p>
            <a:r>
              <a:rPr lang="en-US" altLang="en-US" sz="3600" b="0" i="1" u="sng" dirty="0">
                <a:solidFill>
                  <a:srgbClr val="4AE8E8"/>
                </a:solidFill>
                <a:cs typeface="Times New Roman" pitchFamily="18" charset="0"/>
              </a:rPr>
              <a:t>Sending Hymn</a:t>
            </a:r>
            <a:br>
              <a:rPr lang="en-US" altLang="en-US" sz="3600" b="0" i="1" u="sng" dirty="0">
                <a:solidFill>
                  <a:srgbClr val="00FFFF"/>
                </a:solidFill>
                <a:cs typeface="Times New Roman" pitchFamily="18" charset="0"/>
              </a:rPr>
            </a:br>
            <a:r>
              <a:rPr lang="en-US" altLang="en-US" sz="2400" b="0" i="1" dirty="0">
                <a:solidFill>
                  <a:srgbClr val="FFFF00"/>
                </a:solidFill>
              </a:rPr>
              <a:t># 546 “Lord, Dismiss Us With Your Blessing”</a:t>
            </a: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57152" y="1981200"/>
            <a:ext cx="9258301" cy="5632311"/>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Lord, dismiss us with your blessing;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fill our hearts with joy and peace;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let us each, your love possessing,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triumph in redeeming grace.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 refresh us,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 refresh us,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traveling through this wilderness.</a:t>
            </a: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endParaRPr lang="en-US" sz="3600" b="1" i="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23949918"/>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0"/>
            <a:ext cx="13792200" cy="6858000"/>
          </a:xfrm>
          <a:prstGeom prst="rect">
            <a:avLst/>
          </a:prstGeom>
        </p:spPr>
      </p:pic>
      <p:sp>
        <p:nvSpPr>
          <p:cNvPr id="20482" name="Rectangle 2"/>
          <p:cNvSpPr>
            <a:spLocks noGrp="1" noChangeArrowheads="1"/>
          </p:cNvSpPr>
          <p:nvPr>
            <p:ph type="ctrTitle"/>
          </p:nvPr>
        </p:nvSpPr>
        <p:spPr>
          <a:xfrm>
            <a:off x="304800" y="381000"/>
            <a:ext cx="8699157" cy="1431925"/>
          </a:xfrm>
        </p:spPr>
        <p:txBody>
          <a:bodyPr/>
          <a:lstStyle/>
          <a:p>
            <a:r>
              <a:rPr lang="en-US" altLang="en-US" sz="3600" b="0" i="1" u="sng" dirty="0">
                <a:solidFill>
                  <a:srgbClr val="FFFF00"/>
                </a:solidFill>
                <a:cs typeface="Times New Roman" pitchFamily="18" charset="0"/>
              </a:rPr>
              <a:t>Gathering Hymn</a:t>
            </a:r>
            <a:br>
              <a:rPr lang="en-US" altLang="en-US" sz="3600" b="0" i="1" dirty="0">
                <a:solidFill>
                  <a:srgbClr val="FFFF00"/>
                </a:solidFill>
                <a:cs typeface="Times New Roman" pitchFamily="18" charset="0"/>
              </a:rPr>
            </a:br>
            <a:r>
              <a:rPr lang="en-US" altLang="en-US" sz="2600" b="0" i="1" dirty="0">
                <a:solidFill>
                  <a:srgbClr val="00FFFF"/>
                </a:solidFill>
                <a:effectLst>
                  <a:outerShdw blurRad="38100" dist="38100" dir="2700000" algn="tl">
                    <a:srgbClr val="000000">
                      <a:alpha val="43137"/>
                    </a:srgbClr>
                  </a:outerShdw>
                </a:effectLst>
              </a:rPr>
              <a:t># 41 “O Worship the King, All Glorious Above”</a:t>
            </a:r>
          </a:p>
        </p:txBody>
      </p:sp>
      <p:sp>
        <p:nvSpPr>
          <p:cNvPr id="3" name="Subtitle 2"/>
          <p:cNvSpPr>
            <a:spLocks noGrp="1"/>
          </p:cNvSpPr>
          <p:nvPr>
            <p:ph type="subTitle" sz="quarter" idx="1"/>
          </p:nvPr>
        </p:nvSpPr>
        <p:spPr>
          <a:xfrm>
            <a:off x="-304800" y="1447800"/>
            <a:ext cx="8923638" cy="1752600"/>
          </a:xfrm>
        </p:spPr>
        <p:txBody>
          <a:bodyPr/>
          <a:lstStyle/>
          <a:p>
            <a:pPr algn="ctr"/>
            <a:r>
              <a:rPr lang="en-US" sz="3600" b="1" i="1" dirty="0">
                <a:solidFill>
                  <a:srgbClr val="FFFF00"/>
                </a:solidFill>
              </a:rPr>
              <a:t>The earth with its store </a:t>
            </a:r>
            <a:br>
              <a:rPr lang="en-US" sz="3600" b="1" i="1" dirty="0">
                <a:solidFill>
                  <a:srgbClr val="FFFF00"/>
                </a:solidFill>
              </a:rPr>
            </a:br>
            <a:r>
              <a:rPr lang="en-US" sz="3600" b="1" i="1" dirty="0">
                <a:solidFill>
                  <a:srgbClr val="FFFF00"/>
                </a:solidFill>
              </a:rPr>
              <a:t>of wonders untold,</a:t>
            </a:r>
            <a:br>
              <a:rPr lang="en-US" sz="3600" b="1" i="1" dirty="0">
                <a:solidFill>
                  <a:srgbClr val="FFFF00"/>
                </a:solidFill>
              </a:rPr>
            </a:br>
            <a:r>
              <a:rPr lang="en-US" sz="3600" b="1" i="1" dirty="0">
                <a:solidFill>
                  <a:srgbClr val="FFFF00"/>
                </a:solidFill>
              </a:rPr>
              <a:t>Almighty, your power </a:t>
            </a:r>
            <a:br>
              <a:rPr lang="en-US" sz="3600" b="1" i="1" dirty="0">
                <a:solidFill>
                  <a:srgbClr val="FFFF00"/>
                </a:solidFill>
              </a:rPr>
            </a:br>
            <a:r>
              <a:rPr lang="en-US" sz="3600" b="1" i="1" dirty="0">
                <a:solidFill>
                  <a:srgbClr val="FFFF00"/>
                </a:solidFill>
              </a:rPr>
              <a:t>has founded of old;</a:t>
            </a:r>
            <a:br>
              <a:rPr lang="en-US" sz="3600" b="1" i="1" dirty="0">
                <a:solidFill>
                  <a:srgbClr val="FFFF00"/>
                </a:solidFill>
              </a:rPr>
            </a:br>
            <a:r>
              <a:rPr lang="en-US" sz="3600" b="1" i="1" dirty="0">
                <a:solidFill>
                  <a:srgbClr val="FFFF00"/>
                </a:solidFill>
              </a:rPr>
              <a:t>established it fast </a:t>
            </a:r>
            <a:br>
              <a:rPr lang="en-US" sz="3600" b="1" i="1" dirty="0">
                <a:solidFill>
                  <a:srgbClr val="FFFF00"/>
                </a:solidFill>
              </a:rPr>
            </a:br>
            <a:r>
              <a:rPr lang="en-US" sz="3600" b="1" i="1" dirty="0">
                <a:solidFill>
                  <a:srgbClr val="FFFF00"/>
                </a:solidFill>
              </a:rPr>
              <a:t>by a changeless decree,</a:t>
            </a:r>
            <a:br>
              <a:rPr lang="en-US" sz="3600" b="1" i="1" dirty="0">
                <a:solidFill>
                  <a:srgbClr val="FFFF00"/>
                </a:solidFill>
              </a:rPr>
            </a:br>
            <a:r>
              <a:rPr lang="en-US" sz="3600" b="1" i="1" dirty="0">
                <a:solidFill>
                  <a:srgbClr val="FFFF00"/>
                </a:solidFill>
              </a:rPr>
              <a:t>and round it has cast, </a:t>
            </a:r>
            <a:br>
              <a:rPr lang="en-US" sz="3600" b="1" i="1" dirty="0">
                <a:solidFill>
                  <a:srgbClr val="FFFF00"/>
                </a:solidFill>
              </a:rPr>
            </a:br>
            <a:r>
              <a:rPr lang="en-US" sz="3600" b="1" i="1" dirty="0">
                <a:solidFill>
                  <a:srgbClr val="FFFF00"/>
                </a:solidFill>
              </a:rPr>
              <a:t>like a mantle, the sea.</a:t>
            </a:r>
            <a:br>
              <a:rPr lang="en-US" sz="3600" b="1" i="1" dirty="0">
                <a:solidFill>
                  <a:srgbClr val="FFFF00"/>
                </a:solidFill>
              </a:rPr>
            </a:br>
            <a:endParaRPr lang="en-US" sz="36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4185295"/>
      </p:ext>
    </p:extLst>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2770" name="Rectangle 2"/>
          <p:cNvSpPr>
            <a:spLocks noGrp="1" noChangeArrowheads="1"/>
          </p:cNvSpPr>
          <p:nvPr>
            <p:ph type="ctrTitle"/>
          </p:nvPr>
        </p:nvSpPr>
        <p:spPr>
          <a:xfrm>
            <a:off x="609600" y="685800"/>
            <a:ext cx="9601200" cy="1431925"/>
          </a:xfrm>
        </p:spPr>
        <p:txBody>
          <a:bodyPr/>
          <a:lstStyle/>
          <a:p>
            <a:r>
              <a:rPr lang="en-US" altLang="en-US" sz="3600" b="0" i="1" u="sng" dirty="0">
                <a:solidFill>
                  <a:srgbClr val="4AE8E8"/>
                </a:solidFill>
                <a:cs typeface="Times New Roman" pitchFamily="18" charset="0"/>
              </a:rPr>
              <a:t>Sending Hymn</a:t>
            </a:r>
            <a:br>
              <a:rPr lang="en-US" altLang="en-US" sz="3600" b="0" i="1" u="sng" dirty="0">
                <a:solidFill>
                  <a:srgbClr val="00FFFF"/>
                </a:solidFill>
                <a:cs typeface="Times New Roman" pitchFamily="18" charset="0"/>
              </a:rPr>
            </a:br>
            <a:r>
              <a:rPr lang="en-US" altLang="en-US" sz="2400" b="0" i="1" dirty="0">
                <a:solidFill>
                  <a:srgbClr val="FFFF00"/>
                </a:solidFill>
              </a:rPr>
              <a:t># 546 “Lord, Dismiss Us With Your Blessing”</a:t>
            </a: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57151" y="1745545"/>
            <a:ext cx="9258301" cy="6186309"/>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Thanks we give and adoration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for your gospel's joyful sound;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may the fruits of your salvation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in our hearts and lives abound.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Ever faithful,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ever faithful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your truth may we be found.</a:t>
            </a: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endParaRPr lang="en-US" sz="3600" b="1" i="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47472375"/>
      </p:ext>
    </p:extLst>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2770" name="Rectangle 2"/>
          <p:cNvSpPr>
            <a:spLocks noGrp="1" noChangeArrowheads="1"/>
          </p:cNvSpPr>
          <p:nvPr>
            <p:ph type="ctrTitle"/>
          </p:nvPr>
        </p:nvSpPr>
        <p:spPr>
          <a:xfrm>
            <a:off x="609600" y="685800"/>
            <a:ext cx="9601200" cy="1431925"/>
          </a:xfrm>
        </p:spPr>
        <p:txBody>
          <a:bodyPr/>
          <a:lstStyle/>
          <a:p>
            <a:r>
              <a:rPr lang="en-US" altLang="en-US" sz="3600" b="0" i="1" u="sng" dirty="0">
                <a:solidFill>
                  <a:srgbClr val="4AE8E8"/>
                </a:solidFill>
                <a:cs typeface="Times New Roman" pitchFamily="18" charset="0"/>
              </a:rPr>
              <a:t>Sending Hymn</a:t>
            </a:r>
            <a:br>
              <a:rPr lang="en-US" altLang="en-US" sz="3600" b="0" i="1" u="sng" dirty="0">
                <a:solidFill>
                  <a:srgbClr val="00FFFF"/>
                </a:solidFill>
                <a:cs typeface="Times New Roman" pitchFamily="18" charset="0"/>
              </a:rPr>
            </a:br>
            <a:r>
              <a:rPr lang="en-US" altLang="en-US" sz="2400" b="0" i="1" dirty="0">
                <a:solidFill>
                  <a:srgbClr val="FFFF00"/>
                </a:solidFill>
              </a:rPr>
              <a:t># 546 “Lord, Dismiss Us With Your Blessing”</a:t>
            </a: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57152" y="1981200"/>
            <a:ext cx="9258301" cy="6186309"/>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Savior, when your love shall call us,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from our struggling pilgrim way,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let no fear of death appall us,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glad your summons to obey.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May we ever,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may we ever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reign with you in endless day.</a:t>
            </a: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endParaRPr lang="en-US" sz="3600" b="1" i="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5758694"/>
      </p:ext>
    </p:extLst>
  </p:cSld>
  <p:clrMapOvr>
    <a:masterClrMapping/>
  </p:clrMapOvr>
  <p:transition advClick="0"/>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9938" name="Rectangle 2"/>
          <p:cNvSpPr>
            <a:spLocks noGrp="1" noChangeArrowheads="1"/>
          </p:cNvSpPr>
          <p:nvPr>
            <p:ph type="ctrTitle"/>
          </p:nvPr>
        </p:nvSpPr>
        <p:spPr>
          <a:xfrm>
            <a:off x="762000" y="232114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Tree>
  </p:cSld>
  <p:clrMapOvr>
    <a:masterClrMapping/>
  </p:clrMapOvr>
  <p:transition advClick="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9938" name="Rectangle 2"/>
          <p:cNvSpPr>
            <a:spLocks noGrp="1" noChangeArrowheads="1"/>
          </p:cNvSpPr>
          <p:nvPr>
            <p:ph type="ctrTitle"/>
          </p:nvPr>
        </p:nvSpPr>
        <p:spPr>
          <a:xfrm>
            <a:off x="838200" y="762794"/>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457200" y="2636838"/>
            <a:ext cx="8686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nSpc>
                <a:spcPct val="80000"/>
              </a:lnSpc>
            </a:pPr>
            <a:r>
              <a:rPr lang="en-US" altLang="en-US" b="1" i="1" kern="0" dirty="0">
                <a:solidFill>
                  <a:srgbClr val="FFFF00"/>
                </a:solidFill>
              </a:rPr>
              <a:t>     #540 </a:t>
            </a:r>
            <a:r>
              <a:rPr lang="en-US" altLang="en-US" b="1" i="1" kern="0" dirty="0">
                <a:solidFill>
                  <a:srgbClr val="00FFFF"/>
                </a:solidFill>
              </a:rPr>
              <a:t>“Farewell, Good Friends”</a:t>
            </a:r>
          </a:p>
          <a:p>
            <a:pPr algn="ctr"/>
            <a:r>
              <a:rPr lang="en-US" b="1" i="1" dirty="0">
                <a:effectLst>
                  <a:outerShdw blurRad="38100" dist="38100" dir="2700000" algn="tl">
                    <a:srgbClr val="000000">
                      <a:alpha val="43137"/>
                    </a:srgbClr>
                  </a:outerShdw>
                </a:effectLst>
              </a:rPr>
              <a:t>Farewell good friends!  Farewell, good friends! Shalom, Shalom!</a:t>
            </a:r>
          </a:p>
          <a:p>
            <a:pPr algn="ctr"/>
            <a:r>
              <a:rPr lang="en-US" b="1" i="1" dirty="0">
                <a:effectLst>
                  <a:outerShdw blurRad="38100" dist="38100" dir="2700000" algn="tl">
                    <a:srgbClr val="000000">
                      <a:alpha val="43137"/>
                    </a:srgbClr>
                  </a:outerShdw>
                </a:effectLst>
              </a:rPr>
              <a:t>Till we meet again, till we meet again, shalom, shalom.</a:t>
            </a:r>
            <a:endParaRPr lang="en-US" altLang="en-US" b="1" i="1" kern="0" dirty="0">
              <a:solidFill>
                <a:srgbClr val="FFFF00"/>
              </a:solidFill>
            </a:endParaRPr>
          </a:p>
        </p:txBody>
      </p:sp>
    </p:spTree>
    <p:extLst>
      <p:ext uri="{BB962C8B-B14F-4D97-AF65-F5344CB8AC3E}">
        <p14:creationId xmlns:p14="http://schemas.microsoft.com/office/powerpoint/2010/main" val="3684095230"/>
      </p:ext>
    </p:extLst>
  </p:cSld>
  <p:clrMapOvr>
    <a:masterClrMapping/>
  </p:clrMapOvr>
  <p:transition advClick="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914400" y="1676400"/>
            <a:ext cx="7315200" cy="762000"/>
          </a:xfrm>
          <a:noFill/>
        </p:spPr>
        <p:txBody>
          <a:bodyPr/>
          <a:lstStyle/>
          <a:p>
            <a:r>
              <a:rPr lang="en-US" altLang="en-US" sz="3600" i="1" u="sng" dirty="0" err="1">
                <a:solidFill>
                  <a:srgbClr val="FF3300"/>
                </a:solidFill>
                <a:latin typeface="+mn-lt"/>
              </a:rPr>
              <a:t>Homecrest</a:t>
            </a:r>
            <a:r>
              <a:rPr lang="en-US" altLang="en-US" sz="3600" i="1" u="sng" dirty="0">
                <a:solidFill>
                  <a:srgbClr val="FF3300"/>
                </a:solidFill>
                <a:latin typeface="+mn-lt"/>
              </a:rPr>
              <a:t> Presbyterian Church</a:t>
            </a:r>
            <a:br>
              <a:rPr lang="en-US" altLang="en-US" sz="3600" i="1" dirty="0">
                <a:solidFill>
                  <a:schemeClr val="tx1"/>
                </a:solidFill>
                <a:latin typeface="Arial" charset="0"/>
              </a:rPr>
            </a:br>
            <a:r>
              <a:rPr lang="en-US" altLang="en-US" sz="3200" i="1" dirty="0">
                <a:solidFill>
                  <a:srgbClr val="FFFF00"/>
                </a:solidFill>
                <a:latin typeface="Arial" charset="0"/>
              </a:rPr>
              <a:t>Worship of the Lord’s Day</a:t>
            </a:r>
            <a:br>
              <a:rPr lang="en-US" altLang="en-US" sz="3200" i="1" dirty="0">
                <a:solidFill>
                  <a:srgbClr val="FFFF00"/>
                </a:solidFill>
                <a:latin typeface="Arial" charset="0"/>
              </a:rPr>
            </a:br>
            <a:r>
              <a:rPr lang="en-US" altLang="en-US" sz="3200" i="1" dirty="0">
                <a:latin typeface="Arial" charset="0"/>
              </a:rPr>
              <a:t>November 6th, 2016 </a:t>
            </a:r>
            <a:br>
              <a:rPr lang="en-US" altLang="en-US" sz="3200" i="1" dirty="0">
                <a:latin typeface="Arial" charset="0"/>
              </a:rPr>
            </a:br>
            <a:br>
              <a:rPr lang="en-US" altLang="en-US" sz="3200" i="1" dirty="0">
                <a:latin typeface="Arial" charset="0"/>
              </a:rPr>
            </a:br>
            <a:endParaRPr lang="en-US" altLang="en-US" sz="3200" i="1" dirty="0">
              <a:solidFill>
                <a:srgbClr val="FF0000"/>
              </a:solidFill>
              <a:latin typeface="Arial"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4568174"/>
            <a:ext cx="2285576" cy="2289826"/>
          </a:xfrm>
          <a:prstGeom prst="rect">
            <a:avLst/>
          </a:prstGeom>
        </p:spPr>
      </p:pic>
    </p:spTree>
    <p:extLst>
      <p:ext uri="{BB962C8B-B14F-4D97-AF65-F5344CB8AC3E}">
        <p14:creationId xmlns:p14="http://schemas.microsoft.com/office/powerpoint/2010/main" val="2911617687"/>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0"/>
            <a:ext cx="13792200" cy="6858000"/>
          </a:xfrm>
          <a:prstGeom prst="rect">
            <a:avLst/>
          </a:prstGeom>
        </p:spPr>
      </p:pic>
      <p:sp>
        <p:nvSpPr>
          <p:cNvPr id="20482" name="Rectangle 2"/>
          <p:cNvSpPr>
            <a:spLocks noGrp="1" noChangeArrowheads="1"/>
          </p:cNvSpPr>
          <p:nvPr>
            <p:ph type="ctrTitle"/>
          </p:nvPr>
        </p:nvSpPr>
        <p:spPr>
          <a:xfrm>
            <a:off x="304800" y="381000"/>
            <a:ext cx="8699157" cy="1431925"/>
          </a:xfrm>
        </p:spPr>
        <p:txBody>
          <a:bodyPr/>
          <a:lstStyle/>
          <a:p>
            <a:r>
              <a:rPr lang="en-US" altLang="en-US" sz="3600" b="0" i="1" u="sng" dirty="0">
                <a:solidFill>
                  <a:srgbClr val="FFFF00"/>
                </a:solidFill>
                <a:cs typeface="Times New Roman" pitchFamily="18" charset="0"/>
              </a:rPr>
              <a:t>Gathering Hymn</a:t>
            </a:r>
            <a:br>
              <a:rPr lang="en-US" altLang="en-US" sz="3600" b="0" i="1" dirty="0">
                <a:solidFill>
                  <a:srgbClr val="FFFF00"/>
                </a:solidFill>
                <a:cs typeface="Times New Roman" pitchFamily="18" charset="0"/>
              </a:rPr>
            </a:br>
            <a:r>
              <a:rPr lang="en-US" altLang="en-US" sz="2600" b="0" i="1" dirty="0">
                <a:solidFill>
                  <a:srgbClr val="00FFFF"/>
                </a:solidFill>
                <a:effectLst>
                  <a:outerShdw blurRad="38100" dist="38100" dir="2700000" algn="tl">
                    <a:srgbClr val="000000">
                      <a:alpha val="43137"/>
                    </a:srgbClr>
                  </a:outerShdw>
                </a:effectLst>
              </a:rPr>
              <a:t># 41 “O Worship the King, All Glorious Above”</a:t>
            </a:r>
          </a:p>
        </p:txBody>
      </p:sp>
      <p:sp>
        <p:nvSpPr>
          <p:cNvPr id="3" name="Subtitle 2"/>
          <p:cNvSpPr>
            <a:spLocks noGrp="1"/>
          </p:cNvSpPr>
          <p:nvPr>
            <p:ph type="subTitle" sz="quarter" idx="1"/>
          </p:nvPr>
        </p:nvSpPr>
        <p:spPr>
          <a:xfrm>
            <a:off x="-304800" y="1447800"/>
            <a:ext cx="8923638" cy="1752600"/>
          </a:xfrm>
        </p:spPr>
        <p:txBody>
          <a:bodyPr/>
          <a:lstStyle/>
          <a:p>
            <a:pPr algn="ctr"/>
            <a:r>
              <a:rPr lang="en-US" sz="3600" b="1" i="1" dirty="0">
                <a:solidFill>
                  <a:srgbClr val="FFFF00"/>
                </a:solidFill>
              </a:rPr>
              <a:t>Your bountiful care </a:t>
            </a:r>
            <a:br>
              <a:rPr lang="en-US" sz="3600" b="1" i="1" dirty="0">
                <a:solidFill>
                  <a:srgbClr val="FFFF00"/>
                </a:solidFill>
              </a:rPr>
            </a:br>
            <a:r>
              <a:rPr lang="en-US" sz="3600" b="1" i="1" dirty="0">
                <a:solidFill>
                  <a:srgbClr val="FFFF00"/>
                </a:solidFill>
              </a:rPr>
              <a:t>what tongue can recite?</a:t>
            </a:r>
            <a:br>
              <a:rPr lang="en-US" sz="3600" b="1" i="1" dirty="0">
                <a:solidFill>
                  <a:srgbClr val="FFFF00"/>
                </a:solidFill>
              </a:rPr>
            </a:br>
            <a:r>
              <a:rPr lang="en-US" sz="3600" b="1" i="1" dirty="0">
                <a:solidFill>
                  <a:srgbClr val="FFFF00"/>
                </a:solidFill>
              </a:rPr>
              <a:t>It breathes in the air; </a:t>
            </a:r>
            <a:br>
              <a:rPr lang="en-US" sz="3600" b="1" i="1" dirty="0">
                <a:solidFill>
                  <a:srgbClr val="FFFF00"/>
                </a:solidFill>
              </a:rPr>
            </a:br>
            <a:r>
              <a:rPr lang="en-US" sz="3600" b="1" i="1" dirty="0">
                <a:solidFill>
                  <a:srgbClr val="FFFF00"/>
                </a:solidFill>
              </a:rPr>
              <a:t>it shines in the light;</a:t>
            </a:r>
            <a:br>
              <a:rPr lang="en-US" sz="3600" b="1" i="1" dirty="0">
                <a:solidFill>
                  <a:srgbClr val="FFFF00"/>
                </a:solidFill>
              </a:rPr>
            </a:br>
            <a:r>
              <a:rPr lang="en-US" sz="3600" b="1" i="1" dirty="0">
                <a:solidFill>
                  <a:srgbClr val="FFFF00"/>
                </a:solidFill>
              </a:rPr>
              <a:t>it streams from the hills;</a:t>
            </a:r>
            <a:br>
              <a:rPr lang="en-US" sz="3600" b="1" i="1" dirty="0">
                <a:solidFill>
                  <a:srgbClr val="FFFF00"/>
                </a:solidFill>
              </a:rPr>
            </a:br>
            <a:r>
              <a:rPr lang="en-US" sz="3600" b="1" i="1" dirty="0">
                <a:solidFill>
                  <a:srgbClr val="FFFF00"/>
                </a:solidFill>
              </a:rPr>
              <a:t>it descends to the plain,</a:t>
            </a:r>
            <a:br>
              <a:rPr lang="en-US" sz="3600" b="1" i="1" dirty="0">
                <a:solidFill>
                  <a:srgbClr val="FFFF00"/>
                </a:solidFill>
              </a:rPr>
            </a:br>
            <a:r>
              <a:rPr lang="en-US" sz="3600" b="1" i="1" dirty="0">
                <a:solidFill>
                  <a:srgbClr val="FFFF00"/>
                </a:solidFill>
              </a:rPr>
              <a:t>and sweetly distills </a:t>
            </a:r>
            <a:br>
              <a:rPr lang="en-US" sz="3600" b="1" i="1" dirty="0">
                <a:solidFill>
                  <a:srgbClr val="FFFF00"/>
                </a:solidFill>
              </a:rPr>
            </a:br>
            <a:r>
              <a:rPr lang="en-US" sz="3600" b="1" i="1" dirty="0">
                <a:solidFill>
                  <a:srgbClr val="FFFF00"/>
                </a:solidFill>
              </a:rPr>
              <a:t>in the dew and the rain.</a:t>
            </a:r>
            <a:br>
              <a:rPr lang="en-US" sz="3600" b="1" i="1" dirty="0">
                <a:solidFill>
                  <a:srgbClr val="FFFF00"/>
                </a:solidFill>
              </a:rPr>
            </a:br>
            <a:endParaRPr lang="en-US" sz="36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7038426"/>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0"/>
            <a:ext cx="13792200" cy="6858000"/>
          </a:xfrm>
          <a:prstGeom prst="rect">
            <a:avLst/>
          </a:prstGeom>
        </p:spPr>
      </p:pic>
      <p:sp>
        <p:nvSpPr>
          <p:cNvPr id="20482" name="Rectangle 2"/>
          <p:cNvSpPr>
            <a:spLocks noGrp="1" noChangeArrowheads="1"/>
          </p:cNvSpPr>
          <p:nvPr>
            <p:ph type="ctrTitle"/>
          </p:nvPr>
        </p:nvSpPr>
        <p:spPr>
          <a:xfrm>
            <a:off x="304800" y="381000"/>
            <a:ext cx="8699157" cy="1431925"/>
          </a:xfrm>
        </p:spPr>
        <p:txBody>
          <a:bodyPr/>
          <a:lstStyle/>
          <a:p>
            <a:r>
              <a:rPr lang="en-US" altLang="en-US" sz="3600" b="0" i="1" u="sng" dirty="0">
                <a:solidFill>
                  <a:srgbClr val="FFFF00"/>
                </a:solidFill>
                <a:cs typeface="Times New Roman" pitchFamily="18" charset="0"/>
              </a:rPr>
              <a:t>Gathering Hymn</a:t>
            </a:r>
            <a:br>
              <a:rPr lang="en-US" altLang="en-US" sz="3600" b="0" i="1" dirty="0">
                <a:solidFill>
                  <a:srgbClr val="FFFF00"/>
                </a:solidFill>
                <a:cs typeface="Times New Roman" pitchFamily="18" charset="0"/>
              </a:rPr>
            </a:br>
            <a:r>
              <a:rPr lang="en-US" altLang="en-US" sz="2600" b="0" i="1" dirty="0">
                <a:solidFill>
                  <a:srgbClr val="00FFFF"/>
                </a:solidFill>
                <a:effectLst>
                  <a:outerShdw blurRad="38100" dist="38100" dir="2700000" algn="tl">
                    <a:srgbClr val="000000">
                      <a:alpha val="43137"/>
                    </a:srgbClr>
                  </a:outerShdw>
                </a:effectLst>
              </a:rPr>
              <a:t># 41 “O Worship the King, All Glorious Above”</a:t>
            </a:r>
          </a:p>
        </p:txBody>
      </p:sp>
      <p:sp>
        <p:nvSpPr>
          <p:cNvPr id="3" name="Subtitle 2"/>
          <p:cNvSpPr>
            <a:spLocks noGrp="1"/>
          </p:cNvSpPr>
          <p:nvPr>
            <p:ph type="subTitle" sz="quarter" idx="1"/>
          </p:nvPr>
        </p:nvSpPr>
        <p:spPr>
          <a:xfrm>
            <a:off x="-304800" y="1447800"/>
            <a:ext cx="8923638" cy="1752600"/>
          </a:xfrm>
        </p:spPr>
        <p:txBody>
          <a:bodyPr/>
          <a:lstStyle/>
          <a:p>
            <a:pPr algn="ctr"/>
            <a:r>
              <a:rPr lang="en-US" sz="3600" b="1" i="1" dirty="0">
                <a:solidFill>
                  <a:srgbClr val="FFFF00"/>
                </a:solidFill>
              </a:rPr>
              <a:t>Frail children of dust, </a:t>
            </a:r>
            <a:br>
              <a:rPr lang="en-US" sz="3600" b="1" i="1" dirty="0">
                <a:solidFill>
                  <a:srgbClr val="FFFF00"/>
                </a:solidFill>
              </a:rPr>
            </a:br>
            <a:r>
              <a:rPr lang="en-US" sz="3600" b="1" i="1" dirty="0">
                <a:solidFill>
                  <a:srgbClr val="FFFF00"/>
                </a:solidFill>
              </a:rPr>
              <a:t>and feeble as frail,</a:t>
            </a:r>
            <a:br>
              <a:rPr lang="en-US" sz="3600" b="1" i="1" dirty="0">
                <a:solidFill>
                  <a:srgbClr val="FFFF00"/>
                </a:solidFill>
              </a:rPr>
            </a:br>
            <a:r>
              <a:rPr lang="en-US" sz="3600" b="1" i="1" dirty="0">
                <a:solidFill>
                  <a:srgbClr val="FFFF00"/>
                </a:solidFill>
              </a:rPr>
              <a:t>in you do we trust, </a:t>
            </a:r>
            <a:br>
              <a:rPr lang="en-US" sz="3600" b="1" i="1" dirty="0">
                <a:solidFill>
                  <a:srgbClr val="FFFF00"/>
                </a:solidFill>
              </a:rPr>
            </a:br>
            <a:r>
              <a:rPr lang="en-US" sz="3600" b="1" i="1" dirty="0">
                <a:solidFill>
                  <a:srgbClr val="FFFF00"/>
                </a:solidFill>
              </a:rPr>
              <a:t>nor find you to fail;</a:t>
            </a:r>
            <a:br>
              <a:rPr lang="en-US" sz="3600" b="1" i="1" dirty="0">
                <a:solidFill>
                  <a:srgbClr val="FFFF00"/>
                </a:solidFill>
              </a:rPr>
            </a:br>
            <a:r>
              <a:rPr lang="en-US" sz="3600" b="1" i="1" dirty="0">
                <a:solidFill>
                  <a:srgbClr val="FFFF00"/>
                </a:solidFill>
              </a:rPr>
              <a:t>your mercies, how tender, </a:t>
            </a:r>
            <a:br>
              <a:rPr lang="en-US" sz="3600" b="1" i="1" dirty="0">
                <a:solidFill>
                  <a:srgbClr val="FFFF00"/>
                </a:solidFill>
              </a:rPr>
            </a:br>
            <a:r>
              <a:rPr lang="en-US" sz="3600" b="1" i="1" dirty="0">
                <a:solidFill>
                  <a:srgbClr val="FFFF00"/>
                </a:solidFill>
              </a:rPr>
              <a:t>how firm to the end,</a:t>
            </a:r>
            <a:br>
              <a:rPr lang="en-US" sz="3600" b="1" i="1" dirty="0">
                <a:solidFill>
                  <a:srgbClr val="FFFF00"/>
                </a:solidFill>
              </a:rPr>
            </a:br>
            <a:r>
              <a:rPr lang="en-US" sz="3600" b="1" i="1" dirty="0">
                <a:solidFill>
                  <a:srgbClr val="FFFF00"/>
                </a:solidFill>
              </a:rPr>
              <a:t>our Maker, Defender, </a:t>
            </a:r>
            <a:br>
              <a:rPr lang="en-US" sz="3600" b="1" i="1" dirty="0">
                <a:solidFill>
                  <a:srgbClr val="FFFF00"/>
                </a:solidFill>
              </a:rPr>
            </a:br>
            <a:r>
              <a:rPr lang="en-US" sz="3600" b="1" i="1" dirty="0">
                <a:solidFill>
                  <a:srgbClr val="FFFF00"/>
                </a:solidFill>
              </a:rPr>
              <a:t>Redeemer, and Friend.</a:t>
            </a:r>
            <a:br>
              <a:rPr lang="en-US" sz="3600" b="1" i="1" dirty="0">
                <a:solidFill>
                  <a:srgbClr val="FFFF00"/>
                </a:solidFill>
              </a:rPr>
            </a:br>
            <a:endParaRPr lang="en-US" sz="36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2485097"/>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504032" y="603011"/>
            <a:ext cx="7853255"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Call to Confession </a:t>
            </a:r>
            <a:r>
              <a:rPr lang="en-US" altLang="en-US" sz="2000" b="0" i="1" dirty="0"/>
              <a:t>(Based on Psalm 145:18)</a:t>
            </a:r>
            <a:br>
              <a:rPr lang="en-US" altLang="en-US" sz="2000" b="0" i="1" dirty="0"/>
            </a:br>
            <a:r>
              <a:rPr lang="en-US" sz="2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psalmist assures us that the Lord is near to all who call on God in truth.  So with that assurance of God’s presence, God’s steadfast love, and God’s overwhelming mercy, let us confess our sins before God and one another.</a:t>
            </a:r>
            <a:endParaRPr lang="en-US" altLang="en-US" sz="2000" i="1" dirty="0">
              <a:solidFill>
                <a:srgbClr val="FF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381000" y="319216"/>
            <a:ext cx="8305800" cy="1295400"/>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a:t>
            </a:r>
            <a:r>
              <a:rPr lang="en-US" altLang="en-US" sz="3600" b="0" i="1" dirty="0"/>
              <a:t> </a:t>
            </a:r>
            <a:r>
              <a:rPr lang="en-US" altLang="en-US" sz="2400" b="0" i="1" dirty="0"/>
              <a:t>(in unison)</a:t>
            </a:r>
            <a:br>
              <a:rPr lang="en-US" altLang="en-US" sz="3600" b="0" i="1" dirty="0"/>
            </a:br>
            <a:r>
              <a:rPr lang="en-US" altLang="en-US" sz="2700" b="0" i="1" dirty="0"/>
              <a:t>	</a:t>
            </a:r>
            <a:r>
              <a:rPr lang="en-US" sz="2700" i="1"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Holy God, we come before you a broken people in a broken world.  We confess we have ignored, yet again, your assured presence.  We have forged our own paths and charted our own waters.  In the name of independence, we have ignored your aid, your comfort, and your peace.  We have called upon you in desperation rather than recalling your mighty and faithful acts in all times and places.  Forgive us.  You have been with us in exile and liberation; be with us even now.  Amen.</a:t>
            </a:r>
            <a:endParaRPr lang="en-US" altLang="en-US" sz="2700" b="0" i="1"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Tree>
    <p:extLst>
      <p:ext uri="{BB962C8B-B14F-4D97-AF65-F5344CB8AC3E}">
        <p14:creationId xmlns:p14="http://schemas.microsoft.com/office/powerpoint/2010/main" val="2084379626"/>
      </p:ext>
    </p:extLst>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TM03457452[[fn=Celestial]]</Template>
  <TotalTime>35039</TotalTime>
  <Words>1068</Words>
  <Application>Microsoft Office PowerPoint</Application>
  <PresentationFormat>On-screen Show (4:3)</PresentationFormat>
  <Paragraphs>216</Paragraphs>
  <Slides>54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Arial Black</vt:lpstr>
      <vt:lpstr>Calibri</vt:lpstr>
      <vt:lpstr>Helvetica</vt:lpstr>
      <vt:lpstr>Times New Roman</vt:lpstr>
      <vt:lpstr>Wingdings</vt:lpstr>
      <vt:lpstr>Glass Layers</vt:lpstr>
      <vt:lpstr>Homecrest Presbyterian Church Worship of the Lord’s Day November 6th, 2016   </vt:lpstr>
      <vt:lpstr>Gathering Around the WORD Call To Worship (Psalm 98:4-6)    </vt:lpstr>
      <vt:lpstr>Gathering Hymn # 41 “O Worship the King, All Glorious Above”</vt:lpstr>
      <vt:lpstr>Gathering Hymn # 41 “O Worship the King, All Glorious Above”</vt:lpstr>
      <vt:lpstr>Gathering Hymn # 41 “O Worship the King, All Glorious Above”</vt:lpstr>
      <vt:lpstr>Gathering Hymn # 41 “O Worship the King, All Glorious Above”</vt:lpstr>
      <vt:lpstr>Gathering Hymn # 41 “O Worship the King, All Glorious Above”</vt:lpstr>
      <vt:lpstr>Gathering Around the WORD Call to Confession (Based on Psalm 145:18) The psalmist assures us that the Lord is near to all who call on God in truth.  So with that assurance of God’s presence, God’s steadfast love, and God’s overwhelming mercy, let us confess our sins before God and one another.</vt:lpstr>
      <vt:lpstr>Gathering Around the WORD Prayer of Confession (in unison)  Holy God, we come before you a broken people in a broken world.  We confess we have ignored, yet again, your assured presence.  We have forged our own paths and charted our own waters.  In the name of independence, we have ignored your aid, your comfort, and your peace.  We have called upon you in desperation rather than recalling your mighty and faithful acts in all times and places.  Forgive us.  You have been with us in exile and liberation; be with us even now.  Amen.</vt:lpstr>
      <vt:lpstr>Gathering Around the WORD Declaration of Forgiveness (Psalm 145:19, 21) God hears the cry of the beloved and saves them.  Rest assured that in Jesus Christ, we are forgiven because God delights in our sincere prayers and confessions.  Praise the Lord, and bless God’s holy name forever. Amen.</vt:lpstr>
      <vt:lpstr>Gathering Around the WORD Gloria Patri</vt:lpstr>
      <vt:lpstr>Gathering Around the WORD Passing of the Peace of Christ</vt:lpstr>
      <vt:lpstr>Proclaiming the WORD Message to the Youth/ Prayer of Illumination</vt:lpstr>
      <vt:lpstr>PowerPoint Presentation</vt:lpstr>
      <vt:lpstr>Proclaiming the WORD Scripture Reading (To Be Read Responsively) (Psalm 145:1-5, 17-21)</vt:lpstr>
      <vt:lpstr>Proclaiming the WORD Scripture Reading (To Be Read Responsively) (Psalm 145:1-5, 17-21)</vt:lpstr>
      <vt:lpstr>Proclaiming the WORD Scripture Reading  (2 Thessalonians 2:1-5, 13-17)</vt:lpstr>
      <vt:lpstr>Proclaiming the WORD Scripture Reading  (2 Thessalonians 2:1-5, 13-17)</vt:lpstr>
      <vt:lpstr>Proclaiming the WORD Scripture Reading  (2 Thessalonians 2:1-5, 13-17)</vt:lpstr>
      <vt:lpstr>Proclaiming the WORD Scripture Reading  (2 Thessalonians 2:1-5, 13-17)</vt:lpstr>
      <vt:lpstr>PowerPoint Presentation</vt:lpstr>
      <vt:lpstr>PowerPoint Presentation</vt:lpstr>
      <vt:lpstr>PowerPoint Presentation</vt:lpstr>
      <vt:lpstr>Responding Hymn # 644 “Give Thanks, O Christian People”</vt:lpstr>
      <vt:lpstr>Responding Hymn # 644 “Give Thanks, O Christian People”</vt:lpstr>
      <vt:lpstr>Responding Hymn # 644 “Give Thanks, O Christian People”</vt:lpstr>
      <vt:lpstr>Responding Hymn # 644 “Give Thanks, O Christian People”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Communion Hymn # 42 “Your Faithfulness, O Lord Is Sure” (Psalm 145)</vt:lpstr>
      <vt:lpstr>Communion Hymn # 42 “Your Faithfulness, O Lord Is Sure” (Psalm 145)</vt:lpstr>
      <vt:lpstr>Communion Hymn # 42 “Your Faithfulness, O Lord Is Sure” (Psalm 145)</vt:lpstr>
      <vt:lpstr>Communion Hymn # 42 “Your Faithfulness, O Lord Is Sure” (Psalm 145)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Sending Hymn # 546 “Lord, Dismiss Us With Your Blessing”</vt:lpstr>
      <vt:lpstr>Sending Hymn # 546 “Lord, Dismiss Us With Your Blessing”</vt:lpstr>
      <vt:lpstr>Sending Hymn # 546 “Lord, Dismiss Us With Your Blessing”</vt:lpstr>
      <vt:lpstr>Bearing and Following  the WORD into the World The Charge and Benediction </vt:lpstr>
      <vt:lpstr>Bearing and Following  the WORD into the World Benediction Response </vt:lpstr>
      <vt:lpstr>Homecrest Presbyterian Church Worship of the Lord’s Day November 6th, 2016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1005</cp:revision>
  <cp:lastPrinted>2016-01-30T20:52:10Z</cp:lastPrinted>
  <dcterms:created xsi:type="dcterms:W3CDTF">1601-01-01T00:00:00Z</dcterms:created>
  <dcterms:modified xsi:type="dcterms:W3CDTF">2016-11-05T21:50:28Z</dcterms:modified>
</cp:coreProperties>
</file>